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379" r:id="rId3"/>
    <p:sldId id="364" r:id="rId4"/>
    <p:sldId id="362" r:id="rId5"/>
    <p:sldId id="259" r:id="rId6"/>
    <p:sldId id="365" r:id="rId7"/>
    <p:sldId id="257" r:id="rId8"/>
    <p:sldId id="258" r:id="rId9"/>
    <p:sldId id="262" r:id="rId10"/>
    <p:sldId id="261" r:id="rId11"/>
    <p:sldId id="260" r:id="rId12"/>
    <p:sldId id="287" r:id="rId13"/>
    <p:sldId id="367" r:id="rId14"/>
    <p:sldId id="263" r:id="rId15"/>
    <p:sldId id="376" r:id="rId16"/>
    <p:sldId id="264" r:id="rId17"/>
    <p:sldId id="266" r:id="rId18"/>
    <p:sldId id="272" r:id="rId19"/>
    <p:sldId id="273" r:id="rId20"/>
    <p:sldId id="274" r:id="rId21"/>
    <p:sldId id="350" r:id="rId22"/>
    <p:sldId id="275" r:id="rId23"/>
    <p:sldId id="285" r:id="rId24"/>
    <p:sldId id="366" r:id="rId25"/>
    <p:sldId id="359" r:id="rId26"/>
    <p:sldId id="265" r:id="rId27"/>
    <p:sldId id="267" r:id="rId28"/>
    <p:sldId id="330" r:id="rId29"/>
    <p:sldId id="371" r:id="rId30"/>
    <p:sldId id="372" r:id="rId31"/>
    <p:sldId id="373" r:id="rId32"/>
    <p:sldId id="276" r:id="rId33"/>
    <p:sldId id="378" r:id="rId34"/>
    <p:sldId id="329" r:id="rId35"/>
    <p:sldId id="277" r:id="rId36"/>
    <p:sldId id="279" r:id="rId37"/>
    <p:sldId id="377" r:id="rId38"/>
    <p:sldId id="380" r:id="rId39"/>
    <p:sldId id="358" r:id="rId40"/>
    <p:sldId id="280" r:id="rId41"/>
    <p:sldId id="281" r:id="rId42"/>
    <p:sldId id="331" r:id="rId43"/>
    <p:sldId id="282" r:id="rId44"/>
    <p:sldId id="368" r:id="rId45"/>
    <p:sldId id="268" r:id="rId46"/>
    <p:sldId id="269" r:id="rId47"/>
    <p:sldId id="283" r:id="rId48"/>
    <p:sldId id="284" r:id="rId49"/>
    <p:sldId id="288" r:id="rId50"/>
    <p:sldId id="374" r:id="rId51"/>
    <p:sldId id="375" r:id="rId52"/>
    <p:sldId id="290" r:id="rId53"/>
    <p:sldId id="291" r:id="rId54"/>
    <p:sldId id="292" r:id="rId55"/>
    <p:sldId id="294" r:id="rId56"/>
    <p:sldId id="293" r:id="rId57"/>
    <p:sldId id="345" r:id="rId58"/>
    <p:sldId id="346" r:id="rId59"/>
    <p:sldId id="316" r:id="rId60"/>
    <p:sldId id="308" r:id="rId61"/>
    <p:sldId id="351" r:id="rId62"/>
    <p:sldId id="320" r:id="rId63"/>
    <p:sldId id="321" r:id="rId64"/>
    <p:sldId id="317" r:id="rId65"/>
    <p:sldId id="318" r:id="rId66"/>
    <p:sldId id="322" r:id="rId67"/>
    <p:sldId id="352" r:id="rId68"/>
    <p:sldId id="363" r:id="rId69"/>
    <p:sldId id="289" r:id="rId70"/>
    <p:sldId id="295" r:id="rId71"/>
    <p:sldId id="382" r:id="rId72"/>
    <p:sldId id="296" r:id="rId73"/>
    <p:sldId id="381" r:id="rId74"/>
    <p:sldId id="297" r:id="rId75"/>
    <p:sldId id="301" r:id="rId76"/>
    <p:sldId id="392" r:id="rId77"/>
    <p:sldId id="298" r:id="rId78"/>
    <p:sldId id="384" r:id="rId79"/>
    <p:sldId id="385" r:id="rId80"/>
    <p:sldId id="386" r:id="rId81"/>
    <p:sldId id="387" r:id="rId82"/>
    <p:sldId id="300" r:id="rId83"/>
    <p:sldId id="299" r:id="rId84"/>
    <p:sldId id="302" r:id="rId85"/>
    <p:sldId id="303" r:id="rId86"/>
    <p:sldId id="325" r:id="rId87"/>
    <p:sldId id="326" r:id="rId88"/>
    <p:sldId id="327" r:id="rId89"/>
    <p:sldId id="328" r:id="rId90"/>
    <p:sldId id="393" r:id="rId91"/>
    <p:sldId id="270" r:id="rId92"/>
    <p:sldId id="333" r:id="rId93"/>
    <p:sldId id="340" r:id="rId94"/>
    <p:sldId id="335" r:id="rId95"/>
    <p:sldId id="334" r:id="rId96"/>
    <p:sldId id="336" r:id="rId97"/>
    <p:sldId id="339" r:id="rId98"/>
    <p:sldId id="337" r:id="rId99"/>
    <p:sldId id="341" r:id="rId100"/>
    <p:sldId id="342" r:id="rId101"/>
    <p:sldId id="349" r:id="rId102"/>
    <p:sldId id="348" r:id="rId103"/>
    <p:sldId id="388" r:id="rId104"/>
    <p:sldId id="344" r:id="rId105"/>
    <p:sldId id="389" r:id="rId106"/>
    <p:sldId id="357" r:id="rId107"/>
    <p:sldId id="390" r:id="rId108"/>
    <p:sldId id="347" r:id="rId109"/>
    <p:sldId id="391" r:id="rId110"/>
    <p:sldId id="338" r:id="rId111"/>
    <p:sldId id="271" r:id="rId112"/>
    <p:sldId id="315" r:id="rId113"/>
    <p:sldId id="304" r:id="rId114"/>
    <p:sldId id="307" r:id="rId115"/>
    <p:sldId id="309" r:id="rId116"/>
    <p:sldId id="394" r:id="rId117"/>
    <p:sldId id="400" r:id="rId118"/>
    <p:sldId id="355" r:id="rId119"/>
    <p:sldId id="399" r:id="rId120"/>
    <p:sldId id="395" r:id="rId121"/>
    <p:sldId id="305" r:id="rId122"/>
    <p:sldId id="396"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יואב שקרון" initials="יש" lastIdx="3" clrIdx="0">
    <p:extLst>
      <p:ext uri="{19B8F6BF-5375-455C-9EA6-DF929625EA0E}">
        <p15:presenceInfo xmlns:p15="http://schemas.microsoft.com/office/powerpoint/2012/main" userId="יואב שקרון"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913"/>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67254" autoAdjust="0"/>
  </p:normalViewPr>
  <p:slideViewPr>
    <p:cSldViewPr>
      <p:cViewPr varScale="1">
        <p:scale>
          <a:sx n="48" d="100"/>
          <a:sy n="48" d="100"/>
        </p:scale>
        <p:origin x="792" y="5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02T20:50:48.463" idx="3">
    <p:pos x="10" y="10"/>
    <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1CF06-1FA5-4553-9DAC-513DDDDE9F55}" type="doc">
      <dgm:prSet loTypeId="urn:microsoft.com/office/officeart/2005/8/layout/hList1" loCatId="list" qsTypeId="urn:microsoft.com/office/officeart/2005/8/quickstyle/simple1" qsCatId="simple" csTypeId="urn:microsoft.com/office/officeart/2005/8/colors/accent1_2" csCatId="accent1" phldr="1"/>
      <dgm:spPr/>
      <dgm:t>
        <a:bodyPr/>
        <a:lstStyle/>
        <a:p>
          <a:pPr rtl="1"/>
          <a:endParaRPr lang="he-IL"/>
        </a:p>
      </dgm:t>
    </dgm:pt>
    <dgm:pt modelId="{9ADCD94A-B96B-43B4-9583-DE7B7D23D059}">
      <dgm:prSet phldrT="[טקסט]"/>
      <dgm:spPr/>
      <dgm:t>
        <a:bodyPr/>
        <a:lstStyle/>
        <a:p>
          <a:pPr algn="l" rtl="1"/>
          <a:r>
            <a:rPr lang="en-US" dirty="0"/>
            <a:t>Relational Databases </a:t>
          </a:r>
          <a:endParaRPr lang="he-IL" dirty="0"/>
        </a:p>
      </dgm:t>
    </dgm:pt>
    <dgm:pt modelId="{E1AE36A0-A70C-464F-9397-9D7E5BA7172E}" type="parTrans" cxnId="{0291BAA5-85FD-4754-9F20-DD5385FFB880}">
      <dgm:prSet/>
      <dgm:spPr/>
      <dgm:t>
        <a:bodyPr/>
        <a:lstStyle/>
        <a:p>
          <a:pPr rtl="1"/>
          <a:endParaRPr lang="he-IL"/>
        </a:p>
      </dgm:t>
    </dgm:pt>
    <dgm:pt modelId="{D13DF655-545E-413A-9E83-FA17FE91F788}" type="sibTrans" cxnId="{0291BAA5-85FD-4754-9F20-DD5385FFB880}">
      <dgm:prSet/>
      <dgm:spPr/>
      <dgm:t>
        <a:bodyPr/>
        <a:lstStyle/>
        <a:p>
          <a:pPr rtl="1"/>
          <a:endParaRPr lang="he-IL"/>
        </a:p>
      </dgm:t>
    </dgm:pt>
    <dgm:pt modelId="{53ED1930-3C9D-4CE3-94E9-67C2B571DAD2}">
      <dgm:prSet phldrT="[טקסט]"/>
      <dgm:spPr/>
      <dgm:t>
        <a:bodyPr/>
        <a:lstStyle/>
        <a:p>
          <a:pPr algn="l" rtl="0"/>
          <a:r>
            <a:rPr lang="en-US" dirty="0"/>
            <a:t>Database </a:t>
          </a:r>
          <a:endParaRPr lang="he-IL" dirty="0"/>
        </a:p>
      </dgm:t>
    </dgm:pt>
    <dgm:pt modelId="{AFF2007B-24A9-469C-8E94-98AEA242187A}" type="parTrans" cxnId="{462098E8-AE66-4B6F-A384-F8E74CC05000}">
      <dgm:prSet/>
      <dgm:spPr/>
      <dgm:t>
        <a:bodyPr/>
        <a:lstStyle/>
        <a:p>
          <a:pPr rtl="1"/>
          <a:endParaRPr lang="he-IL"/>
        </a:p>
      </dgm:t>
    </dgm:pt>
    <dgm:pt modelId="{617D0CB0-E00A-4612-809C-B705E56AFA04}" type="sibTrans" cxnId="{462098E8-AE66-4B6F-A384-F8E74CC05000}">
      <dgm:prSet/>
      <dgm:spPr/>
      <dgm:t>
        <a:bodyPr/>
        <a:lstStyle/>
        <a:p>
          <a:pPr rtl="1"/>
          <a:endParaRPr lang="he-IL"/>
        </a:p>
      </dgm:t>
    </dgm:pt>
    <dgm:pt modelId="{E409CC9D-4483-44D4-BFE3-4D8C7217B009}">
      <dgm:prSet phldrT="[טקסט]"/>
      <dgm:spPr/>
      <dgm:t>
        <a:bodyPr/>
        <a:lstStyle/>
        <a:p>
          <a:pPr algn="l" rtl="1"/>
          <a:r>
            <a:rPr lang="en-US" dirty="0"/>
            <a:t>Elastic Search</a:t>
          </a:r>
          <a:endParaRPr lang="he-IL" dirty="0"/>
        </a:p>
      </dgm:t>
    </dgm:pt>
    <dgm:pt modelId="{E7C95BD6-F3EE-4366-8F44-03B2CE7FEF1B}" type="parTrans" cxnId="{ADCB6C73-107C-4C8C-ABA0-249A293F55E3}">
      <dgm:prSet/>
      <dgm:spPr/>
      <dgm:t>
        <a:bodyPr/>
        <a:lstStyle/>
        <a:p>
          <a:pPr rtl="1"/>
          <a:endParaRPr lang="he-IL"/>
        </a:p>
      </dgm:t>
    </dgm:pt>
    <dgm:pt modelId="{49D9E390-4706-484D-BA15-D31036AF8665}" type="sibTrans" cxnId="{ADCB6C73-107C-4C8C-ABA0-249A293F55E3}">
      <dgm:prSet/>
      <dgm:spPr/>
      <dgm:t>
        <a:bodyPr/>
        <a:lstStyle/>
        <a:p>
          <a:pPr rtl="1"/>
          <a:endParaRPr lang="he-IL"/>
        </a:p>
      </dgm:t>
    </dgm:pt>
    <dgm:pt modelId="{9E7C066B-B9DF-444B-BA63-77BA5B9C0388}">
      <dgm:prSet phldrT="[טקסט]"/>
      <dgm:spPr/>
      <dgm:t>
        <a:bodyPr/>
        <a:lstStyle/>
        <a:p>
          <a:pPr algn="l" rtl="0"/>
          <a:r>
            <a:rPr lang="en-US" dirty="0"/>
            <a:t>Index</a:t>
          </a:r>
          <a:endParaRPr lang="he-IL" dirty="0"/>
        </a:p>
      </dgm:t>
    </dgm:pt>
    <dgm:pt modelId="{C472BCF3-7197-4E43-B172-DDC88715EA00}" type="parTrans" cxnId="{6C689537-6D19-4A7E-89B0-E54415DA6950}">
      <dgm:prSet/>
      <dgm:spPr/>
      <dgm:t>
        <a:bodyPr/>
        <a:lstStyle/>
        <a:p>
          <a:pPr rtl="1"/>
          <a:endParaRPr lang="he-IL"/>
        </a:p>
      </dgm:t>
    </dgm:pt>
    <dgm:pt modelId="{5709B5DE-8D26-42ED-A018-301F1FC5A488}" type="sibTrans" cxnId="{6C689537-6D19-4A7E-89B0-E54415DA6950}">
      <dgm:prSet/>
      <dgm:spPr/>
      <dgm:t>
        <a:bodyPr/>
        <a:lstStyle/>
        <a:p>
          <a:pPr rtl="1"/>
          <a:endParaRPr lang="he-IL"/>
        </a:p>
      </dgm:t>
    </dgm:pt>
    <dgm:pt modelId="{F83F9F7B-BA0D-4109-A5CD-F4E8B33D20D5}">
      <dgm:prSet/>
      <dgm:spPr/>
      <dgm:t>
        <a:bodyPr/>
        <a:lstStyle/>
        <a:p>
          <a:pPr algn="l" rtl="0"/>
          <a:r>
            <a:rPr lang="en-US"/>
            <a:t>Table</a:t>
          </a:r>
          <a:endParaRPr lang="en-US" dirty="0"/>
        </a:p>
      </dgm:t>
    </dgm:pt>
    <dgm:pt modelId="{DB9C25F6-CC66-4639-AE06-1247E9FE5022}" type="parTrans" cxnId="{3BD0963A-284E-404F-8229-427DE316A03C}">
      <dgm:prSet/>
      <dgm:spPr/>
      <dgm:t>
        <a:bodyPr/>
        <a:lstStyle/>
        <a:p>
          <a:pPr rtl="1"/>
          <a:endParaRPr lang="he-IL"/>
        </a:p>
      </dgm:t>
    </dgm:pt>
    <dgm:pt modelId="{C3CDFE53-1D8C-43D4-BF34-ACC1A41643C3}" type="sibTrans" cxnId="{3BD0963A-284E-404F-8229-427DE316A03C}">
      <dgm:prSet/>
      <dgm:spPr/>
      <dgm:t>
        <a:bodyPr/>
        <a:lstStyle/>
        <a:p>
          <a:pPr rtl="1"/>
          <a:endParaRPr lang="he-IL"/>
        </a:p>
      </dgm:t>
    </dgm:pt>
    <dgm:pt modelId="{D4BABA8F-04BD-4353-8AFF-22000CBC6BEA}">
      <dgm:prSet/>
      <dgm:spPr/>
      <dgm:t>
        <a:bodyPr/>
        <a:lstStyle/>
        <a:p>
          <a:pPr algn="l" rtl="0"/>
          <a:r>
            <a:rPr lang="en-US" dirty="0"/>
            <a:t>column</a:t>
          </a:r>
        </a:p>
      </dgm:t>
    </dgm:pt>
    <dgm:pt modelId="{87E24B38-A2CC-4CE3-A239-6CD656245C10}" type="parTrans" cxnId="{65EA2B42-5992-4F31-A94F-60DFAF2C094D}">
      <dgm:prSet/>
      <dgm:spPr/>
      <dgm:t>
        <a:bodyPr/>
        <a:lstStyle/>
        <a:p>
          <a:pPr rtl="1"/>
          <a:endParaRPr lang="he-IL"/>
        </a:p>
      </dgm:t>
    </dgm:pt>
    <dgm:pt modelId="{F29B303C-0462-4112-B597-CAB81315D8D8}" type="sibTrans" cxnId="{65EA2B42-5992-4F31-A94F-60DFAF2C094D}">
      <dgm:prSet/>
      <dgm:spPr/>
      <dgm:t>
        <a:bodyPr/>
        <a:lstStyle/>
        <a:p>
          <a:pPr rtl="1"/>
          <a:endParaRPr lang="he-IL"/>
        </a:p>
      </dgm:t>
    </dgm:pt>
    <dgm:pt modelId="{3E3EFD83-0625-4B6C-9CFF-1C0B27BE2FF7}">
      <dgm:prSet/>
      <dgm:spPr/>
      <dgm:t>
        <a:bodyPr/>
        <a:lstStyle/>
        <a:p>
          <a:pPr algn="l" rtl="0"/>
          <a:r>
            <a:rPr lang="en-US" dirty="0"/>
            <a:t>schema</a:t>
          </a:r>
        </a:p>
      </dgm:t>
    </dgm:pt>
    <dgm:pt modelId="{F39901FF-02FB-4C87-8E42-5D7D388983E9}" type="parTrans" cxnId="{0C3D83F3-F090-413F-849F-2994BE4567DC}">
      <dgm:prSet/>
      <dgm:spPr/>
      <dgm:t>
        <a:bodyPr/>
        <a:lstStyle/>
        <a:p>
          <a:pPr rtl="1"/>
          <a:endParaRPr lang="he-IL"/>
        </a:p>
      </dgm:t>
    </dgm:pt>
    <dgm:pt modelId="{101D6B7C-18AF-4D1A-AE4E-BA6EEC5C36A0}" type="sibTrans" cxnId="{0C3D83F3-F090-413F-849F-2994BE4567DC}">
      <dgm:prSet/>
      <dgm:spPr/>
      <dgm:t>
        <a:bodyPr/>
        <a:lstStyle/>
        <a:p>
          <a:pPr rtl="1"/>
          <a:endParaRPr lang="he-IL"/>
        </a:p>
      </dgm:t>
    </dgm:pt>
    <dgm:pt modelId="{A139A4DB-044F-446C-81EE-457F0B864D30}">
      <dgm:prSet/>
      <dgm:spPr/>
      <dgm:t>
        <a:bodyPr/>
        <a:lstStyle/>
        <a:p>
          <a:pPr algn="l" rtl="0"/>
          <a:r>
            <a:rPr lang="en-US" dirty="0"/>
            <a:t>type</a:t>
          </a:r>
        </a:p>
      </dgm:t>
    </dgm:pt>
    <dgm:pt modelId="{74F696E0-BFF1-4ADB-A32E-7F907311636C}" type="parTrans" cxnId="{CD3FF1BC-7DAD-4F83-9C7B-9CE7E4AB162E}">
      <dgm:prSet/>
      <dgm:spPr/>
      <dgm:t>
        <a:bodyPr/>
        <a:lstStyle/>
        <a:p>
          <a:pPr rtl="1"/>
          <a:endParaRPr lang="he-IL"/>
        </a:p>
      </dgm:t>
    </dgm:pt>
    <dgm:pt modelId="{8B7AF87D-8282-46B9-B029-17B298909CFC}" type="sibTrans" cxnId="{CD3FF1BC-7DAD-4F83-9C7B-9CE7E4AB162E}">
      <dgm:prSet/>
      <dgm:spPr/>
      <dgm:t>
        <a:bodyPr/>
        <a:lstStyle/>
        <a:p>
          <a:pPr rtl="1"/>
          <a:endParaRPr lang="he-IL"/>
        </a:p>
      </dgm:t>
    </dgm:pt>
    <dgm:pt modelId="{91BEB2A0-F783-470B-9E1F-0BCA2C046BA0}">
      <dgm:prSet/>
      <dgm:spPr/>
      <dgm:t>
        <a:bodyPr/>
        <a:lstStyle/>
        <a:p>
          <a:pPr algn="l" rtl="0"/>
          <a:r>
            <a:rPr lang="en-US" dirty="0"/>
            <a:t>Document</a:t>
          </a:r>
        </a:p>
      </dgm:t>
    </dgm:pt>
    <dgm:pt modelId="{9427AD3C-372B-4C6F-ABDB-67DFA976537F}" type="parTrans" cxnId="{07931C8A-5678-4C09-B1DB-54B7DD3E1BD3}">
      <dgm:prSet/>
      <dgm:spPr/>
      <dgm:t>
        <a:bodyPr/>
        <a:lstStyle/>
        <a:p>
          <a:pPr rtl="1"/>
          <a:endParaRPr lang="he-IL"/>
        </a:p>
      </dgm:t>
    </dgm:pt>
    <dgm:pt modelId="{ED7BF322-5F03-4A6C-98D1-5D43F70795E1}" type="sibTrans" cxnId="{07931C8A-5678-4C09-B1DB-54B7DD3E1BD3}">
      <dgm:prSet/>
      <dgm:spPr/>
      <dgm:t>
        <a:bodyPr/>
        <a:lstStyle/>
        <a:p>
          <a:pPr rtl="1"/>
          <a:endParaRPr lang="he-IL"/>
        </a:p>
      </dgm:t>
    </dgm:pt>
    <dgm:pt modelId="{BAFE3470-3C76-4F86-8971-87368A70EA48}">
      <dgm:prSet/>
      <dgm:spPr/>
      <dgm:t>
        <a:bodyPr/>
        <a:lstStyle/>
        <a:p>
          <a:pPr algn="l" rtl="0"/>
          <a:r>
            <a:rPr lang="en-US" dirty="0"/>
            <a:t>mapping</a:t>
          </a:r>
          <a:endParaRPr lang="he-IL" dirty="0"/>
        </a:p>
      </dgm:t>
    </dgm:pt>
    <dgm:pt modelId="{24CBD786-F1E0-4A1A-9A87-C6FD4ED3C7C3}" type="parTrans" cxnId="{838E22DD-896F-43D8-B01A-D2A6ECBA5667}">
      <dgm:prSet/>
      <dgm:spPr/>
      <dgm:t>
        <a:bodyPr/>
        <a:lstStyle/>
        <a:p>
          <a:pPr rtl="1"/>
          <a:endParaRPr lang="he-IL"/>
        </a:p>
      </dgm:t>
    </dgm:pt>
    <dgm:pt modelId="{83A869F3-3ACB-40FD-86CD-784F1F8A80E0}" type="sibTrans" cxnId="{838E22DD-896F-43D8-B01A-D2A6ECBA5667}">
      <dgm:prSet/>
      <dgm:spPr/>
      <dgm:t>
        <a:bodyPr/>
        <a:lstStyle/>
        <a:p>
          <a:pPr rtl="1"/>
          <a:endParaRPr lang="he-IL"/>
        </a:p>
      </dgm:t>
    </dgm:pt>
    <dgm:pt modelId="{C6911233-6E7E-4404-BD70-71EA3D312289}">
      <dgm:prSet/>
      <dgm:spPr/>
      <dgm:t>
        <a:bodyPr/>
        <a:lstStyle/>
        <a:p>
          <a:pPr algn="l" rtl="0"/>
          <a:r>
            <a:rPr lang="en-US"/>
            <a:t>field</a:t>
          </a:r>
          <a:endParaRPr lang="en-US" dirty="0"/>
        </a:p>
      </dgm:t>
    </dgm:pt>
    <dgm:pt modelId="{911BE5D0-A695-4748-AEDE-B2EBBD515627}" type="parTrans" cxnId="{E80BFBEC-0495-49AC-826E-650EBE68CEAB}">
      <dgm:prSet/>
      <dgm:spPr/>
      <dgm:t>
        <a:bodyPr/>
        <a:lstStyle/>
        <a:p>
          <a:pPr rtl="1"/>
          <a:endParaRPr lang="he-IL"/>
        </a:p>
      </dgm:t>
    </dgm:pt>
    <dgm:pt modelId="{5A657386-9944-4E6A-B898-0A524177CEF3}" type="sibTrans" cxnId="{E80BFBEC-0495-49AC-826E-650EBE68CEAB}">
      <dgm:prSet/>
      <dgm:spPr/>
      <dgm:t>
        <a:bodyPr/>
        <a:lstStyle/>
        <a:p>
          <a:pPr rtl="1"/>
          <a:endParaRPr lang="he-IL"/>
        </a:p>
      </dgm:t>
    </dgm:pt>
    <dgm:pt modelId="{6CF2F184-621A-4E34-9D4A-20E5C2911F90}">
      <dgm:prSet/>
      <dgm:spPr/>
      <dgm:t>
        <a:bodyPr/>
        <a:lstStyle/>
        <a:p>
          <a:pPr algn="l" rtl="0"/>
          <a:r>
            <a:rPr lang="en-US" dirty="0"/>
            <a:t>Row</a:t>
          </a:r>
        </a:p>
      </dgm:t>
    </dgm:pt>
    <dgm:pt modelId="{1A727D5F-2561-48FF-8E10-4BF256046825}" type="parTrans" cxnId="{30397080-50EA-45DD-BBB8-D9E6A3131DB2}">
      <dgm:prSet/>
      <dgm:spPr/>
      <dgm:t>
        <a:bodyPr/>
        <a:lstStyle/>
        <a:p>
          <a:pPr rtl="1"/>
          <a:endParaRPr lang="he-IL"/>
        </a:p>
      </dgm:t>
    </dgm:pt>
    <dgm:pt modelId="{CA1D5428-2AC3-4A9A-B1D8-1ACAC558D8FE}" type="sibTrans" cxnId="{30397080-50EA-45DD-BBB8-D9E6A3131DB2}">
      <dgm:prSet/>
      <dgm:spPr/>
      <dgm:t>
        <a:bodyPr/>
        <a:lstStyle/>
        <a:p>
          <a:pPr rtl="1"/>
          <a:endParaRPr lang="he-IL"/>
        </a:p>
      </dgm:t>
    </dgm:pt>
    <dgm:pt modelId="{1F701D12-FFBA-4EA4-8D34-C2B77A01B698}" type="pres">
      <dgm:prSet presAssocID="{35A1CF06-1FA5-4553-9DAC-513DDDDE9F55}" presName="Name0" presStyleCnt="0">
        <dgm:presLayoutVars>
          <dgm:dir/>
          <dgm:animLvl val="lvl"/>
          <dgm:resizeHandles val="exact"/>
        </dgm:presLayoutVars>
      </dgm:prSet>
      <dgm:spPr/>
    </dgm:pt>
    <dgm:pt modelId="{2503703D-39E0-43EC-B8E0-37FF71898275}" type="pres">
      <dgm:prSet presAssocID="{9ADCD94A-B96B-43B4-9583-DE7B7D23D059}" presName="composite" presStyleCnt="0"/>
      <dgm:spPr/>
    </dgm:pt>
    <dgm:pt modelId="{26FEE70D-9C0E-4ABC-A0BC-59689C5815DC}" type="pres">
      <dgm:prSet presAssocID="{9ADCD94A-B96B-43B4-9583-DE7B7D23D059}" presName="parTx" presStyleLbl="alignNode1" presStyleIdx="0" presStyleCnt="2">
        <dgm:presLayoutVars>
          <dgm:chMax val="0"/>
          <dgm:chPref val="0"/>
          <dgm:bulletEnabled val="1"/>
        </dgm:presLayoutVars>
      </dgm:prSet>
      <dgm:spPr/>
    </dgm:pt>
    <dgm:pt modelId="{D3A6E3BB-9D32-4782-994F-CF5712208A54}" type="pres">
      <dgm:prSet presAssocID="{9ADCD94A-B96B-43B4-9583-DE7B7D23D059}" presName="desTx" presStyleLbl="alignAccFollowNode1" presStyleIdx="0" presStyleCnt="2">
        <dgm:presLayoutVars>
          <dgm:bulletEnabled val="1"/>
        </dgm:presLayoutVars>
      </dgm:prSet>
      <dgm:spPr/>
    </dgm:pt>
    <dgm:pt modelId="{1082707C-3B05-4F98-9522-64A1919EB9C4}" type="pres">
      <dgm:prSet presAssocID="{D13DF655-545E-413A-9E83-FA17FE91F788}" presName="space" presStyleCnt="0"/>
      <dgm:spPr/>
    </dgm:pt>
    <dgm:pt modelId="{58586DFB-1851-4C7F-BAA1-1C006654A2EA}" type="pres">
      <dgm:prSet presAssocID="{E409CC9D-4483-44D4-BFE3-4D8C7217B009}" presName="composite" presStyleCnt="0"/>
      <dgm:spPr/>
    </dgm:pt>
    <dgm:pt modelId="{8BC4BFDF-E9C3-40AC-BBAD-E82FB5F1418E}" type="pres">
      <dgm:prSet presAssocID="{E409CC9D-4483-44D4-BFE3-4D8C7217B009}" presName="parTx" presStyleLbl="alignNode1" presStyleIdx="1" presStyleCnt="2">
        <dgm:presLayoutVars>
          <dgm:chMax val="0"/>
          <dgm:chPref val="0"/>
          <dgm:bulletEnabled val="1"/>
        </dgm:presLayoutVars>
      </dgm:prSet>
      <dgm:spPr/>
    </dgm:pt>
    <dgm:pt modelId="{259A794E-6E9F-47B4-904B-BA3468293890}" type="pres">
      <dgm:prSet presAssocID="{E409CC9D-4483-44D4-BFE3-4D8C7217B009}" presName="desTx" presStyleLbl="alignAccFollowNode1" presStyleIdx="1" presStyleCnt="2">
        <dgm:presLayoutVars>
          <dgm:bulletEnabled val="1"/>
        </dgm:presLayoutVars>
      </dgm:prSet>
      <dgm:spPr/>
    </dgm:pt>
  </dgm:ptLst>
  <dgm:cxnLst>
    <dgm:cxn modelId="{11899107-356D-4294-953B-A794AB27CB71}" type="presOf" srcId="{35A1CF06-1FA5-4553-9DAC-513DDDDE9F55}" destId="{1F701D12-FFBA-4EA4-8D34-C2B77A01B698}" srcOrd="0" destOrd="0" presId="urn:microsoft.com/office/officeart/2005/8/layout/hList1"/>
    <dgm:cxn modelId="{910B190F-D8F6-4986-A412-8341598D2DDB}" type="presOf" srcId="{6CF2F184-621A-4E34-9D4A-20E5C2911F90}" destId="{D3A6E3BB-9D32-4782-994F-CF5712208A54}" srcOrd="0" destOrd="2" presId="urn:microsoft.com/office/officeart/2005/8/layout/hList1"/>
    <dgm:cxn modelId="{2A383712-B826-42DA-AAF1-5BD043D59642}" type="presOf" srcId="{F83F9F7B-BA0D-4109-A5CD-F4E8B33D20D5}" destId="{D3A6E3BB-9D32-4782-994F-CF5712208A54}" srcOrd="0" destOrd="1" presId="urn:microsoft.com/office/officeart/2005/8/layout/hList1"/>
    <dgm:cxn modelId="{3569B336-A44A-4372-84C4-C6E03EC4F813}" type="presOf" srcId="{53ED1930-3C9D-4CE3-94E9-67C2B571DAD2}" destId="{D3A6E3BB-9D32-4782-994F-CF5712208A54}" srcOrd="0" destOrd="0" presId="urn:microsoft.com/office/officeart/2005/8/layout/hList1"/>
    <dgm:cxn modelId="{6C689537-6D19-4A7E-89B0-E54415DA6950}" srcId="{E409CC9D-4483-44D4-BFE3-4D8C7217B009}" destId="{9E7C066B-B9DF-444B-BA63-77BA5B9C0388}" srcOrd="0" destOrd="0" parTransId="{C472BCF3-7197-4E43-B172-DDC88715EA00}" sibTransId="{5709B5DE-8D26-42ED-A018-301F1FC5A488}"/>
    <dgm:cxn modelId="{3BD0963A-284E-404F-8229-427DE316A03C}" srcId="{9ADCD94A-B96B-43B4-9583-DE7B7D23D059}" destId="{F83F9F7B-BA0D-4109-A5CD-F4E8B33D20D5}" srcOrd="1" destOrd="0" parTransId="{DB9C25F6-CC66-4639-AE06-1247E9FE5022}" sibTransId="{C3CDFE53-1D8C-43D4-BF34-ACC1A41643C3}"/>
    <dgm:cxn modelId="{65EA2B42-5992-4F31-A94F-60DFAF2C094D}" srcId="{9ADCD94A-B96B-43B4-9583-DE7B7D23D059}" destId="{D4BABA8F-04BD-4353-8AFF-22000CBC6BEA}" srcOrd="3" destOrd="0" parTransId="{87E24B38-A2CC-4CE3-A239-6CD656245C10}" sibTransId="{F29B303C-0462-4112-B597-CAB81315D8D8}"/>
    <dgm:cxn modelId="{312C1C45-DF12-4AE2-9B27-CE56252958DA}" type="presOf" srcId="{D4BABA8F-04BD-4353-8AFF-22000CBC6BEA}" destId="{D3A6E3BB-9D32-4782-994F-CF5712208A54}" srcOrd="0" destOrd="3" presId="urn:microsoft.com/office/officeart/2005/8/layout/hList1"/>
    <dgm:cxn modelId="{ADCB6C73-107C-4C8C-ABA0-249A293F55E3}" srcId="{35A1CF06-1FA5-4553-9DAC-513DDDDE9F55}" destId="{E409CC9D-4483-44D4-BFE3-4D8C7217B009}" srcOrd="1" destOrd="0" parTransId="{E7C95BD6-F3EE-4366-8F44-03B2CE7FEF1B}" sibTransId="{49D9E390-4706-484D-BA15-D31036AF8665}"/>
    <dgm:cxn modelId="{9A3E8654-F6BF-47C4-8BBF-5953C81AEF90}" type="presOf" srcId="{C6911233-6E7E-4404-BD70-71EA3D312289}" destId="{259A794E-6E9F-47B4-904B-BA3468293890}" srcOrd="0" destOrd="3" presId="urn:microsoft.com/office/officeart/2005/8/layout/hList1"/>
    <dgm:cxn modelId="{DC6CD057-82E3-4C0C-B082-9B849B473E24}" type="presOf" srcId="{3E3EFD83-0625-4B6C-9CFF-1C0B27BE2FF7}" destId="{D3A6E3BB-9D32-4782-994F-CF5712208A54}" srcOrd="0" destOrd="4" presId="urn:microsoft.com/office/officeart/2005/8/layout/hList1"/>
    <dgm:cxn modelId="{955EF87E-207D-4EF5-9EB6-488A8DD025AA}" type="presOf" srcId="{E409CC9D-4483-44D4-BFE3-4D8C7217B009}" destId="{8BC4BFDF-E9C3-40AC-BBAD-E82FB5F1418E}" srcOrd="0" destOrd="0" presId="urn:microsoft.com/office/officeart/2005/8/layout/hList1"/>
    <dgm:cxn modelId="{30397080-50EA-45DD-BBB8-D9E6A3131DB2}" srcId="{9ADCD94A-B96B-43B4-9583-DE7B7D23D059}" destId="{6CF2F184-621A-4E34-9D4A-20E5C2911F90}" srcOrd="2" destOrd="0" parTransId="{1A727D5F-2561-48FF-8E10-4BF256046825}" sibTransId="{CA1D5428-2AC3-4A9A-B1D8-1ACAC558D8FE}"/>
    <dgm:cxn modelId="{8BD46D87-262F-415B-BC86-EB0BBE91B2A6}" type="presOf" srcId="{9E7C066B-B9DF-444B-BA63-77BA5B9C0388}" destId="{259A794E-6E9F-47B4-904B-BA3468293890}" srcOrd="0" destOrd="0" presId="urn:microsoft.com/office/officeart/2005/8/layout/hList1"/>
    <dgm:cxn modelId="{07931C8A-5678-4C09-B1DB-54B7DD3E1BD3}" srcId="{E409CC9D-4483-44D4-BFE3-4D8C7217B009}" destId="{91BEB2A0-F783-470B-9E1F-0BCA2C046BA0}" srcOrd="2" destOrd="0" parTransId="{9427AD3C-372B-4C6F-ABDB-67DFA976537F}" sibTransId="{ED7BF322-5F03-4A6C-98D1-5D43F70795E1}"/>
    <dgm:cxn modelId="{CE64F19B-5F42-4E96-9C4C-01372E50176D}" type="presOf" srcId="{91BEB2A0-F783-470B-9E1F-0BCA2C046BA0}" destId="{259A794E-6E9F-47B4-904B-BA3468293890}" srcOrd="0" destOrd="2" presId="urn:microsoft.com/office/officeart/2005/8/layout/hList1"/>
    <dgm:cxn modelId="{0291BAA5-85FD-4754-9F20-DD5385FFB880}" srcId="{35A1CF06-1FA5-4553-9DAC-513DDDDE9F55}" destId="{9ADCD94A-B96B-43B4-9583-DE7B7D23D059}" srcOrd="0" destOrd="0" parTransId="{E1AE36A0-A70C-464F-9397-9D7E5BA7172E}" sibTransId="{D13DF655-545E-413A-9E83-FA17FE91F788}"/>
    <dgm:cxn modelId="{A78E33BC-409D-46B4-9630-DB56B510EF13}" type="presOf" srcId="{A139A4DB-044F-446C-81EE-457F0B864D30}" destId="{259A794E-6E9F-47B4-904B-BA3468293890}" srcOrd="0" destOrd="1" presId="urn:microsoft.com/office/officeart/2005/8/layout/hList1"/>
    <dgm:cxn modelId="{CD3FF1BC-7DAD-4F83-9C7B-9CE7E4AB162E}" srcId="{E409CC9D-4483-44D4-BFE3-4D8C7217B009}" destId="{A139A4DB-044F-446C-81EE-457F0B864D30}" srcOrd="1" destOrd="0" parTransId="{74F696E0-BFF1-4ADB-A32E-7F907311636C}" sibTransId="{8B7AF87D-8282-46B9-B029-17B298909CFC}"/>
    <dgm:cxn modelId="{60F93ECF-A644-47D7-BE0A-FB74FB5957C1}" type="presOf" srcId="{BAFE3470-3C76-4F86-8971-87368A70EA48}" destId="{259A794E-6E9F-47B4-904B-BA3468293890}" srcOrd="0" destOrd="4" presId="urn:microsoft.com/office/officeart/2005/8/layout/hList1"/>
    <dgm:cxn modelId="{CE56E4D6-D66B-4A26-ADC8-4F0F9F0821F8}" type="presOf" srcId="{9ADCD94A-B96B-43B4-9583-DE7B7D23D059}" destId="{26FEE70D-9C0E-4ABC-A0BC-59689C5815DC}" srcOrd="0" destOrd="0" presId="urn:microsoft.com/office/officeart/2005/8/layout/hList1"/>
    <dgm:cxn modelId="{838E22DD-896F-43D8-B01A-D2A6ECBA5667}" srcId="{E409CC9D-4483-44D4-BFE3-4D8C7217B009}" destId="{BAFE3470-3C76-4F86-8971-87368A70EA48}" srcOrd="4" destOrd="0" parTransId="{24CBD786-F1E0-4A1A-9A87-C6FD4ED3C7C3}" sibTransId="{83A869F3-3ACB-40FD-86CD-784F1F8A80E0}"/>
    <dgm:cxn modelId="{462098E8-AE66-4B6F-A384-F8E74CC05000}" srcId="{9ADCD94A-B96B-43B4-9583-DE7B7D23D059}" destId="{53ED1930-3C9D-4CE3-94E9-67C2B571DAD2}" srcOrd="0" destOrd="0" parTransId="{AFF2007B-24A9-469C-8E94-98AEA242187A}" sibTransId="{617D0CB0-E00A-4612-809C-B705E56AFA04}"/>
    <dgm:cxn modelId="{E80BFBEC-0495-49AC-826E-650EBE68CEAB}" srcId="{E409CC9D-4483-44D4-BFE3-4D8C7217B009}" destId="{C6911233-6E7E-4404-BD70-71EA3D312289}" srcOrd="3" destOrd="0" parTransId="{911BE5D0-A695-4748-AEDE-B2EBBD515627}" sibTransId="{5A657386-9944-4E6A-B898-0A524177CEF3}"/>
    <dgm:cxn modelId="{0C3D83F3-F090-413F-849F-2994BE4567DC}" srcId="{9ADCD94A-B96B-43B4-9583-DE7B7D23D059}" destId="{3E3EFD83-0625-4B6C-9CFF-1C0B27BE2FF7}" srcOrd="4" destOrd="0" parTransId="{F39901FF-02FB-4C87-8E42-5D7D388983E9}" sibTransId="{101D6B7C-18AF-4D1A-AE4E-BA6EEC5C36A0}"/>
    <dgm:cxn modelId="{EAD78E4B-874F-41CF-B6AE-D6CAD165D744}" type="presParOf" srcId="{1F701D12-FFBA-4EA4-8D34-C2B77A01B698}" destId="{2503703D-39E0-43EC-B8E0-37FF71898275}" srcOrd="0" destOrd="0" presId="urn:microsoft.com/office/officeart/2005/8/layout/hList1"/>
    <dgm:cxn modelId="{62927C3B-8AE8-4EDC-883E-57C71E559C01}" type="presParOf" srcId="{2503703D-39E0-43EC-B8E0-37FF71898275}" destId="{26FEE70D-9C0E-4ABC-A0BC-59689C5815DC}" srcOrd="0" destOrd="0" presId="urn:microsoft.com/office/officeart/2005/8/layout/hList1"/>
    <dgm:cxn modelId="{0D571965-A371-4A38-87CE-81E376D0F21D}" type="presParOf" srcId="{2503703D-39E0-43EC-B8E0-37FF71898275}" destId="{D3A6E3BB-9D32-4782-994F-CF5712208A54}" srcOrd="1" destOrd="0" presId="urn:microsoft.com/office/officeart/2005/8/layout/hList1"/>
    <dgm:cxn modelId="{2163EFF4-232B-43E0-9282-CD95B78BE16B}" type="presParOf" srcId="{1F701D12-FFBA-4EA4-8D34-C2B77A01B698}" destId="{1082707C-3B05-4F98-9522-64A1919EB9C4}" srcOrd="1" destOrd="0" presId="urn:microsoft.com/office/officeart/2005/8/layout/hList1"/>
    <dgm:cxn modelId="{E7BA2BC0-D7FF-48D2-8F31-9874F05B3295}" type="presParOf" srcId="{1F701D12-FFBA-4EA4-8D34-C2B77A01B698}" destId="{58586DFB-1851-4C7F-BAA1-1C006654A2EA}" srcOrd="2" destOrd="0" presId="urn:microsoft.com/office/officeart/2005/8/layout/hList1"/>
    <dgm:cxn modelId="{97C3BFAE-F7F5-47BC-AE29-13C9CCC42AC4}" type="presParOf" srcId="{58586DFB-1851-4C7F-BAA1-1C006654A2EA}" destId="{8BC4BFDF-E9C3-40AC-BBAD-E82FB5F1418E}" srcOrd="0" destOrd="0" presId="urn:microsoft.com/office/officeart/2005/8/layout/hList1"/>
    <dgm:cxn modelId="{5807F252-9A5B-4D4A-B9DA-CF8D40BB5D7E}" type="presParOf" srcId="{58586DFB-1851-4C7F-BAA1-1C006654A2EA}" destId="{259A794E-6E9F-47B4-904B-BA346829389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EE70D-9C0E-4ABC-A0BC-59689C5815DC}">
      <dsp:nvSpPr>
        <dsp:cNvPr id="0" name=""/>
        <dsp:cNvSpPr/>
      </dsp:nvSpPr>
      <dsp:spPr>
        <a:xfrm>
          <a:off x="37" y="57585"/>
          <a:ext cx="3596320" cy="12375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l" defTabSz="1511300" rtl="1">
            <a:lnSpc>
              <a:spcPct val="90000"/>
            </a:lnSpc>
            <a:spcBef>
              <a:spcPct val="0"/>
            </a:spcBef>
            <a:spcAft>
              <a:spcPct val="35000"/>
            </a:spcAft>
            <a:buNone/>
          </a:pPr>
          <a:r>
            <a:rPr lang="en-US" sz="3400" kern="1200" dirty="0"/>
            <a:t>Relational Databases </a:t>
          </a:r>
          <a:endParaRPr lang="he-IL" sz="3400" kern="1200" dirty="0"/>
        </a:p>
      </dsp:txBody>
      <dsp:txXfrm>
        <a:off x="37" y="57585"/>
        <a:ext cx="3596320" cy="1237572"/>
      </dsp:txXfrm>
    </dsp:sp>
    <dsp:sp modelId="{D3A6E3BB-9D32-4782-994F-CF5712208A54}">
      <dsp:nvSpPr>
        <dsp:cNvPr id="0" name=""/>
        <dsp:cNvSpPr/>
      </dsp:nvSpPr>
      <dsp:spPr>
        <a:xfrm>
          <a:off x="37" y="1295157"/>
          <a:ext cx="3596320" cy="31732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rtl="0">
            <a:lnSpc>
              <a:spcPct val="90000"/>
            </a:lnSpc>
            <a:spcBef>
              <a:spcPct val="0"/>
            </a:spcBef>
            <a:spcAft>
              <a:spcPct val="15000"/>
            </a:spcAft>
            <a:buChar char="•"/>
          </a:pPr>
          <a:r>
            <a:rPr lang="en-US" sz="3400" kern="1200" dirty="0"/>
            <a:t>Database </a:t>
          </a:r>
          <a:endParaRPr lang="he-IL" sz="3400" kern="1200" dirty="0"/>
        </a:p>
        <a:p>
          <a:pPr marL="285750" lvl="1" indent="-285750" algn="l" defTabSz="1511300" rtl="0">
            <a:lnSpc>
              <a:spcPct val="90000"/>
            </a:lnSpc>
            <a:spcBef>
              <a:spcPct val="0"/>
            </a:spcBef>
            <a:spcAft>
              <a:spcPct val="15000"/>
            </a:spcAft>
            <a:buChar char="•"/>
          </a:pPr>
          <a:r>
            <a:rPr lang="en-US" sz="3400" kern="1200"/>
            <a:t>Table</a:t>
          </a:r>
          <a:endParaRPr lang="en-US" sz="3400" kern="1200" dirty="0"/>
        </a:p>
        <a:p>
          <a:pPr marL="285750" lvl="1" indent="-285750" algn="l" defTabSz="1511300" rtl="0">
            <a:lnSpc>
              <a:spcPct val="90000"/>
            </a:lnSpc>
            <a:spcBef>
              <a:spcPct val="0"/>
            </a:spcBef>
            <a:spcAft>
              <a:spcPct val="15000"/>
            </a:spcAft>
            <a:buChar char="•"/>
          </a:pPr>
          <a:r>
            <a:rPr lang="en-US" sz="3400" kern="1200" dirty="0"/>
            <a:t>Row</a:t>
          </a:r>
        </a:p>
        <a:p>
          <a:pPr marL="285750" lvl="1" indent="-285750" algn="l" defTabSz="1511300" rtl="0">
            <a:lnSpc>
              <a:spcPct val="90000"/>
            </a:lnSpc>
            <a:spcBef>
              <a:spcPct val="0"/>
            </a:spcBef>
            <a:spcAft>
              <a:spcPct val="15000"/>
            </a:spcAft>
            <a:buChar char="•"/>
          </a:pPr>
          <a:r>
            <a:rPr lang="en-US" sz="3400" kern="1200" dirty="0"/>
            <a:t>column</a:t>
          </a:r>
        </a:p>
        <a:p>
          <a:pPr marL="285750" lvl="1" indent="-285750" algn="l" defTabSz="1511300" rtl="0">
            <a:lnSpc>
              <a:spcPct val="90000"/>
            </a:lnSpc>
            <a:spcBef>
              <a:spcPct val="0"/>
            </a:spcBef>
            <a:spcAft>
              <a:spcPct val="15000"/>
            </a:spcAft>
            <a:buChar char="•"/>
          </a:pPr>
          <a:r>
            <a:rPr lang="en-US" sz="3400" kern="1200" dirty="0"/>
            <a:t>schema</a:t>
          </a:r>
        </a:p>
      </dsp:txBody>
      <dsp:txXfrm>
        <a:off x="37" y="1295157"/>
        <a:ext cx="3596320" cy="3173220"/>
      </dsp:txXfrm>
    </dsp:sp>
    <dsp:sp modelId="{8BC4BFDF-E9C3-40AC-BBAD-E82FB5F1418E}">
      <dsp:nvSpPr>
        <dsp:cNvPr id="0" name=""/>
        <dsp:cNvSpPr/>
      </dsp:nvSpPr>
      <dsp:spPr>
        <a:xfrm>
          <a:off x="4099842" y="57585"/>
          <a:ext cx="3596320" cy="123757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l" defTabSz="1511300" rtl="1">
            <a:lnSpc>
              <a:spcPct val="90000"/>
            </a:lnSpc>
            <a:spcBef>
              <a:spcPct val="0"/>
            </a:spcBef>
            <a:spcAft>
              <a:spcPct val="35000"/>
            </a:spcAft>
            <a:buNone/>
          </a:pPr>
          <a:r>
            <a:rPr lang="en-US" sz="3400" kern="1200" dirty="0"/>
            <a:t>Elastic Search</a:t>
          </a:r>
          <a:endParaRPr lang="he-IL" sz="3400" kern="1200" dirty="0"/>
        </a:p>
      </dsp:txBody>
      <dsp:txXfrm>
        <a:off x="4099842" y="57585"/>
        <a:ext cx="3596320" cy="1237572"/>
      </dsp:txXfrm>
    </dsp:sp>
    <dsp:sp modelId="{259A794E-6E9F-47B4-904B-BA3468293890}">
      <dsp:nvSpPr>
        <dsp:cNvPr id="0" name=""/>
        <dsp:cNvSpPr/>
      </dsp:nvSpPr>
      <dsp:spPr>
        <a:xfrm>
          <a:off x="4099842" y="1295157"/>
          <a:ext cx="3596320" cy="31732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rtl="0">
            <a:lnSpc>
              <a:spcPct val="90000"/>
            </a:lnSpc>
            <a:spcBef>
              <a:spcPct val="0"/>
            </a:spcBef>
            <a:spcAft>
              <a:spcPct val="15000"/>
            </a:spcAft>
            <a:buChar char="•"/>
          </a:pPr>
          <a:r>
            <a:rPr lang="en-US" sz="3400" kern="1200" dirty="0"/>
            <a:t>Index</a:t>
          </a:r>
          <a:endParaRPr lang="he-IL" sz="3400" kern="1200" dirty="0"/>
        </a:p>
        <a:p>
          <a:pPr marL="285750" lvl="1" indent="-285750" algn="l" defTabSz="1511300" rtl="0">
            <a:lnSpc>
              <a:spcPct val="90000"/>
            </a:lnSpc>
            <a:spcBef>
              <a:spcPct val="0"/>
            </a:spcBef>
            <a:spcAft>
              <a:spcPct val="15000"/>
            </a:spcAft>
            <a:buChar char="•"/>
          </a:pPr>
          <a:r>
            <a:rPr lang="en-US" sz="3400" kern="1200" dirty="0"/>
            <a:t>type</a:t>
          </a:r>
        </a:p>
        <a:p>
          <a:pPr marL="285750" lvl="1" indent="-285750" algn="l" defTabSz="1511300" rtl="0">
            <a:lnSpc>
              <a:spcPct val="90000"/>
            </a:lnSpc>
            <a:spcBef>
              <a:spcPct val="0"/>
            </a:spcBef>
            <a:spcAft>
              <a:spcPct val="15000"/>
            </a:spcAft>
            <a:buChar char="•"/>
          </a:pPr>
          <a:r>
            <a:rPr lang="en-US" sz="3400" kern="1200" dirty="0"/>
            <a:t>Document</a:t>
          </a:r>
        </a:p>
        <a:p>
          <a:pPr marL="285750" lvl="1" indent="-285750" algn="l" defTabSz="1511300" rtl="0">
            <a:lnSpc>
              <a:spcPct val="90000"/>
            </a:lnSpc>
            <a:spcBef>
              <a:spcPct val="0"/>
            </a:spcBef>
            <a:spcAft>
              <a:spcPct val="15000"/>
            </a:spcAft>
            <a:buChar char="•"/>
          </a:pPr>
          <a:r>
            <a:rPr lang="en-US" sz="3400" kern="1200"/>
            <a:t>field</a:t>
          </a:r>
          <a:endParaRPr lang="en-US" sz="3400" kern="1200" dirty="0"/>
        </a:p>
        <a:p>
          <a:pPr marL="285750" lvl="1" indent="-285750" algn="l" defTabSz="1511300" rtl="0">
            <a:lnSpc>
              <a:spcPct val="90000"/>
            </a:lnSpc>
            <a:spcBef>
              <a:spcPct val="0"/>
            </a:spcBef>
            <a:spcAft>
              <a:spcPct val="15000"/>
            </a:spcAft>
            <a:buChar char="•"/>
          </a:pPr>
          <a:r>
            <a:rPr lang="en-US" sz="3400" kern="1200" dirty="0"/>
            <a:t>mapping</a:t>
          </a:r>
          <a:endParaRPr lang="he-IL" sz="3400" kern="1200" dirty="0"/>
        </a:p>
      </dsp:txBody>
      <dsp:txXfrm>
        <a:off x="4099842" y="1295157"/>
        <a:ext cx="3596320" cy="31732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153CC-E11B-46ED-A5FC-28AC004D85AA}" type="datetimeFigureOut">
              <a:rPr lang="en-US" smtClean="0"/>
              <a:t>8/10/2021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5C3ADE-A616-4B5A-BBB7-4B8D4A187CFA}" type="slidenum">
              <a:rPr lang="en-US" smtClean="0"/>
              <a:t>‹#›</a:t>
            </a:fld>
            <a:endParaRPr lang="en-US"/>
          </a:p>
        </p:txBody>
      </p:sp>
    </p:spTree>
    <p:extLst>
      <p:ext uri="{BB962C8B-B14F-4D97-AF65-F5344CB8AC3E}">
        <p14:creationId xmlns:p14="http://schemas.microsoft.com/office/powerpoint/2010/main" val="301053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assandra.apache.org/downloa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1uFY60CESl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ongodb.com/manual/reference/operator/update/#id1"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docs.mongodb.com/manual/reference/operator/update/set/#up._S_set" TargetMode="External"/><Relationship Id="rId4" Type="http://schemas.openxmlformats.org/officeDocument/2006/relationships/hyperlink" Target="https://docs.mongodb.com/manual/reference/operator/update/inc/#up._S_inc"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enterprise-knowledge.com/what-is-an-ontology/"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a:t>
            </a:fld>
            <a:endParaRPr lang="en-US"/>
          </a:p>
        </p:txBody>
      </p:sp>
    </p:spTree>
    <p:extLst>
      <p:ext uri="{BB962C8B-B14F-4D97-AF65-F5344CB8AC3E}">
        <p14:creationId xmlns:p14="http://schemas.microsoft.com/office/powerpoint/2010/main" val="101192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בשקופית הקודמת הסברנו את המשמעות של כל אחד מהאותיות, פה נראה איך רק 2 מהם יכולים להתקיים ביחד.</a:t>
            </a:r>
          </a:p>
          <a:p>
            <a:pPr algn="r" rtl="1"/>
            <a:r>
              <a:rPr lang="en-US" dirty="0"/>
              <a:t>CA</a:t>
            </a:r>
            <a:endParaRPr lang="he-IL" dirty="0"/>
          </a:p>
          <a:p>
            <a:pPr algn="r" rtl="1"/>
            <a:r>
              <a:rPr lang="en-US" dirty="0"/>
              <a:t>CP</a:t>
            </a:r>
            <a:endParaRPr lang="he-IL" dirty="0"/>
          </a:p>
          <a:p>
            <a:pPr algn="r" rtl="1"/>
            <a:r>
              <a:rPr lang="en-US" dirty="0"/>
              <a:t>AP</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a:t>
            </a:fld>
            <a:endParaRPr lang="en-US"/>
          </a:p>
        </p:txBody>
      </p:sp>
    </p:spTree>
    <p:extLst>
      <p:ext uri="{BB962C8B-B14F-4D97-AF65-F5344CB8AC3E}">
        <p14:creationId xmlns:p14="http://schemas.microsoft.com/office/powerpoint/2010/main" val="25784011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שולפים משתנה שנקרא </a:t>
            </a:r>
            <a:r>
              <a:rPr lang="en-US" dirty="0"/>
              <a:t>thing</a:t>
            </a:r>
            <a:endParaRPr lang="he-IL" dirty="0"/>
          </a:p>
          <a:p>
            <a:pPr algn="r" rtl="1"/>
            <a:r>
              <a:rPr lang="he-IL" dirty="0"/>
              <a:t>ומגדירים:</a:t>
            </a:r>
          </a:p>
          <a:p>
            <a:pPr marL="228600" indent="-228600" algn="r" rtl="1">
              <a:buAutoNum type="arabicPeriod"/>
            </a:pPr>
            <a:r>
              <a:rPr lang="he-IL" dirty="0"/>
              <a:t>המשתנה </a:t>
            </a:r>
            <a:r>
              <a:rPr lang="en-US" dirty="0"/>
              <a:t>thing</a:t>
            </a:r>
            <a:r>
              <a:rPr lang="he-IL" dirty="0"/>
              <a:t> הוא מסוג של משתנה אחר שנקרא לו </a:t>
            </a:r>
            <a:r>
              <a:rPr lang="en-US" dirty="0"/>
              <a:t>type</a:t>
            </a:r>
            <a:endParaRPr lang="he-IL" dirty="0"/>
          </a:p>
          <a:p>
            <a:pPr marL="228600" indent="-228600" algn="r" rtl="1">
              <a:buAutoNum type="arabicPeriod"/>
            </a:pPr>
            <a:r>
              <a:rPr lang="he-IL" dirty="0"/>
              <a:t>המשתנה </a:t>
            </a:r>
            <a:r>
              <a:rPr lang="en-US" dirty="0"/>
              <a:t>type</a:t>
            </a:r>
            <a:r>
              <a:rPr lang="he-IL" dirty="0"/>
              <a:t> הוא עם קשר של </a:t>
            </a:r>
            <a:r>
              <a:rPr lang="en-US" dirty="0" err="1"/>
              <a:t>subclassof</a:t>
            </a:r>
            <a:r>
              <a:rPr lang="he-IL" dirty="0"/>
              <a:t> ל-</a:t>
            </a:r>
            <a:r>
              <a:rPr lang="en-US" dirty="0"/>
              <a:t>creature</a:t>
            </a:r>
            <a:endParaRPr lang="he-IL" dirty="0"/>
          </a:p>
          <a:p>
            <a:pPr marL="0" indent="0" algn="r" rtl="1">
              <a:buNone/>
            </a:pPr>
            <a:r>
              <a:rPr lang="he-IL" b="1" dirty="0"/>
              <a:t>מה יצא לנו מ-2 התנאים האלה? </a:t>
            </a:r>
            <a:r>
              <a:rPr lang="en-US" b="1" dirty="0"/>
              <a:t>Eve, john, </a:t>
            </a:r>
            <a:r>
              <a:rPr lang="en-US" b="1" dirty="0" err="1"/>
              <a:t>william</a:t>
            </a:r>
            <a:endParaRPr lang="he-IL" b="1" dirty="0"/>
          </a:p>
          <a:p>
            <a:pPr marL="0" indent="0" algn="r" rtl="1">
              <a:buNone/>
            </a:pPr>
            <a:r>
              <a:rPr lang="en-US" dirty="0"/>
              <a:t>Union</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המשתנה </a:t>
            </a:r>
            <a:r>
              <a:rPr lang="en-US" dirty="0"/>
              <a:t>thing</a:t>
            </a:r>
            <a:r>
              <a:rPr lang="he-IL" dirty="0"/>
              <a:t> הוא מסוג של משתנה אחר שנקרא לו </a:t>
            </a:r>
            <a:r>
              <a:rPr lang="en-US" dirty="0"/>
              <a:t>type</a:t>
            </a:r>
            <a:r>
              <a:rPr lang="he-IL" dirty="0"/>
              <a:t> – שוב פעם הסעיף הראשון</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המשתנה </a:t>
            </a:r>
            <a:r>
              <a:rPr lang="en-US" dirty="0"/>
              <a:t>type</a:t>
            </a:r>
            <a:r>
              <a:rPr lang="he-IL" dirty="0"/>
              <a:t> הוא עם קשר של </a:t>
            </a:r>
            <a:r>
              <a:rPr lang="en-US" dirty="0" err="1"/>
              <a:t>subClassOf</a:t>
            </a:r>
            <a:r>
              <a:rPr lang="he-IL" dirty="0"/>
              <a:t> למשתנה אחר-</a:t>
            </a:r>
            <a:r>
              <a:rPr lang="en-US" dirty="0" err="1"/>
              <a:t>subcreature</a:t>
            </a:r>
            <a:endParaRPr lang="he-IL" dirty="0"/>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המשתנה </a:t>
            </a:r>
            <a:r>
              <a:rPr lang="en-US" dirty="0" err="1"/>
              <a:t>subcreature</a:t>
            </a:r>
            <a:r>
              <a:rPr lang="he-IL" dirty="0"/>
              <a:t> הוא עם קשר של </a:t>
            </a:r>
            <a:r>
              <a:rPr lang="en-US" dirty="0" err="1"/>
              <a:t>subClassOf</a:t>
            </a:r>
            <a:r>
              <a:rPr lang="he-IL" dirty="0"/>
              <a:t> ל-</a:t>
            </a:r>
            <a:r>
              <a:rPr lang="en-US" dirty="0"/>
              <a:t>creature</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מה יצא לנו מ-3 התנאים האלה? את 4 החיות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למה זה לא טוב?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כי אם המבנה היה יותר מורכב נצטרך לתקן את השליפה</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endParaRPr lang="he-IL" dirty="0"/>
          </a:p>
          <a:p>
            <a:pPr marL="0" indent="0" algn="r" rtl="1">
              <a:buNone/>
            </a:pPr>
            <a:endParaRPr lang="en-US" dirty="0"/>
          </a:p>
        </p:txBody>
      </p:sp>
      <p:sp>
        <p:nvSpPr>
          <p:cNvPr id="4" name="מציין מיקום של מספר שקופית 3"/>
          <p:cNvSpPr>
            <a:spLocks noGrp="1"/>
          </p:cNvSpPr>
          <p:nvPr>
            <p:ph type="sldNum" sz="quarter" idx="10"/>
          </p:nvPr>
        </p:nvSpPr>
        <p:spPr/>
        <p:txBody>
          <a:bodyPr/>
          <a:lstStyle/>
          <a:p>
            <a:fld id="{C75C3ADE-A616-4B5A-BBB7-4B8D4A187CFA}" type="slidenum">
              <a:rPr lang="en-US" smtClean="0"/>
              <a:t>106</a:t>
            </a:fld>
            <a:endParaRPr lang="en-US"/>
          </a:p>
        </p:txBody>
      </p:sp>
    </p:spTree>
    <p:extLst>
      <p:ext uri="{BB962C8B-B14F-4D97-AF65-F5344CB8AC3E}">
        <p14:creationId xmlns:p14="http://schemas.microsoft.com/office/powerpoint/2010/main" val="3256422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שימו לב לחזרה על אותו פרדיקט – משתמש בו 3 פעמים פעם אחת כקשר ישיר , ועוד פעמיים כקשר של קשר </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107</a:t>
            </a:fld>
            <a:endParaRPr lang="en-US"/>
          </a:p>
        </p:txBody>
      </p:sp>
    </p:spTree>
    <p:extLst>
      <p:ext uri="{BB962C8B-B14F-4D97-AF65-F5344CB8AC3E}">
        <p14:creationId xmlns:p14="http://schemas.microsoft.com/office/powerpoint/2010/main" val="2034276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תחזיר משהו שהוא מ-</a:t>
            </a:r>
            <a:r>
              <a:rPr lang="en-US" dirty="0"/>
              <a:t>type</a:t>
            </a:r>
            <a:r>
              <a:rPr lang="he-IL" dirty="0"/>
              <a:t> (</a:t>
            </a:r>
            <a:r>
              <a:rPr lang="en-US" dirty="0"/>
              <a:t>a</a:t>
            </a:r>
            <a:r>
              <a:rPr lang="he-IL" dirty="0"/>
              <a:t> הוא מילה נרדפת ל-</a:t>
            </a:r>
            <a:r>
              <a:rPr lang="en-US" dirty="0" err="1"/>
              <a:t>rdf:type</a:t>
            </a:r>
            <a:r>
              <a:rPr lang="he-IL" dirty="0"/>
              <a:t>)</a:t>
            </a:r>
          </a:p>
          <a:p>
            <a:pPr algn="r" rtl="1"/>
            <a:r>
              <a:rPr lang="he-IL" dirty="0"/>
              <a:t>מה הסוג שלו? </a:t>
            </a:r>
            <a:r>
              <a:rPr lang="en-US" dirty="0" err="1"/>
              <a:t>subClassOf</a:t>
            </a:r>
            <a:r>
              <a:rPr lang="he-IL" dirty="0"/>
              <a:t> המחלקה </a:t>
            </a:r>
            <a:r>
              <a:rPr lang="en-US" dirty="0"/>
              <a:t>creature</a:t>
            </a:r>
            <a:endParaRPr lang="he-IL" dirty="0"/>
          </a:p>
          <a:p>
            <a:pPr algn="r" rtl="1"/>
            <a:endParaRPr lang="he-IL" dirty="0"/>
          </a:p>
          <a:p>
            <a:pPr algn="r" rtl="1"/>
            <a:r>
              <a:rPr lang="he-IL" dirty="0"/>
              <a:t>+ אומר תחיל את אותו יחס</a:t>
            </a:r>
            <a:r>
              <a:rPr lang="he-IL" baseline="0" dirty="0"/>
              <a:t> (פרדיקט) </a:t>
            </a:r>
            <a:r>
              <a:rPr lang="he-IL" dirty="0"/>
              <a:t>גם על הרמה  הרמה מעל (בלי הרמה המיידית)</a:t>
            </a:r>
          </a:p>
          <a:p>
            <a:pPr algn="r" rtl="1"/>
            <a:r>
              <a:rPr lang="he-IL" dirty="0"/>
              <a:t>* נותן את כל הרמות, כולל הרמה המיידית.</a:t>
            </a:r>
            <a:endParaRPr lang="en-US" dirty="0"/>
          </a:p>
          <a:p>
            <a:pPr algn="r" rtl="1"/>
            <a:endParaRPr lang="en-US" dirty="0"/>
          </a:p>
          <a:p>
            <a:pPr algn="r" rtl="1"/>
            <a:endParaRPr lang="en-US" dirty="0"/>
          </a:p>
          <a:p>
            <a:pPr algn="r" rtl="1"/>
            <a:endParaRPr lang="en-US" dirty="0"/>
          </a:p>
          <a:p>
            <a:pPr algn="l" rtl="0"/>
            <a:r>
              <a:rPr lang="en-US" dirty="0"/>
              <a:t># There are different ways to express the property path level</a:t>
            </a:r>
          </a:p>
          <a:p>
            <a:pPr algn="l" rtl="0"/>
            <a:r>
              <a:rPr lang="en-US" dirty="0"/>
              <a:t>#</a:t>
            </a:r>
          </a:p>
          <a:p>
            <a:pPr algn="l" rtl="0"/>
            <a:r>
              <a:rPr lang="en-US" dirty="0"/>
              <a:t># path+ | path+ | path*</a:t>
            </a:r>
          </a:p>
          <a:p>
            <a:pPr algn="l" rtl="0"/>
            <a:r>
              <a:rPr lang="en-US" dirty="0"/>
              <a:t>#</a:t>
            </a:r>
          </a:p>
          <a:p>
            <a:pPr algn="l" rtl="0"/>
            <a:r>
              <a:rPr lang="en-US" dirty="0"/>
              <a:t>#  * -&gt; means 0 or more</a:t>
            </a:r>
          </a:p>
          <a:p>
            <a:pPr algn="l" rtl="0"/>
            <a:r>
              <a:rPr lang="en-US" dirty="0"/>
              <a:t>#  + -&gt; means 1 or more</a:t>
            </a:r>
          </a:p>
          <a:p>
            <a:pPr algn="l" rtl="0"/>
            <a:r>
              <a:rPr lang="en-US" dirty="0"/>
              <a:t>#  ? -&gt; means 0 or 1 </a:t>
            </a:r>
            <a:endParaRPr lang="he-IL" dirty="0"/>
          </a:p>
          <a:p>
            <a:pPr algn="r" rtl="1"/>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108</a:t>
            </a:fld>
            <a:endParaRPr lang="en-US"/>
          </a:p>
        </p:txBody>
      </p:sp>
    </p:spTree>
    <p:extLst>
      <p:ext uri="{BB962C8B-B14F-4D97-AF65-F5344CB8AC3E}">
        <p14:creationId xmlns:p14="http://schemas.microsoft.com/office/powerpoint/2010/main" val="2920159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br>
              <a:rPr lang="en-US" b="0" i="0" dirty="0">
                <a:solidFill>
                  <a:srgbClr val="111823"/>
                </a:solidFill>
                <a:effectLst/>
                <a:latin typeface="Rubik"/>
              </a:rPr>
            </a:br>
            <a:r>
              <a:rPr lang="en-US" b="1" i="0" u="sng" dirty="0">
                <a:solidFill>
                  <a:srgbClr val="111823"/>
                </a:solidFill>
                <a:effectLst/>
                <a:latin typeface="Rubik"/>
              </a:rPr>
              <a:t>Neo4j </a:t>
            </a:r>
            <a:r>
              <a:rPr lang="he-IL" b="1" i="0" u="sng" dirty="0">
                <a:solidFill>
                  <a:srgbClr val="111823"/>
                </a:solidFill>
                <a:effectLst/>
                <a:latin typeface="Rubik"/>
              </a:rPr>
              <a:t>פלטפורמה לנתונים מחוברים</a:t>
            </a:r>
          </a:p>
          <a:p>
            <a:pPr algn="r"/>
            <a:r>
              <a:rPr lang="he-IL" b="0" i="0" dirty="0">
                <a:solidFill>
                  <a:srgbClr val="000000"/>
                </a:solidFill>
                <a:effectLst/>
                <a:latin typeface="Rubik"/>
              </a:rPr>
              <a:t>פלטפורמת הגרפים של </a:t>
            </a:r>
            <a:r>
              <a:rPr lang="en-US" b="0" i="0" dirty="0">
                <a:solidFill>
                  <a:srgbClr val="000000"/>
                </a:solidFill>
                <a:effectLst/>
                <a:latin typeface="Rubik"/>
              </a:rPr>
              <a:t>Neo4j </a:t>
            </a:r>
            <a:r>
              <a:rPr lang="he-IL" b="0" i="0" dirty="0">
                <a:solidFill>
                  <a:srgbClr val="000000"/>
                </a:solidFill>
                <a:effectLst/>
                <a:latin typeface="Rubik"/>
              </a:rPr>
              <a:t>עוזרת לארגונים לעשות סדר בנתונים שלהם ולהציגם באופן נהיר ופשוט להבנה. על ידי חשיפת מערכות היחסים ההדדיות בין האנשים, התהליכים והמערכות הדיגיטליות מתבררים החיבורים הייחודיים לכל ארגו וארגון. גישה זו מתייחסת קודם כל לחיבורים בין כל המערכות ומפעילה יישומים חכמים להתמודדות עם אתגרים כגון אינטליגנציה מלאכותית, גילוי הונאות, המלצות בזמן אמת ונתוני מקור.</a:t>
            </a:r>
          </a:p>
          <a:p>
            <a:pPr algn="r"/>
            <a:r>
              <a:rPr lang="he-IL" b="0" i="0" dirty="0">
                <a:solidFill>
                  <a:srgbClr val="000000"/>
                </a:solidFill>
                <a:effectLst/>
                <a:latin typeface="Rubik"/>
              </a:rPr>
              <a:t>החברה מתהדרת בהשקעה הגדולה ביותר בעולם בטכנולוגיית גרפים מקורית. הפלטפורמה צברה מעל לעשר מיליון הורדות ומחזיקה בקהילת מפתחים ענקית הפורסים יישומי גרפים ברחבי העולם. מעל ל-250 לקוחות מסחריים, לרבות תאגידים גלובליים כמו </a:t>
            </a:r>
            <a:r>
              <a:rPr lang="he-IL" b="0" i="0" dirty="0" err="1">
                <a:solidFill>
                  <a:srgbClr val="000000"/>
                </a:solidFill>
                <a:effectLst/>
                <a:latin typeface="Rubik"/>
              </a:rPr>
              <a:t>וולמארט</a:t>
            </a:r>
            <a:r>
              <a:rPr lang="he-IL" b="0" i="0" dirty="0">
                <a:solidFill>
                  <a:srgbClr val="000000"/>
                </a:solidFill>
                <a:effectLst/>
                <a:latin typeface="Rubik"/>
              </a:rPr>
              <a:t>, </a:t>
            </a:r>
            <a:r>
              <a:rPr lang="he-IL" b="0" i="0" dirty="0" err="1">
                <a:solidFill>
                  <a:srgbClr val="000000"/>
                </a:solidFill>
                <a:effectLst/>
                <a:latin typeface="Rubik"/>
              </a:rPr>
              <a:t>קומקאסט</a:t>
            </a:r>
            <a:r>
              <a:rPr lang="he-IL" b="0" i="0" dirty="0">
                <a:solidFill>
                  <a:srgbClr val="000000"/>
                </a:solidFill>
                <a:effectLst/>
                <a:latin typeface="Rubik"/>
              </a:rPr>
              <a:t>, סיסקו, </a:t>
            </a:r>
            <a:r>
              <a:rPr lang="he-IL" b="0" i="0" dirty="0" err="1">
                <a:solidFill>
                  <a:srgbClr val="000000"/>
                </a:solidFill>
                <a:effectLst/>
                <a:latin typeface="Rubik"/>
              </a:rPr>
              <a:t>פלייטיקה</a:t>
            </a:r>
            <a:r>
              <a:rPr lang="he-IL" b="0" i="0" dirty="0">
                <a:solidFill>
                  <a:srgbClr val="000000"/>
                </a:solidFill>
                <a:effectLst/>
                <a:latin typeface="Rubik"/>
              </a:rPr>
              <a:t>, איביי ו-</a:t>
            </a:r>
            <a:r>
              <a:rPr lang="en-US" b="0" i="0" dirty="0">
                <a:solidFill>
                  <a:srgbClr val="000000"/>
                </a:solidFill>
                <a:effectLst/>
                <a:latin typeface="Rubik"/>
              </a:rPr>
              <a:t>UBS </a:t>
            </a:r>
            <a:r>
              <a:rPr lang="he-IL" b="0" i="0" dirty="0">
                <a:solidFill>
                  <a:srgbClr val="000000"/>
                </a:solidFill>
                <a:effectLst/>
                <a:latin typeface="Rubik"/>
              </a:rPr>
              <a:t>משתמשים ב-</a:t>
            </a:r>
            <a:r>
              <a:rPr lang="en-US" b="0" i="0" dirty="0">
                <a:solidFill>
                  <a:srgbClr val="000000"/>
                </a:solidFill>
                <a:effectLst/>
                <a:latin typeface="Rubik"/>
              </a:rPr>
              <a:t>Neo4j </a:t>
            </a:r>
            <a:r>
              <a:rPr lang="he-IL" b="0" i="0" dirty="0">
                <a:solidFill>
                  <a:srgbClr val="000000"/>
                </a:solidFill>
                <a:effectLst/>
                <a:latin typeface="Rubik"/>
              </a:rPr>
              <a:t>כדי להשיג יתרון תחרותי מהחיבורים שבנתונים שלהם עצמם.</a:t>
            </a:r>
          </a:p>
          <a:p>
            <a:pPr algn="r"/>
            <a:r>
              <a:rPr lang="he-IL" b="0" i="0" dirty="0">
                <a:solidFill>
                  <a:srgbClr val="000000"/>
                </a:solidFill>
                <a:effectLst/>
                <a:latin typeface="Rubik"/>
              </a:rPr>
              <a:t>הפלטפורמה מאפשרת לארגונים לארגן נתונים ממגוון </a:t>
            </a:r>
            <a:r>
              <a:rPr lang="he-IL" b="0" i="0" dirty="0" err="1">
                <a:solidFill>
                  <a:srgbClr val="000000"/>
                </a:solidFill>
                <a:effectLst/>
                <a:latin typeface="Rubik"/>
              </a:rPr>
              <a:t>מסדות</a:t>
            </a:r>
            <a:r>
              <a:rPr lang="he-IL" b="0" i="0" dirty="0">
                <a:solidFill>
                  <a:srgbClr val="000000"/>
                </a:solidFill>
                <a:effectLst/>
                <a:latin typeface="Rubik"/>
              </a:rPr>
              <a:t> נתונים בצורה גרפית על מנת לשפר את ההבנה לגבי חשיבות החיבורים הקיימים בין מערכות שונות בארגון וזאת בקיום רציף ללא קשר לפעולות </a:t>
            </a:r>
            <a:r>
              <a:rPr lang="he-IL" b="0" i="0" dirty="0" err="1">
                <a:solidFill>
                  <a:srgbClr val="000000"/>
                </a:solidFill>
                <a:effectLst/>
                <a:latin typeface="Rubik"/>
              </a:rPr>
              <a:t>וטרנזקציות</a:t>
            </a:r>
            <a:r>
              <a:rPr lang="he-IL" b="0" i="0" dirty="0">
                <a:solidFill>
                  <a:srgbClr val="000000"/>
                </a:solidFill>
                <a:effectLst/>
                <a:latin typeface="Rubik"/>
              </a:rPr>
              <a:t> </a:t>
            </a:r>
            <a:r>
              <a:rPr lang="he-IL" b="0" i="0" dirty="0" err="1">
                <a:solidFill>
                  <a:srgbClr val="000000"/>
                </a:solidFill>
                <a:effectLst/>
                <a:latin typeface="Rubik"/>
              </a:rPr>
              <a:t>מסויימות</a:t>
            </a:r>
            <a:r>
              <a:rPr lang="he-IL" b="0" i="0" dirty="0">
                <a:solidFill>
                  <a:srgbClr val="000000"/>
                </a:solidFill>
                <a:effectLst/>
                <a:latin typeface="Rubik"/>
              </a:rPr>
              <a:t> המתרחשות. מרעיון, דרך עיצוב במודל לוגי, ליישום במודל פיזי, ותפעול תוך שימוש בשפת שאילתות , התמדה בקיום החיבורים במערכות מתרחבות ובצורה אמינה יש בה כדי להוביל את הארגון לחסכון בעלויות ולמקורות הכנסה חדשים.</a:t>
            </a:r>
            <a:br>
              <a:rPr lang="he-IL" b="0" i="0" dirty="0">
                <a:solidFill>
                  <a:srgbClr val="000000"/>
                </a:solidFill>
                <a:effectLst/>
                <a:latin typeface="Rubik"/>
              </a:rPr>
            </a:br>
            <a:r>
              <a:rPr lang="he-IL" b="0" i="0" dirty="0" err="1">
                <a:solidFill>
                  <a:srgbClr val="000000"/>
                </a:solidFill>
                <a:effectLst/>
                <a:latin typeface="Rubik"/>
              </a:rPr>
              <a:t>חיבוריםי</a:t>
            </a:r>
            <a:r>
              <a:rPr lang="he-IL" b="0" i="0" dirty="0">
                <a:solidFill>
                  <a:srgbClr val="000000"/>
                </a:solidFill>
                <a:effectLst/>
                <a:latin typeface="Rubik"/>
              </a:rPr>
              <a:t> קיימים מקדמת </a:t>
            </a:r>
            <a:r>
              <a:rPr lang="he-IL" b="0" i="0" dirty="0" err="1">
                <a:solidFill>
                  <a:srgbClr val="000000"/>
                </a:solidFill>
                <a:effectLst/>
                <a:latin typeface="Rubik"/>
              </a:rPr>
              <a:t>דינא</a:t>
            </a:r>
            <a:r>
              <a:rPr lang="he-IL" b="0" i="0" dirty="0">
                <a:solidFill>
                  <a:srgbClr val="000000"/>
                </a:solidFill>
                <a:effectLst/>
                <a:latin typeface="Rubik"/>
              </a:rPr>
              <a:t>, אבל ראייה מערכתית שלהם טומנת בחובה יישומים עתידיים.</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110</a:t>
            </a:fld>
            <a:endParaRPr lang="en-US"/>
          </a:p>
        </p:txBody>
      </p:sp>
    </p:spTree>
    <p:extLst>
      <p:ext uri="{BB962C8B-B14F-4D97-AF65-F5344CB8AC3E}">
        <p14:creationId xmlns:p14="http://schemas.microsoft.com/office/powerpoint/2010/main" val="17519109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b="1" i="0" u="sng" dirty="0">
              <a:solidFill>
                <a:srgbClr val="111823"/>
              </a:solidFill>
              <a:effectLst/>
              <a:latin typeface="Rubik"/>
            </a:endParaRPr>
          </a:p>
          <a:p>
            <a:pPr algn="r"/>
            <a:r>
              <a:rPr lang="he-IL" b="0" i="0" dirty="0">
                <a:solidFill>
                  <a:srgbClr val="000000"/>
                </a:solidFill>
                <a:effectLst/>
                <a:latin typeface="Rubik"/>
              </a:rPr>
              <a:t>פלטפורמת הגרפים של </a:t>
            </a:r>
            <a:r>
              <a:rPr lang="en-US" b="0" i="0" dirty="0">
                <a:solidFill>
                  <a:srgbClr val="000000"/>
                </a:solidFill>
                <a:effectLst/>
                <a:latin typeface="Rubik"/>
              </a:rPr>
              <a:t>Neo4j </a:t>
            </a:r>
            <a:r>
              <a:rPr lang="he-IL" b="0" i="0" dirty="0">
                <a:solidFill>
                  <a:srgbClr val="000000"/>
                </a:solidFill>
                <a:effectLst/>
                <a:latin typeface="Rubik"/>
              </a:rPr>
              <a:t>עוזרת לארגונים לעשות סדר בנתונים שלהם ולהציגם באופן נהיר ופשוט להבנה. על ידי חשיפת מערכות היחסים ההדדיות בין האנשים, התהליכים והמערכות הדיגיטליות מתבררים החיבורים הייחודיים לכל ארגו וארגון. גישה זו מתייחסת קודם כל לחיבורים בין כל המערכות ומפעילה יישומים חכמים להתמודדות עם אתגרים כגון אינטליגנציה מלאכותית, גילוי הונאות, המלצות בזמן אמת ונתוני מקור.</a:t>
            </a:r>
          </a:p>
          <a:p>
            <a:pPr algn="r"/>
            <a:r>
              <a:rPr lang="he-IL" b="0" i="0" dirty="0">
                <a:solidFill>
                  <a:srgbClr val="000000"/>
                </a:solidFill>
                <a:effectLst/>
                <a:latin typeface="Rubik"/>
              </a:rPr>
              <a:t>החברה מתהדרת בהשקעה הגדולה ביותר בעולם בטכנולוגיית גרפים מקורית. הפלטפורמה צברה מעל לעשר מיליון הורדות ומחזיקה בקהילת מפתחים ענקית הפורסים יישומי גרפים ברחבי העולם. מעל ל-250 לקוחות מסחריים, לרבות תאגידים גלובליים כמו </a:t>
            </a:r>
            <a:r>
              <a:rPr lang="he-IL" b="0" i="0" dirty="0" err="1">
                <a:solidFill>
                  <a:srgbClr val="000000"/>
                </a:solidFill>
                <a:effectLst/>
                <a:latin typeface="Rubik"/>
              </a:rPr>
              <a:t>וולמארט</a:t>
            </a:r>
            <a:r>
              <a:rPr lang="he-IL" b="0" i="0" dirty="0">
                <a:solidFill>
                  <a:srgbClr val="000000"/>
                </a:solidFill>
                <a:effectLst/>
                <a:latin typeface="Rubik"/>
              </a:rPr>
              <a:t>, </a:t>
            </a:r>
            <a:r>
              <a:rPr lang="he-IL" b="0" i="0" dirty="0" err="1">
                <a:solidFill>
                  <a:srgbClr val="000000"/>
                </a:solidFill>
                <a:effectLst/>
                <a:latin typeface="Rubik"/>
              </a:rPr>
              <a:t>קומקאסט</a:t>
            </a:r>
            <a:r>
              <a:rPr lang="he-IL" b="0" i="0" dirty="0">
                <a:solidFill>
                  <a:srgbClr val="000000"/>
                </a:solidFill>
                <a:effectLst/>
                <a:latin typeface="Rubik"/>
              </a:rPr>
              <a:t>, סיסקו, </a:t>
            </a:r>
            <a:r>
              <a:rPr lang="he-IL" b="0" i="0" dirty="0" err="1">
                <a:solidFill>
                  <a:srgbClr val="000000"/>
                </a:solidFill>
                <a:effectLst/>
                <a:latin typeface="Rubik"/>
              </a:rPr>
              <a:t>פלייטיקה</a:t>
            </a:r>
            <a:r>
              <a:rPr lang="he-IL" b="0" i="0" dirty="0">
                <a:solidFill>
                  <a:srgbClr val="000000"/>
                </a:solidFill>
                <a:effectLst/>
                <a:latin typeface="Rubik"/>
              </a:rPr>
              <a:t>, איביי ו-</a:t>
            </a:r>
            <a:r>
              <a:rPr lang="en-US" b="0" i="0" dirty="0">
                <a:solidFill>
                  <a:srgbClr val="000000"/>
                </a:solidFill>
                <a:effectLst/>
                <a:latin typeface="Rubik"/>
              </a:rPr>
              <a:t>UBS </a:t>
            </a:r>
            <a:r>
              <a:rPr lang="he-IL" b="0" i="0" dirty="0">
                <a:solidFill>
                  <a:srgbClr val="000000"/>
                </a:solidFill>
                <a:effectLst/>
                <a:latin typeface="Rubik"/>
              </a:rPr>
              <a:t>משתמשים ב-</a:t>
            </a:r>
            <a:r>
              <a:rPr lang="en-US" b="0" i="0" dirty="0">
                <a:solidFill>
                  <a:srgbClr val="000000"/>
                </a:solidFill>
                <a:effectLst/>
                <a:latin typeface="Rubik"/>
              </a:rPr>
              <a:t>Neo4j </a:t>
            </a:r>
            <a:r>
              <a:rPr lang="he-IL" b="0" i="0" dirty="0">
                <a:solidFill>
                  <a:srgbClr val="000000"/>
                </a:solidFill>
                <a:effectLst/>
                <a:latin typeface="Rubik"/>
              </a:rPr>
              <a:t>כדי להשיג יתרון תחרותי מהחיבורים שבנתונים שלהם עצמם.</a:t>
            </a:r>
          </a:p>
          <a:p>
            <a:pPr algn="r"/>
            <a:r>
              <a:rPr lang="he-IL" b="0" i="0" dirty="0">
                <a:solidFill>
                  <a:srgbClr val="000000"/>
                </a:solidFill>
                <a:effectLst/>
                <a:latin typeface="Rubik"/>
              </a:rPr>
              <a:t>הפלטפורמה מאפשרת לארגונים לארגן נתונים ממגוון </a:t>
            </a:r>
            <a:r>
              <a:rPr lang="he-IL" b="0" i="0" dirty="0" err="1">
                <a:solidFill>
                  <a:srgbClr val="000000"/>
                </a:solidFill>
                <a:effectLst/>
                <a:latin typeface="Rubik"/>
              </a:rPr>
              <a:t>מסדות</a:t>
            </a:r>
            <a:r>
              <a:rPr lang="he-IL" b="0" i="0" dirty="0">
                <a:solidFill>
                  <a:srgbClr val="000000"/>
                </a:solidFill>
                <a:effectLst/>
                <a:latin typeface="Rubik"/>
              </a:rPr>
              <a:t> נתונים בצורה גרפית על מנת לשפר את ההבנה לגבי חשיבות החיבורים הקיימים בין מערכות שונות בארגון וזאת בקיום רציף ללא קשר לפעולות </a:t>
            </a:r>
            <a:r>
              <a:rPr lang="he-IL" b="0" i="0" dirty="0" err="1">
                <a:solidFill>
                  <a:srgbClr val="000000"/>
                </a:solidFill>
                <a:effectLst/>
                <a:latin typeface="Rubik"/>
              </a:rPr>
              <a:t>וטרנזקציות</a:t>
            </a:r>
            <a:r>
              <a:rPr lang="he-IL" b="0" i="0" dirty="0">
                <a:solidFill>
                  <a:srgbClr val="000000"/>
                </a:solidFill>
                <a:effectLst/>
                <a:latin typeface="Rubik"/>
              </a:rPr>
              <a:t> </a:t>
            </a:r>
            <a:r>
              <a:rPr lang="he-IL" b="0" i="0" dirty="0" err="1">
                <a:solidFill>
                  <a:srgbClr val="000000"/>
                </a:solidFill>
                <a:effectLst/>
                <a:latin typeface="Rubik"/>
              </a:rPr>
              <a:t>מסויימות</a:t>
            </a:r>
            <a:r>
              <a:rPr lang="he-IL" b="0" i="0" dirty="0">
                <a:solidFill>
                  <a:srgbClr val="000000"/>
                </a:solidFill>
                <a:effectLst/>
                <a:latin typeface="Rubik"/>
              </a:rPr>
              <a:t> המתרחשות. מרעיון, דרך עיצוב במודל לוגי, ליישום במודל פיזי, ותפעול תוך שימוש בשפת שאילתות , התמדה בקיום החיבורים במערכות מתרחבות ובצורה אמינה יש בה כדי להוביל את הארגון לחסכון בעלויות ולמקורות הכנסה חדשים.</a:t>
            </a:r>
            <a:br>
              <a:rPr lang="he-IL" b="0" i="0" dirty="0">
                <a:solidFill>
                  <a:srgbClr val="000000"/>
                </a:solidFill>
                <a:effectLst/>
                <a:latin typeface="Rubik"/>
              </a:rPr>
            </a:br>
            <a:r>
              <a:rPr lang="he-IL" b="0" i="0" dirty="0" err="1">
                <a:solidFill>
                  <a:srgbClr val="000000"/>
                </a:solidFill>
                <a:effectLst/>
                <a:latin typeface="Rubik"/>
              </a:rPr>
              <a:t>חיבוריםי</a:t>
            </a:r>
            <a:r>
              <a:rPr lang="he-IL" b="0" i="0" dirty="0">
                <a:solidFill>
                  <a:srgbClr val="000000"/>
                </a:solidFill>
                <a:effectLst/>
                <a:latin typeface="Rubik"/>
              </a:rPr>
              <a:t> קיימים מקדמת </a:t>
            </a:r>
            <a:r>
              <a:rPr lang="he-IL" b="0" i="0" dirty="0" err="1">
                <a:solidFill>
                  <a:srgbClr val="000000"/>
                </a:solidFill>
                <a:effectLst/>
                <a:latin typeface="Rubik"/>
              </a:rPr>
              <a:t>דינא</a:t>
            </a:r>
            <a:r>
              <a:rPr lang="he-IL" b="0" i="0" dirty="0">
                <a:solidFill>
                  <a:srgbClr val="000000"/>
                </a:solidFill>
                <a:effectLst/>
                <a:latin typeface="Rubik"/>
              </a:rPr>
              <a:t>, אבל ראייה מערכתית שלהם טומנת בחובה יישומים עתידיים.</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111</a:t>
            </a:fld>
            <a:endParaRPr lang="en-US"/>
          </a:p>
        </p:txBody>
      </p:sp>
    </p:spTree>
    <p:extLst>
      <p:ext uri="{BB962C8B-B14F-4D97-AF65-F5344CB8AC3E}">
        <p14:creationId xmlns:p14="http://schemas.microsoft.com/office/powerpoint/2010/main" val="540205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דוגמא של גרף ב-</a:t>
            </a:r>
            <a:r>
              <a:rPr lang="en-US" dirty="0"/>
              <a:t>neo4j</a:t>
            </a:r>
          </a:p>
          <a:p>
            <a:pPr algn="r" rtl="1"/>
            <a:r>
              <a:rPr lang="he-IL" dirty="0"/>
              <a:t>זו הדוגמא שיש באתר של שלהם</a:t>
            </a:r>
          </a:p>
          <a:p>
            <a:pPr algn="r" rtl="1"/>
            <a:r>
              <a:rPr lang="he-IL" dirty="0" err="1"/>
              <a:t>הישיוות</a:t>
            </a:r>
            <a:r>
              <a:rPr lang="he-IL" dirty="0"/>
              <a:t> מסומנות בסוגריים </a:t>
            </a:r>
          </a:p>
          <a:p>
            <a:pPr algn="r" rtl="1"/>
            <a:r>
              <a:rPr lang="he-IL" dirty="0"/>
              <a:t>הקשר בחץ כשבאמצע עם ":" מתואר סוג הקשר </a:t>
            </a:r>
          </a:p>
          <a:p>
            <a:pPr algn="l" rtl="0"/>
            <a:r>
              <a:rPr lang="he-IL" dirty="0"/>
              <a:t>ניאו אוהב את </a:t>
            </a:r>
            <a:r>
              <a:rPr lang="he-IL" dirty="0" err="1"/>
              <a:t>טרניטי</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(Neo)-[:LOVES]-&gt;(Trinity)</a:t>
            </a:r>
          </a:p>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קיים קשר כלשהו בין ניאו </a:t>
            </a:r>
            <a:r>
              <a:rPr lang="he-IL" dirty="0" err="1"/>
              <a:t>לטריניטי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(Neo)-[]-&gt;(Trinity)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(Neo)--&gt;(Trinity)</a:t>
            </a:r>
          </a:p>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קיים קשר בכיוון כלשהו בין ניאו </a:t>
            </a:r>
            <a:r>
              <a:rPr lang="he-IL" dirty="0" err="1"/>
              <a:t>לטריניטי</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rtl="0"/>
            <a:endParaRPr lang="he-IL" dirty="0"/>
          </a:p>
          <a:p>
            <a:pPr algn="l" rtl="0"/>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112</a:t>
            </a:fld>
            <a:endParaRPr lang="en-US"/>
          </a:p>
        </p:txBody>
      </p:sp>
    </p:spTree>
    <p:extLst>
      <p:ext uri="{BB962C8B-B14F-4D97-AF65-F5344CB8AC3E}">
        <p14:creationId xmlns:p14="http://schemas.microsoft.com/office/powerpoint/2010/main" val="29899928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בשביל ליצור את ה-</a:t>
            </a:r>
            <a:r>
              <a:rPr lang="en-US" dirty="0"/>
              <a:t>DB</a:t>
            </a:r>
            <a:r>
              <a:rPr lang="he-IL" dirty="0"/>
              <a:t> לא צריך את השליפות האלה.</a:t>
            </a:r>
          </a:p>
          <a:p>
            <a:pPr algn="r" rtl="1"/>
            <a:r>
              <a:rPr lang="he-IL" dirty="0"/>
              <a:t>בשקופית הבאה יש משהו במקום</a:t>
            </a:r>
            <a:endParaRPr lang="en-US" dirty="0"/>
          </a:p>
          <a:p>
            <a:pPr algn="r" rtl="1"/>
            <a:endParaRPr lang="en-US" dirty="0"/>
          </a:p>
          <a:p>
            <a:pPr algn="r" rtl="1"/>
            <a:r>
              <a:rPr lang="he-IL" dirty="0"/>
              <a:t>הפקודה הראשונה – יצירת </a:t>
            </a:r>
            <a:r>
              <a:rPr lang="en-US" dirty="0"/>
              <a:t>node</a:t>
            </a:r>
            <a:r>
              <a:rPr lang="he-IL" dirty="0"/>
              <a:t>. בלי שם ובלי תכונות נוספות. זו התכונה הבסיסית ביותר, למרות שלא ממש שימושית</a:t>
            </a:r>
          </a:p>
          <a:p>
            <a:pPr algn="r" rtl="1"/>
            <a:r>
              <a:rPr lang="he-IL" dirty="0"/>
              <a:t>הפקודה השנייה – יצירת </a:t>
            </a:r>
            <a:r>
              <a:rPr lang="en-US" dirty="0"/>
              <a:t>node </a:t>
            </a:r>
            <a:r>
              <a:rPr lang="he-IL" dirty="0"/>
              <a:t> בשם </a:t>
            </a:r>
            <a:r>
              <a:rPr lang="en-US" dirty="0"/>
              <a:t>glass</a:t>
            </a:r>
            <a:r>
              <a:rPr lang="he-IL" dirty="0"/>
              <a:t> מסוג </a:t>
            </a:r>
            <a:r>
              <a:rPr lang="en-US" dirty="0"/>
              <a:t>student</a:t>
            </a:r>
            <a:r>
              <a:rPr lang="he-IL" dirty="0"/>
              <a:t> (עם </a:t>
            </a:r>
            <a:r>
              <a:rPr lang="en-US" dirty="0"/>
              <a:t>label </a:t>
            </a:r>
            <a:r>
              <a:rPr lang="he-IL" dirty="0"/>
              <a:t> של סטודנט), בתוך הסוגריים המסולסלים אפשר להוסיף תכונות נוספות של ה</a:t>
            </a:r>
            <a:r>
              <a:rPr lang="en-US" dirty="0"/>
              <a:t>node</a:t>
            </a:r>
            <a:r>
              <a:rPr lang="he-IL" dirty="0"/>
              <a:t> שיצרנו</a:t>
            </a:r>
            <a:endParaRPr lang="en-US" dirty="0"/>
          </a:p>
          <a:p>
            <a:pPr algn="r" rtl="1"/>
            <a:r>
              <a:rPr lang="he-IL" dirty="0"/>
              <a:t>הפקודה השלישית- אפשר ליצור כמה סטודנטים בבת אחת, פשוט כמה סוגריים עם פסיקים </a:t>
            </a:r>
            <a:r>
              <a:rPr lang="he-IL" dirty="0" err="1"/>
              <a:t>בינהם</a:t>
            </a:r>
            <a:r>
              <a:rPr lang="he-IL" dirty="0"/>
              <a:t> </a:t>
            </a:r>
            <a:endParaRPr lang="en-US"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113</a:t>
            </a:fld>
            <a:endParaRPr lang="en-US"/>
          </a:p>
        </p:txBody>
      </p:sp>
    </p:spTree>
    <p:extLst>
      <p:ext uri="{BB962C8B-B14F-4D97-AF65-F5344CB8AC3E}">
        <p14:creationId xmlns:p14="http://schemas.microsoft.com/office/powerpoint/2010/main" val="26459904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את זה צריך להעתיק בשביל ליצור את ה-</a:t>
            </a:r>
            <a:r>
              <a:rPr lang="en-US" dirty="0"/>
              <a:t>DB</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אפשר ליצור באותה פקודה גם את הקשר בין הצמתים ולא רק כמה צמתים.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https://www.graphgrid.com/relationship-direction-in-cypher-is-important/</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ביצירת קשר א"א בלי להגדיר את כיוון הקשר וגם א"א בפקודה אחת להגדיר קשר דו כיווני, אלא אם עושים את זה כמו שהוגדר פה.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הערה 1:</a:t>
            </a:r>
            <a:r>
              <a:rPr lang="en-US" dirty="0"/>
              <a:t> </a:t>
            </a:r>
            <a:r>
              <a:rPr lang="he-IL" dirty="0"/>
              <a:t>מיותר להגדיר קשר שניתן להסיק מקשר אחר . (נגב מלמד את </a:t>
            </a:r>
            <a:r>
              <a:rPr lang="he-IL" dirty="0" err="1"/>
              <a:t>גלס</a:t>
            </a:r>
            <a:r>
              <a:rPr lang="he-IL" dirty="0"/>
              <a:t>  וגם </a:t>
            </a:r>
            <a:r>
              <a:rPr lang="he-IL" dirty="0" err="1"/>
              <a:t>גלס</a:t>
            </a:r>
            <a:r>
              <a:rPr lang="he-IL" dirty="0"/>
              <a:t> לומד אצל נגב)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הערה 2:</a:t>
            </a:r>
            <a:r>
              <a:rPr lang="en-US" dirty="0"/>
              <a:t> </a:t>
            </a:r>
            <a:r>
              <a:rPr lang="he-IL" dirty="0"/>
              <a:t> קשר שהוא סימטרי כמו "</a:t>
            </a:r>
            <a:r>
              <a:rPr lang="en-US" dirty="0"/>
              <a:t>in class with</a:t>
            </a:r>
            <a:r>
              <a:rPr lang="he-IL" dirty="0"/>
              <a:t>"</a:t>
            </a:r>
            <a:r>
              <a:rPr lang="en-US" dirty="0"/>
              <a:t> </a:t>
            </a:r>
            <a:r>
              <a:rPr lang="he-IL" dirty="0"/>
              <a:t> גם מיותר לכתוב את הכיוון השני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solidFill>
                  <a:schemeClr val="accent6">
                    <a:lumMod val="75000"/>
                  </a:schemeClr>
                </a:solidFill>
              </a:rPr>
              <a:t>בכל מקרה, בשליפה אפשר לחפש ללא כיוון</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b="1"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sz="2000" b="1" dirty="0"/>
              <a:t>Labeled property graph </a:t>
            </a:r>
            <a:r>
              <a:rPr lang="he-IL" sz="2000" b="1" dirty="0"/>
              <a:t>– בשונה מה</a:t>
            </a:r>
            <a:r>
              <a:rPr lang="en-US" sz="2000" b="1" dirty="0"/>
              <a:t>RDF </a:t>
            </a:r>
            <a:r>
              <a:rPr lang="he-IL" sz="2000" b="1" dirty="0"/>
              <a:t> הצמתים מכילים מאפיינים , וכן מסומנים בתוויות </a:t>
            </a:r>
            <a:endParaRPr lang="en-US" sz="2000" b="1"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114</a:t>
            </a:fld>
            <a:endParaRPr lang="en-US"/>
          </a:p>
        </p:txBody>
      </p:sp>
    </p:spTree>
    <p:extLst>
      <p:ext uri="{BB962C8B-B14F-4D97-AF65-F5344CB8AC3E}">
        <p14:creationId xmlns:p14="http://schemas.microsoft.com/office/powerpoint/2010/main" val="18258663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גם את זה </a:t>
            </a:r>
            <a:r>
              <a:rPr lang="he-IL" b="1" dirty="0"/>
              <a:t>לא</a:t>
            </a:r>
            <a:r>
              <a:rPr lang="he-IL" dirty="0"/>
              <a:t> צריך להעתיק בשביל ליצור את ה-</a:t>
            </a:r>
            <a:r>
              <a:rPr lang="en-US" dirty="0"/>
              <a:t>DB</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אם אנחנו רוצים להוסיף קשר אחרי שכבר יש לנו את הצמתים בגרף אנחנו צריכים קודם לשלוף את הצמתים שמעניינים אותנו ואז נוכל להוסיף להם קשרים.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שליפה עושים עם </a:t>
            </a:r>
            <a:r>
              <a:rPr lang="en-US" dirty="0"/>
              <a:t>match </a:t>
            </a:r>
            <a:r>
              <a:rPr lang="he-IL" dirty="0"/>
              <a:t> ו-</a:t>
            </a:r>
            <a:r>
              <a:rPr lang="en-US" dirty="0"/>
              <a:t>where</a:t>
            </a:r>
            <a:r>
              <a:rPr lang="he-IL" dirty="0"/>
              <a:t> ואז עושים על זה את ה-</a:t>
            </a:r>
            <a:r>
              <a:rPr lang="en-US" dirty="0"/>
              <a:t>create</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115</a:t>
            </a:fld>
            <a:endParaRPr lang="en-US"/>
          </a:p>
        </p:txBody>
      </p:sp>
    </p:spTree>
    <p:extLst>
      <p:ext uri="{BB962C8B-B14F-4D97-AF65-F5344CB8AC3E}">
        <p14:creationId xmlns:p14="http://schemas.microsoft.com/office/powerpoint/2010/main" val="735313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דוגמאות לשליפות ב-</a:t>
            </a:r>
            <a:r>
              <a:rPr lang="en-US" dirty="0"/>
              <a:t>neo4j</a:t>
            </a:r>
            <a:r>
              <a:rPr lang="he-IL" dirty="0"/>
              <a:t>:</a:t>
            </a:r>
          </a:p>
          <a:p>
            <a:pPr marL="228600" indent="-228600" algn="r" rtl="1">
              <a:buAutoNum type="arabicPeriod"/>
            </a:pPr>
            <a:r>
              <a:rPr lang="he-IL" dirty="0"/>
              <a:t>למצוא את כל הצמתים (</a:t>
            </a:r>
            <a:r>
              <a:rPr lang="en-US" dirty="0"/>
              <a:t>a</a:t>
            </a:r>
            <a:r>
              <a:rPr lang="he-IL" dirty="0"/>
              <a:t>) עם איזשהו קשר לצומת אחר</a:t>
            </a:r>
            <a:r>
              <a:rPr lang="en-US" dirty="0"/>
              <a:t> </a:t>
            </a:r>
            <a:r>
              <a:rPr lang="he-IL" dirty="0"/>
              <a:t> (</a:t>
            </a:r>
            <a:r>
              <a:rPr lang="en-US" dirty="0"/>
              <a:t>b</a:t>
            </a:r>
            <a:r>
              <a:rPr lang="he-IL" dirty="0"/>
              <a:t>) שהערך של התכונה </a:t>
            </a:r>
            <a:r>
              <a:rPr lang="en-US" dirty="0"/>
              <a:t>name</a:t>
            </a:r>
            <a:r>
              <a:rPr lang="he-IL" dirty="0"/>
              <a:t> שלו היא- </a:t>
            </a:r>
            <a:r>
              <a:rPr lang="en-US" dirty="0"/>
              <a:t>Chaya glass</a:t>
            </a:r>
            <a:r>
              <a:rPr lang="he-IL" dirty="0"/>
              <a:t> , נחזיר את </a:t>
            </a:r>
            <a:r>
              <a:rPr lang="en-US" dirty="0"/>
              <a:t>a</a:t>
            </a:r>
            <a:endParaRPr lang="he-IL" dirty="0"/>
          </a:p>
          <a:p>
            <a:pPr marL="228600" indent="-228600" algn="r" rtl="1">
              <a:buAutoNum type="arabicPeriod"/>
            </a:pPr>
            <a:r>
              <a:rPr lang="he-IL" dirty="0"/>
              <a:t>למצוא את כל השמות של הצמתים של אלה שנמצאים בקשר של </a:t>
            </a:r>
            <a:r>
              <a:rPr lang="en-US" dirty="0"/>
              <a:t>teaches</a:t>
            </a:r>
            <a:r>
              <a:rPr lang="he-IL" dirty="0"/>
              <a:t> עם צמתים שהם </a:t>
            </a:r>
            <a:r>
              <a:rPr lang="en-US" dirty="0"/>
              <a:t>student</a:t>
            </a:r>
            <a:endParaRPr lang="he-IL" dirty="0"/>
          </a:p>
          <a:p>
            <a:pPr marL="228600" indent="-228600" algn="r" rtl="1">
              <a:buAutoNum type="arabicPeriod"/>
            </a:pPr>
            <a:r>
              <a:rPr lang="he-IL" dirty="0"/>
              <a:t>למצוא את כל השמות של הצמתים של אלה שנמצאים בקשר של </a:t>
            </a:r>
            <a:r>
              <a:rPr lang="en-US" dirty="0"/>
              <a:t>teaches</a:t>
            </a:r>
            <a:r>
              <a:rPr lang="he-IL" dirty="0"/>
              <a:t> עם צמתים שהם </a:t>
            </a:r>
            <a:r>
              <a:rPr lang="en-US" dirty="0" err="1"/>
              <a:t>sudent</a:t>
            </a:r>
            <a:r>
              <a:rPr lang="he-IL" dirty="0"/>
              <a:t> ושיש להם תכונה של שם עם הערך </a:t>
            </a:r>
            <a:r>
              <a:rPr lang="en-US" dirty="0"/>
              <a:t>Chaya glass</a:t>
            </a:r>
            <a:endParaRPr lang="he-IL" dirty="0"/>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למצוא את כל השמות של הצמתים של אלה שנמצאים בקשר של </a:t>
            </a:r>
            <a:r>
              <a:rPr lang="en-US" dirty="0"/>
              <a:t>teaches</a:t>
            </a:r>
            <a:r>
              <a:rPr lang="he-IL" dirty="0"/>
              <a:t> עם צמתים שהם </a:t>
            </a:r>
            <a:r>
              <a:rPr lang="en-US" dirty="0" err="1"/>
              <a:t>sudent</a:t>
            </a:r>
            <a:r>
              <a:rPr lang="he-IL" dirty="0"/>
              <a:t> ושיש להם תכונה של שם עם הערך </a:t>
            </a:r>
            <a:r>
              <a:rPr lang="en-US" dirty="0"/>
              <a:t>Chaya glass</a:t>
            </a:r>
            <a:r>
              <a:rPr lang="he-IL" dirty="0"/>
              <a:t>, או כאלה שמלמדים מישהו שהוא מלמד את </a:t>
            </a:r>
            <a:r>
              <a:rPr lang="en-US" dirty="0" err="1"/>
              <a:t>chaya</a:t>
            </a:r>
            <a:r>
              <a:rPr lang="en-US" dirty="0"/>
              <a:t> glass</a:t>
            </a:r>
            <a:endParaRPr lang="he-IL" dirty="0"/>
          </a:p>
          <a:p>
            <a:pPr marL="228600" indent="-228600" algn="r" rtl="1">
              <a:buAutoNum type="arabicPeriod"/>
            </a:pPr>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116</a:t>
            </a:fld>
            <a:endParaRPr lang="en-US"/>
          </a:p>
        </p:txBody>
      </p:sp>
    </p:spTree>
    <p:extLst>
      <p:ext uri="{BB962C8B-B14F-4D97-AF65-F5344CB8AC3E}">
        <p14:creationId xmlns:p14="http://schemas.microsoft.com/office/powerpoint/2010/main" val="46653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כבר ראינו בשיעור הראשון- המגמות וכמות השימוש בסוגי ה-</a:t>
            </a:r>
            <a:r>
              <a:rPr lang="en-US" dirty="0"/>
              <a:t>DB</a:t>
            </a:r>
            <a:r>
              <a:rPr lang="he-IL" dirty="0"/>
              <a:t> השונים</a:t>
            </a:r>
          </a:p>
          <a:p>
            <a:pPr algn="r" rtl="1"/>
            <a:r>
              <a:rPr lang="he-IL" dirty="0"/>
              <a:t>וכמו שכבר אמרנו- ה-</a:t>
            </a:r>
            <a:r>
              <a:rPr lang="en-US" dirty="0"/>
              <a:t>DB</a:t>
            </a:r>
            <a:r>
              <a:rPr lang="he-IL" dirty="0"/>
              <a:t> </a:t>
            </a:r>
            <a:r>
              <a:rPr lang="he-IL" dirty="0" err="1"/>
              <a:t>הרלציוניים</a:t>
            </a:r>
            <a:r>
              <a:rPr lang="he-IL" dirty="0"/>
              <a:t> תופסים את ראש הרשימה אבל אפשר לראות גם שימוש ב-</a:t>
            </a:r>
            <a:r>
              <a:rPr lang="en-US" dirty="0"/>
              <a:t>DB</a:t>
            </a:r>
            <a:r>
              <a:rPr lang="he-IL" dirty="0"/>
              <a:t> של </a:t>
            </a:r>
            <a:r>
              <a:rPr lang="en-US" dirty="0"/>
              <a:t>NoSQL</a:t>
            </a:r>
            <a:r>
              <a:rPr lang="he-IL" dirty="0"/>
              <a:t> מסוגים שונים- </a:t>
            </a:r>
          </a:p>
          <a:p>
            <a:pPr algn="r" rtl="1"/>
            <a:r>
              <a:rPr lang="en-US" dirty="0" err="1"/>
              <a:t>mongoDB</a:t>
            </a:r>
            <a:r>
              <a:rPr lang="en-US" dirty="0"/>
              <a:t>, Cassandra, Redis</a:t>
            </a:r>
            <a:r>
              <a:rPr lang="he-IL" dirty="0"/>
              <a:t> ועוד.</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12</a:t>
            </a:fld>
            <a:endParaRPr lang="en-US"/>
          </a:p>
        </p:txBody>
      </p:sp>
    </p:spTree>
    <p:extLst>
      <p:ext uri="{BB962C8B-B14F-4D97-AF65-F5344CB8AC3E}">
        <p14:creationId xmlns:p14="http://schemas.microsoft.com/office/powerpoint/2010/main" val="6037268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118</a:t>
            </a:fld>
            <a:endParaRPr lang="en-US"/>
          </a:p>
        </p:txBody>
      </p:sp>
    </p:spTree>
    <p:extLst>
      <p:ext uri="{BB962C8B-B14F-4D97-AF65-F5344CB8AC3E}">
        <p14:creationId xmlns:p14="http://schemas.microsoft.com/office/powerpoint/2010/main" val="27012495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sz="1200" dirty="0">
                <a:solidFill>
                  <a:srgbClr val="0070C0"/>
                </a:solidFill>
              </a:rPr>
              <a:t>-[:teaches*1..2]-&gt;</a:t>
            </a:r>
            <a:endParaRPr lang="he-IL" sz="1200" dirty="0">
              <a:solidFill>
                <a:srgbClr val="0070C0"/>
              </a:solidFill>
            </a:endParaRPr>
          </a:p>
          <a:p>
            <a:pPr algn="r" rtl="1"/>
            <a:r>
              <a:rPr lang="he-IL" sz="1200" dirty="0">
                <a:solidFill>
                  <a:srgbClr val="0070C0"/>
                </a:solidFill>
              </a:rPr>
              <a:t>את כל הקשרים מדור 1  (קשר ישיר: אב –בן) או מדור 2 (קשר דרך מישהו אב –נכד)</a:t>
            </a:r>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119</a:t>
            </a:fld>
            <a:endParaRPr lang="en-US"/>
          </a:p>
        </p:txBody>
      </p:sp>
    </p:spTree>
    <p:extLst>
      <p:ext uri="{BB962C8B-B14F-4D97-AF65-F5344CB8AC3E}">
        <p14:creationId xmlns:p14="http://schemas.microsoft.com/office/powerpoint/2010/main" val="38640751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מציאת מסלולים – למשל מה המסלול הקצר ביותר (כמה קפיצות של מישהו שמכיר את מישהו )  ביני לבין ביל גייטס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פה שליפות, בואו נבין מה עושים בכל שליפה:</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מחזירים את ה-</a:t>
            </a:r>
            <a:r>
              <a:rPr lang="en-US" dirty="0"/>
              <a:t>p</a:t>
            </a:r>
            <a:r>
              <a:rPr lang="he-IL" dirty="0"/>
              <a:t>, שזה בעצם כל </a:t>
            </a:r>
            <a:r>
              <a:rPr lang="he-IL" dirty="0" err="1"/>
              <a:t>השאילתא</a:t>
            </a:r>
            <a:r>
              <a:rPr lang="he-IL" dirty="0"/>
              <a:t>, מחפשים את הקשרים מסוג </a:t>
            </a:r>
            <a:r>
              <a:rPr lang="en-US" dirty="0"/>
              <a:t>knows</a:t>
            </a:r>
            <a:r>
              <a:rPr lang="he-IL" dirty="0"/>
              <a:t> של </a:t>
            </a:r>
            <a:r>
              <a:rPr lang="en-US" dirty="0"/>
              <a:t>gadi </a:t>
            </a:r>
            <a:r>
              <a:rPr lang="en-US" dirty="0" err="1"/>
              <a:t>golan</a:t>
            </a:r>
            <a:r>
              <a:rPr lang="he-IL" dirty="0"/>
              <a:t> ,בין 2 ל-4 דורות</a:t>
            </a:r>
            <a:endParaRPr lang="en-US" dirty="0"/>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מחזירים את ה-</a:t>
            </a:r>
            <a:r>
              <a:rPr lang="en-US" dirty="0"/>
              <a:t>P</a:t>
            </a:r>
            <a:r>
              <a:rPr lang="he-IL" dirty="0"/>
              <a:t>, שזה בעצם כל </a:t>
            </a:r>
            <a:r>
              <a:rPr lang="he-IL" dirty="0" err="1"/>
              <a:t>השאילתא</a:t>
            </a:r>
            <a:r>
              <a:rPr lang="he-IL" dirty="0"/>
              <a:t>, (מחפשים בעזרת פונקציה שנקראת"</a:t>
            </a:r>
            <a:r>
              <a:rPr lang="en-US" sz="1200" dirty="0" err="1">
                <a:solidFill>
                  <a:srgbClr val="C00000"/>
                </a:solidFill>
                <a:highlight>
                  <a:srgbClr val="FFFF00"/>
                </a:highlight>
              </a:rPr>
              <a:t>shortestPath</a:t>
            </a:r>
            <a:r>
              <a:rPr lang="he-IL" sz="1200" dirty="0">
                <a:solidFill>
                  <a:srgbClr val="C00000"/>
                </a:solidFill>
                <a:highlight>
                  <a:srgbClr val="FFFF00"/>
                </a:highlight>
              </a:rPr>
              <a:t>" ) </a:t>
            </a:r>
            <a:r>
              <a:rPr lang="he-IL" dirty="0"/>
              <a:t>את המסלול הקצר ביותר, בין סטודנט בשם </a:t>
            </a:r>
            <a:r>
              <a:rPr lang="en-US" dirty="0"/>
              <a:t>gadi </a:t>
            </a:r>
            <a:r>
              <a:rPr lang="en-US" dirty="0" err="1"/>
              <a:t>golan</a:t>
            </a:r>
            <a:r>
              <a:rPr lang="he-IL" dirty="0"/>
              <a:t> וסטודנט בשם </a:t>
            </a:r>
            <a:r>
              <a:rPr lang="en-US" dirty="0" err="1"/>
              <a:t>tal</a:t>
            </a:r>
            <a:r>
              <a:rPr lang="en-US" dirty="0"/>
              <a:t> </a:t>
            </a:r>
            <a:r>
              <a:rPr lang="en-US" dirty="0" err="1"/>
              <a:t>negev</a:t>
            </a:r>
            <a:r>
              <a:rPr lang="he-IL" dirty="0"/>
              <a:t>, </a:t>
            </a:r>
            <a:r>
              <a:rPr lang="he-IL" b="1" u="sng" dirty="0"/>
              <a:t>לא משנה סוג הקשר או הכיוון שלו</a:t>
            </a:r>
            <a:r>
              <a:rPr lang="en-US" b="1" u="sng" dirty="0"/>
              <a:t> </a:t>
            </a:r>
            <a:r>
              <a:rPr lang="he-IL" b="1" u="sng" dirty="0"/>
              <a:t> </a:t>
            </a:r>
            <a:r>
              <a:rPr lang="he-IL" dirty="0"/>
              <a:t>(זה יעבוד אותו דבר גם בלי ה-* בסוגריים, את הכוכבית צריך אם רוצים להגדיר את המרחק המקסימלי שהוא אמור להחזיר)</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endParaRPr lang="he-IL" dirty="0"/>
          </a:p>
          <a:p>
            <a:endParaRPr lang="he-IL" dirty="0"/>
          </a:p>
          <a:p>
            <a:pPr algn="r" rtl="1"/>
            <a:r>
              <a:rPr lang="he-IL" dirty="0"/>
              <a:t>בשביל שהשליפות האלה יעבדו ויתנו תוצאות הוספתי כמה קשרים:</a:t>
            </a:r>
          </a:p>
          <a:p>
            <a:pPr algn="r" rtl="1"/>
            <a:r>
              <a:rPr lang="he-IL" dirty="0"/>
              <a:t>(אפשר לשכלל את זה יותר, כי עכשיו הדוגמאות ממש פשוטות)</a:t>
            </a:r>
          </a:p>
          <a:p>
            <a:pPr algn="r" rtl="1"/>
            <a:r>
              <a:rPr lang="en-US" sz="1200" b="0" i="0" kern="1200" dirty="0">
                <a:solidFill>
                  <a:schemeClr val="tx1"/>
                </a:solidFill>
                <a:effectLst/>
                <a:latin typeface="+mn-lt"/>
                <a:ea typeface="+mn-ea"/>
                <a:cs typeface="+mn-cs"/>
              </a:rPr>
              <a:t>MATCH (</a:t>
            </a:r>
            <a:r>
              <a:rPr lang="en-US" sz="1200" b="0" i="0" kern="1200" dirty="0" err="1">
                <a:solidFill>
                  <a:schemeClr val="tx1"/>
                </a:solidFill>
                <a:effectLst/>
                <a:latin typeface="+mn-lt"/>
                <a:ea typeface="+mn-ea"/>
                <a:cs typeface="+mn-cs"/>
              </a:rPr>
              <a:t>a:student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b:student</a:t>
            </a:r>
            <a:r>
              <a:rPr lang="en-US" sz="1200" b="0" i="0" kern="1200" dirty="0">
                <a:solidFill>
                  <a:schemeClr val="tx1"/>
                </a:solidFill>
                <a:effectLst/>
                <a:latin typeface="+mn-lt"/>
                <a:ea typeface="+mn-ea"/>
                <a:cs typeface="+mn-cs"/>
              </a:rPr>
              <a:t>) WHERE a.name = 'Tal Negev' AND b.name = 'Gadi Golan' CREATE (a)-[r1:KNOWS]-&gt;(b) </a:t>
            </a:r>
            <a:br>
              <a:rPr lang="en-US" dirty="0"/>
            </a:br>
            <a:r>
              <a:rPr lang="en-US" sz="1200" b="0" i="0" kern="1200" dirty="0">
                <a:solidFill>
                  <a:schemeClr val="tx1"/>
                </a:solidFill>
                <a:effectLst/>
                <a:latin typeface="+mn-lt"/>
                <a:ea typeface="+mn-ea"/>
                <a:cs typeface="+mn-cs"/>
              </a:rPr>
              <a:t>MATCH (</a:t>
            </a:r>
            <a:r>
              <a:rPr lang="en-US" sz="1200" b="0" i="0" kern="1200" dirty="0" err="1">
                <a:solidFill>
                  <a:schemeClr val="tx1"/>
                </a:solidFill>
                <a:effectLst/>
                <a:latin typeface="+mn-lt"/>
                <a:ea typeface="+mn-ea"/>
                <a:cs typeface="+mn-cs"/>
              </a:rPr>
              <a:t>a:student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b:student</a:t>
            </a:r>
            <a:r>
              <a:rPr lang="en-US" sz="1200" b="0" i="0" kern="1200" dirty="0">
                <a:solidFill>
                  <a:schemeClr val="tx1"/>
                </a:solidFill>
                <a:effectLst/>
                <a:latin typeface="+mn-lt"/>
                <a:ea typeface="+mn-ea"/>
                <a:cs typeface="+mn-cs"/>
              </a:rPr>
              <a:t>) WHERE a.name = 'Tal Negev' AND b.name = 'Gadi Golan' CREATE (a)&lt;-[r1:KNOWS]-(b) </a:t>
            </a:r>
            <a:br>
              <a:rPr lang="en-US" dirty="0"/>
            </a:br>
            <a:r>
              <a:rPr lang="en-US" sz="1200" b="0" i="0" kern="1200" dirty="0">
                <a:solidFill>
                  <a:schemeClr val="tx1"/>
                </a:solidFill>
                <a:effectLst/>
                <a:latin typeface="+mn-lt"/>
                <a:ea typeface="+mn-ea"/>
                <a:cs typeface="+mn-cs"/>
              </a:rPr>
              <a:t>MATCH (</a:t>
            </a:r>
            <a:r>
              <a:rPr lang="en-US" sz="1200" b="0" i="0" kern="1200" dirty="0" err="1">
                <a:solidFill>
                  <a:schemeClr val="tx1"/>
                </a:solidFill>
                <a:effectLst/>
                <a:latin typeface="+mn-lt"/>
                <a:ea typeface="+mn-ea"/>
                <a:cs typeface="+mn-cs"/>
              </a:rPr>
              <a:t>a:student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b:student</a:t>
            </a:r>
            <a:r>
              <a:rPr lang="en-US" sz="1200" b="0" i="0" kern="1200" dirty="0">
                <a:solidFill>
                  <a:schemeClr val="tx1"/>
                </a:solidFill>
                <a:effectLst/>
                <a:latin typeface="+mn-lt"/>
                <a:ea typeface="+mn-ea"/>
                <a:cs typeface="+mn-cs"/>
              </a:rPr>
              <a:t>) WHERE a.name = 'Tal Negev' AND b.name = 'Chaya Glass' CREATE (a)&lt;-[r1:KNOWS]-(b) </a:t>
            </a:r>
            <a:br>
              <a:rPr lang="en-US" dirty="0"/>
            </a:br>
            <a:r>
              <a:rPr lang="en-US" sz="1200" b="0" i="0" kern="1200" dirty="0">
                <a:solidFill>
                  <a:schemeClr val="tx1"/>
                </a:solidFill>
                <a:effectLst/>
                <a:latin typeface="+mn-lt"/>
                <a:ea typeface="+mn-ea"/>
                <a:cs typeface="+mn-cs"/>
              </a:rPr>
              <a:t>MATCH (</a:t>
            </a:r>
            <a:r>
              <a:rPr lang="en-US" sz="1200" b="0" i="0" kern="1200" dirty="0" err="1">
                <a:solidFill>
                  <a:schemeClr val="tx1"/>
                </a:solidFill>
                <a:effectLst/>
                <a:latin typeface="+mn-lt"/>
                <a:ea typeface="+mn-ea"/>
                <a:cs typeface="+mn-cs"/>
              </a:rPr>
              <a:t>a:student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b:student</a:t>
            </a:r>
            <a:r>
              <a:rPr lang="en-US" sz="1200" b="0" i="0" kern="1200" dirty="0">
                <a:solidFill>
                  <a:schemeClr val="tx1"/>
                </a:solidFill>
                <a:effectLst/>
                <a:latin typeface="+mn-lt"/>
                <a:ea typeface="+mn-ea"/>
                <a:cs typeface="+mn-cs"/>
              </a:rPr>
              <a:t>) WHERE a.name = 'Tal Negev' AND b.name = 'Chaya Glass' CREATE (a)-[r1:KNOWS]-&gt;(b) </a:t>
            </a:r>
            <a:br>
              <a:rPr lang="en-US" dirty="0"/>
            </a:b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120</a:t>
            </a:fld>
            <a:endParaRPr lang="en-US"/>
          </a:p>
        </p:txBody>
      </p:sp>
    </p:spTree>
    <p:extLst>
      <p:ext uri="{BB962C8B-B14F-4D97-AF65-F5344CB8AC3E}">
        <p14:creationId xmlns:p14="http://schemas.microsoft.com/office/powerpoint/2010/main" val="1208355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שליפה מקוננת ב-</a:t>
            </a:r>
            <a:r>
              <a:rPr lang="en-US" dirty="0"/>
              <a:t>neo4j</a:t>
            </a:r>
            <a:r>
              <a:rPr lang="he-IL" dirty="0"/>
              <a:t> מממשים עם </a:t>
            </a:r>
            <a:r>
              <a:rPr lang="en-US" dirty="0"/>
              <a:t>with</a:t>
            </a:r>
            <a:r>
              <a:rPr lang="he-IL" dirty="0"/>
              <a:t>.</a:t>
            </a:r>
          </a:p>
          <a:p>
            <a:pPr algn="r" rtl="1"/>
            <a:r>
              <a:rPr lang="he-IL" dirty="0"/>
              <a:t>מה זה בעצם </a:t>
            </a:r>
            <a:r>
              <a:rPr lang="en-US" dirty="0"/>
              <a:t>with</a:t>
            </a:r>
            <a:r>
              <a:rPr lang="he-IL" dirty="0"/>
              <a:t>:</a:t>
            </a:r>
          </a:p>
          <a:p>
            <a:pPr algn="r" rtl="1"/>
            <a:r>
              <a:rPr lang="he-IL" dirty="0"/>
              <a:t>סינון של הנתונים לפני שאנחנו ממשיכים לעוד שליפה. אחרי ה-</a:t>
            </a:r>
            <a:r>
              <a:rPr lang="en-US" dirty="0"/>
              <a:t>with</a:t>
            </a:r>
            <a:r>
              <a:rPr lang="he-IL" dirty="0"/>
              <a:t> אנחנו נותנים את השמות של המשתנים שאנחנו רוצים להשתמש בהם בהמשך השליפות.</a:t>
            </a:r>
          </a:p>
          <a:p>
            <a:pPr algn="r" rtl="1"/>
            <a:r>
              <a:rPr lang="he-IL" dirty="0"/>
              <a:t>דוגמאות:</a:t>
            </a:r>
          </a:p>
          <a:p>
            <a:pPr marL="228600" indent="-228600" algn="r" rtl="1">
              <a:buAutoNum type="arabicPeriod"/>
            </a:pPr>
            <a:r>
              <a:rPr lang="he-IL" dirty="0"/>
              <a:t>מחזיר את כל הסטודנטים שלומדים את כל הקורסים. פירוט והסבר: מוצא את כל הצמתים שהם קורסים ושומר אותם ב-</a:t>
            </a:r>
            <a:r>
              <a:rPr lang="en-US" dirty="0"/>
              <a:t>courses</a:t>
            </a:r>
            <a:r>
              <a:rPr lang="he-IL" dirty="0"/>
              <a:t>.</a:t>
            </a:r>
          </a:p>
          <a:p>
            <a:pPr marL="0" indent="0" algn="r" rtl="1">
              <a:buNone/>
            </a:pPr>
            <a:r>
              <a:rPr lang="he-IL" dirty="0"/>
              <a:t>אח"כ מוצא את כל הצמתים מסוג סטודנטים שבודק שלכולם (</a:t>
            </a:r>
            <a:r>
              <a:rPr lang="en-US" dirty="0"/>
              <a:t>where all</a:t>
            </a:r>
            <a:r>
              <a:rPr lang="he-IL" dirty="0"/>
              <a:t>) יש קשר של </a:t>
            </a:r>
            <a:r>
              <a:rPr lang="en-US" dirty="0"/>
              <a:t>studies</a:t>
            </a:r>
            <a:r>
              <a:rPr lang="he-IL" dirty="0"/>
              <a:t> לכל אחד מהקורסים ב-</a:t>
            </a:r>
            <a:r>
              <a:rPr lang="en-US" dirty="0"/>
              <a:t>courses</a:t>
            </a:r>
            <a:r>
              <a:rPr lang="he-IL" dirty="0"/>
              <a:t> </a:t>
            </a:r>
          </a:p>
          <a:p>
            <a:pPr marL="0" indent="0" algn="r" rtl="1">
              <a:buNone/>
            </a:pPr>
            <a:r>
              <a:rPr lang="he-IL" dirty="0"/>
              <a:t>מחזיר את השמות של הסטודנטים שענו על התנאי הנ"ל.</a:t>
            </a:r>
          </a:p>
          <a:p>
            <a:pPr marL="0" indent="0" algn="r" rtl="1">
              <a:buNone/>
            </a:pPr>
            <a:r>
              <a:rPr lang="he-IL" dirty="0"/>
              <a:t>2.  מחזיר את כל הסטודנטים שלומדים לפחות 4 קורסים. פירוט והסבר: מוצא את כל הצמתים שהם סטודנטים שמקושרים לצמתי </a:t>
            </a:r>
            <a:r>
              <a:rPr lang="en-US" dirty="0"/>
              <a:t>course</a:t>
            </a:r>
            <a:r>
              <a:rPr lang="he-IL" dirty="0"/>
              <a:t> בקשר של </a:t>
            </a:r>
            <a:r>
              <a:rPr lang="en-US" dirty="0"/>
              <a:t>studies</a:t>
            </a:r>
            <a:r>
              <a:rPr lang="he-IL" dirty="0"/>
              <a:t> ושומר את צמתי </a:t>
            </a:r>
            <a:r>
              <a:rPr lang="he-IL" dirty="0" err="1"/>
              <a:t>הסטונדטים</a:t>
            </a:r>
            <a:r>
              <a:rPr lang="he-IL" dirty="0"/>
              <a:t> האלה ואת מס’ הקורסים ב-</a:t>
            </a:r>
            <a:r>
              <a:rPr lang="en-US" dirty="0" err="1"/>
              <a:t>num_courses</a:t>
            </a:r>
            <a:endParaRPr lang="he-IL" dirty="0"/>
          </a:p>
          <a:p>
            <a:pPr marL="0" indent="0" algn="r" rtl="1">
              <a:buNone/>
            </a:pPr>
            <a:r>
              <a:rPr lang="he-IL" dirty="0" err="1"/>
              <a:t>אחכ</a:t>
            </a:r>
            <a:r>
              <a:rPr lang="he-IL" dirty="0"/>
              <a:t> מפעילים כל זה את ה-</a:t>
            </a:r>
            <a:r>
              <a:rPr lang="en-US" dirty="0"/>
              <a:t>where</a:t>
            </a:r>
            <a:r>
              <a:rPr lang="he-IL" dirty="0"/>
              <a:t> – שמספר הקורסים יהיה קטן או שווה ל-4. </a:t>
            </a:r>
          </a:p>
          <a:p>
            <a:pPr marL="0" indent="0" algn="r" rtl="1">
              <a:buNone/>
            </a:pPr>
            <a:r>
              <a:rPr lang="he-IL" dirty="0"/>
              <a:t>מחזירים את השמות של הסטודנטים.</a:t>
            </a:r>
          </a:p>
          <a:p>
            <a:pPr marL="0" indent="0" algn="r" rtl="1">
              <a:buNone/>
            </a:pPr>
            <a:r>
              <a:rPr lang="he-IL" dirty="0"/>
              <a:t>3. מחפשים את הצמתים שהשם שלהם </a:t>
            </a:r>
            <a:r>
              <a:rPr lang="en-US" dirty="0" err="1"/>
              <a:t>tal</a:t>
            </a:r>
            <a:r>
              <a:rPr lang="en-US" dirty="0"/>
              <a:t> </a:t>
            </a:r>
            <a:r>
              <a:rPr lang="en-US" dirty="0" err="1"/>
              <a:t>negev</a:t>
            </a:r>
            <a:r>
              <a:rPr lang="he-IL" dirty="0"/>
              <a:t> והם מקושרים </a:t>
            </a:r>
            <a:r>
              <a:rPr lang="he-IL" dirty="0" err="1"/>
              <a:t>לאיזשהוא</a:t>
            </a:r>
            <a:r>
              <a:rPr lang="he-IL" dirty="0"/>
              <a:t> צומת מסוג </a:t>
            </a:r>
            <a:r>
              <a:rPr lang="en-US" dirty="0"/>
              <a:t>student</a:t>
            </a:r>
            <a:r>
              <a:rPr lang="he-IL" dirty="0"/>
              <a:t> ושגם הוא מקושר לצומת של סטודנט, ללא חשיבות לכיוון הקשר.</a:t>
            </a:r>
          </a:p>
          <a:p>
            <a:pPr marL="0" indent="0" algn="r" rtl="1">
              <a:buNone/>
            </a:pPr>
            <a:r>
              <a:rPr lang="he-IL" dirty="0"/>
              <a:t>שומרים ב-</a:t>
            </a:r>
            <a:r>
              <a:rPr lang="en-US" dirty="0"/>
              <a:t>with</a:t>
            </a:r>
            <a:r>
              <a:rPr lang="he-IL" dirty="0"/>
              <a:t> את הצמתים הקשורים לטל נגב וגם את מס' הצמתים האלה.</a:t>
            </a:r>
          </a:p>
          <a:p>
            <a:pPr marL="0" indent="0" algn="r" rtl="1">
              <a:buNone/>
            </a:pPr>
            <a:r>
              <a:rPr lang="he-IL" dirty="0" err="1"/>
              <a:t>אחכ</a:t>
            </a:r>
            <a:r>
              <a:rPr lang="he-IL" dirty="0"/>
              <a:t> מפעילים תנאי נוסף- שיביא רק את אלה שיש להם יותר 3 קשרים כאלה</a:t>
            </a:r>
          </a:p>
          <a:p>
            <a:pPr marL="0" indent="0" algn="r" rtl="1">
              <a:buNone/>
            </a:pPr>
            <a:r>
              <a:rPr lang="he-IL" dirty="0"/>
              <a:t>מחזירים את הסטודנטים הקשורים לטל נגב.</a:t>
            </a:r>
          </a:p>
          <a:p>
            <a:pPr marL="0" indent="0" algn="r" rtl="1">
              <a:buNone/>
            </a:pPr>
            <a:endParaRPr lang="he-IL" dirty="0"/>
          </a:p>
          <a:p>
            <a:r>
              <a:rPr lang="en-US" dirty="0"/>
              <a:t>count() is an </a:t>
            </a:r>
            <a:r>
              <a:rPr lang="en-US" b="1" dirty="0"/>
              <a:t>aggregate function</a:t>
            </a:r>
            <a:r>
              <a:rPr lang="en-US" dirty="0"/>
              <a:t>. When using any aggregate function, result rows will be grouped by whatever is included in the RETURN clause and </a:t>
            </a:r>
            <a:r>
              <a:rPr lang="en-US" b="1" dirty="0"/>
              <a:t>not</a:t>
            </a:r>
            <a:r>
              <a:rPr lang="en-US" dirty="0"/>
              <a:t> in aggregate function.</a:t>
            </a:r>
          </a:p>
          <a:p>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121</a:t>
            </a:fld>
            <a:endParaRPr lang="en-US"/>
          </a:p>
        </p:txBody>
      </p:sp>
    </p:spTree>
    <p:extLst>
      <p:ext uri="{BB962C8B-B14F-4D97-AF65-F5344CB8AC3E}">
        <p14:creationId xmlns:p14="http://schemas.microsoft.com/office/powerpoint/2010/main" val="8683532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122</a:t>
            </a:fld>
            <a:endParaRPr lang="en-US"/>
          </a:p>
        </p:txBody>
      </p:sp>
    </p:spTree>
    <p:extLst>
      <p:ext uri="{BB962C8B-B14F-4D97-AF65-F5344CB8AC3E}">
        <p14:creationId xmlns:p14="http://schemas.microsoft.com/office/powerpoint/2010/main" val="88961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בסופו של דבר מה שצריך להבין זה שאין מה אחד שעדיף על אחר- צריך לבדוק מה מתאים לנו לפי דרישות המערכת ולפי זה להחליט באיזה סוג </a:t>
            </a:r>
            <a:r>
              <a:rPr lang="en-US" dirty="0"/>
              <a:t>DB</a:t>
            </a:r>
            <a:r>
              <a:rPr lang="he-IL" dirty="0"/>
              <a:t> לבחור.</a:t>
            </a:r>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13</a:t>
            </a:fld>
            <a:endParaRPr lang="en-US"/>
          </a:p>
        </p:txBody>
      </p:sp>
    </p:spTree>
    <p:extLst>
      <p:ext uri="{BB962C8B-B14F-4D97-AF65-F5344CB8AC3E}">
        <p14:creationId xmlns:p14="http://schemas.microsoft.com/office/powerpoint/2010/main" val="381653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Key value store</a:t>
            </a:r>
            <a:r>
              <a:rPr lang="he-IL" dirty="0"/>
              <a:t>- שיטת אחסון של מפתח וערך. דוגמא- </a:t>
            </a:r>
            <a:r>
              <a:rPr lang="en-US" dirty="0" err="1"/>
              <a:t>redis</a:t>
            </a:r>
            <a:endParaRPr lang="he-IL" dirty="0"/>
          </a:p>
          <a:p>
            <a:pPr algn="r" rtl="1"/>
            <a:r>
              <a:rPr lang="en-US" dirty="0"/>
              <a:t>Wide column store</a:t>
            </a:r>
            <a:r>
              <a:rPr lang="he-IL" dirty="0"/>
              <a:t>- שיטה שדומה ל-</a:t>
            </a:r>
            <a:r>
              <a:rPr lang="en-US" dirty="0"/>
              <a:t>SQL</a:t>
            </a:r>
            <a:r>
              <a:rPr lang="he-IL" dirty="0"/>
              <a:t>. דוגמא-</a:t>
            </a:r>
            <a:r>
              <a:rPr lang="en-US" dirty="0"/>
              <a:t> </a:t>
            </a:r>
            <a:r>
              <a:rPr lang="en-US" dirty="0" err="1"/>
              <a:t>cassandra</a:t>
            </a:r>
            <a:endParaRPr lang="he-IL" dirty="0"/>
          </a:p>
          <a:p>
            <a:pPr algn="r" rtl="1"/>
            <a:r>
              <a:rPr lang="en-US" dirty="0"/>
              <a:t>Document store</a:t>
            </a:r>
            <a:r>
              <a:rPr lang="he-IL" dirty="0"/>
              <a:t> – דומה ל-</a:t>
            </a:r>
            <a:r>
              <a:rPr lang="en-US" dirty="0"/>
              <a:t>key value</a:t>
            </a:r>
            <a:r>
              <a:rPr lang="he-IL" dirty="0"/>
              <a:t> אבל ניתן לחפש ולתשאל גם את הערכים ולא רק לפי המפתח . דוגמא-</a:t>
            </a:r>
            <a:r>
              <a:rPr lang="en-US" dirty="0"/>
              <a:t> </a:t>
            </a:r>
            <a:r>
              <a:rPr lang="en-US" dirty="0" err="1"/>
              <a:t>mongoDB</a:t>
            </a:r>
            <a:endParaRPr lang="he-IL" dirty="0"/>
          </a:p>
          <a:p>
            <a:pPr algn="r" rtl="1"/>
            <a:r>
              <a:rPr lang="en-US" dirty="0"/>
              <a:t>Graph store</a:t>
            </a:r>
            <a:r>
              <a:rPr lang="he-IL" dirty="0"/>
              <a:t>- שיטה </a:t>
            </a:r>
            <a:r>
              <a:rPr lang="he-IL" dirty="0" err="1"/>
              <a:t>לאיחסון</a:t>
            </a:r>
            <a:r>
              <a:rPr lang="he-IL" dirty="0"/>
              <a:t> נתונים בצורה של גרף. דוגמא-</a:t>
            </a:r>
            <a:r>
              <a:rPr lang="en-US" dirty="0"/>
              <a:t>Neo4j</a:t>
            </a:r>
            <a:endParaRPr lang="he-IL" dirty="0"/>
          </a:p>
          <a:p>
            <a:pPr algn="r" rtl="1"/>
            <a:r>
              <a:rPr lang="en-US" dirty="0"/>
              <a:t>RDF</a:t>
            </a:r>
            <a:r>
              <a:rPr lang="he-IL" dirty="0"/>
              <a:t> – צורת </a:t>
            </a:r>
            <a:r>
              <a:rPr lang="he-IL" dirty="0" err="1"/>
              <a:t>איחסון</a:t>
            </a:r>
            <a:r>
              <a:rPr lang="he-IL" dirty="0"/>
              <a:t> של שלשות עבור כל נתון - נושא- נשוא- מושא. ז"א – מי, איך, מה. דוגמא- </a:t>
            </a:r>
            <a:r>
              <a:rPr lang="en-US" dirty="0" err="1"/>
              <a:t>jena</a:t>
            </a:r>
            <a:endParaRPr lang="he-IL" dirty="0"/>
          </a:p>
          <a:p>
            <a:pPr algn="r" rtl="1"/>
            <a:r>
              <a:rPr lang="en-US" dirty="0"/>
              <a:t>Search engine DB</a:t>
            </a:r>
            <a:r>
              <a:rPr lang="he-IL" dirty="0"/>
              <a:t> – שליפה של נתונים תוך נתינת ציונים לתוצאות. דוגמא-</a:t>
            </a:r>
            <a:r>
              <a:rPr lang="en-US" dirty="0"/>
              <a:t>elastic search</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14</a:t>
            </a:fld>
            <a:endParaRPr lang="en-US"/>
          </a:p>
        </p:txBody>
      </p:sp>
    </p:spTree>
    <p:extLst>
      <p:ext uri="{BB962C8B-B14F-4D97-AF65-F5344CB8AC3E}">
        <p14:creationId xmlns:p14="http://schemas.microsoft.com/office/powerpoint/2010/main" val="2573925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fontAlgn="base">
              <a:buFont typeface="Arial" panose="020B0604020202020204" pitchFamily="34" charset="0"/>
              <a:buChar char="•"/>
            </a:pPr>
            <a:endParaRPr lang="en-US" sz="1200" b="0" i="0" dirty="0">
              <a:solidFill>
                <a:srgbClr val="666666"/>
              </a:solidFill>
              <a:effectLst/>
              <a:latin typeface="heebo" pitchFamily="2" charset="-79"/>
              <a:cs typeface="heebo" pitchFamily="2" charset="-79"/>
            </a:endParaRP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15</a:t>
            </a:fld>
            <a:endParaRPr lang="en-US"/>
          </a:p>
        </p:txBody>
      </p:sp>
    </p:spTree>
    <p:extLst>
      <p:ext uri="{BB962C8B-B14F-4D97-AF65-F5344CB8AC3E}">
        <p14:creationId xmlns:p14="http://schemas.microsoft.com/office/powerpoint/2010/main" val="3298126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אין צורך </a:t>
            </a:r>
            <a:r>
              <a:rPr lang="en-US" sz="1200" b="0" i="0" kern="1200" dirty="0">
                <a:solidFill>
                  <a:schemeClr val="tx1"/>
                </a:solidFill>
                <a:effectLst/>
                <a:latin typeface="+mn-lt"/>
                <a:ea typeface="+mn-ea"/>
                <a:cs typeface="+mn-cs"/>
              </a:rPr>
              <a:t>scalable, port</a:t>
            </a:r>
            <a:r>
              <a:rPr lang="he-IL" dirty="0"/>
              <a:t>במבנה נוסף, הערכים הם אטומים.</a:t>
            </a:r>
          </a:p>
          <a:p>
            <a:pPr algn="r" rtl="1"/>
            <a:r>
              <a:rPr lang="he-IL" dirty="0"/>
              <a:t>אפשר לתשאל </a:t>
            </a:r>
            <a:r>
              <a:rPr lang="he-IL" dirty="0" err="1"/>
              <a:t>בדרכ</a:t>
            </a:r>
            <a:r>
              <a:rPr lang="he-IL" dirty="0"/>
              <a:t> רק את המפתח</a:t>
            </a:r>
          </a:p>
          <a:p>
            <a:pPr algn="r" rtl="1"/>
            <a:endParaRPr lang="he-IL" dirty="0"/>
          </a:p>
          <a:p>
            <a:pPr algn="r" rtl="1"/>
            <a:r>
              <a:rPr lang="he-IL" dirty="0"/>
              <a:t>יתרונות:</a:t>
            </a:r>
          </a:p>
          <a:p>
            <a:pPr algn="r" rtl="1"/>
            <a:r>
              <a:rPr lang="he-IL" dirty="0" err="1"/>
              <a:t>איחסון</a:t>
            </a:r>
            <a:r>
              <a:rPr lang="he-IL" dirty="0"/>
              <a:t> מהיר, קל לשימוש, ניתן להרחבה בקלות, נייד (קל להעביר אותו לשימוש במערכת אחרת) וגמיש</a:t>
            </a:r>
          </a:p>
          <a:p>
            <a:pPr algn="r" rtl="1"/>
            <a:r>
              <a:rPr lang="en-US" sz="1200" b="0" i="0" kern="1200" dirty="0">
                <a:solidFill>
                  <a:schemeClr val="tx1"/>
                </a:solidFill>
                <a:effectLst/>
                <a:latin typeface="+mn-lt"/>
                <a:ea typeface="+mn-ea"/>
                <a:cs typeface="+mn-cs"/>
              </a:rPr>
              <a:t> store fast, easy to use, able and flexible.</a:t>
            </a:r>
            <a:endParaRPr lang="he-IL" sz="1200" b="0" i="0" kern="1200" dirty="0">
              <a:solidFill>
                <a:schemeClr val="tx1"/>
              </a:solidFill>
              <a:effectLst/>
              <a:latin typeface="+mn-lt"/>
              <a:ea typeface="+mn-ea"/>
              <a:cs typeface="+mn-cs"/>
            </a:endParaRPr>
          </a:p>
          <a:p>
            <a:pPr algn="r" rtl="1"/>
            <a:endParaRPr lang="he-IL" sz="1200" b="0" i="0" kern="1200" dirty="0">
              <a:solidFill>
                <a:schemeClr val="tx1"/>
              </a:solidFill>
              <a:effectLst/>
              <a:latin typeface="+mn-lt"/>
              <a:ea typeface="+mn-ea"/>
              <a:cs typeface="+mn-cs"/>
            </a:endParaRPr>
          </a:p>
          <a:p>
            <a:pPr algn="r" rtl="1"/>
            <a:r>
              <a:rPr lang="he-IL" sz="1200" b="0" i="0" kern="1200" dirty="0">
                <a:solidFill>
                  <a:schemeClr val="tx1"/>
                </a:solidFill>
                <a:effectLst/>
                <a:latin typeface="+mn-lt"/>
                <a:ea typeface="+mn-ea"/>
                <a:cs typeface="+mn-cs"/>
              </a:rPr>
              <a:t>ה- </a:t>
            </a:r>
            <a:r>
              <a:rPr lang="en-US" sz="1200" b="0" i="0" kern="1200" dirty="0">
                <a:solidFill>
                  <a:schemeClr val="tx1"/>
                </a:solidFill>
                <a:effectLst/>
                <a:latin typeface="+mn-lt"/>
                <a:ea typeface="+mn-ea"/>
                <a:cs typeface="+mn-cs"/>
              </a:rPr>
              <a:t>value </a:t>
            </a:r>
            <a:r>
              <a:rPr lang="he-IL" sz="1200" b="0" i="0" kern="1200" dirty="0">
                <a:solidFill>
                  <a:schemeClr val="tx1"/>
                </a:solidFill>
                <a:effectLst/>
                <a:latin typeface="+mn-lt"/>
                <a:ea typeface="+mn-ea"/>
                <a:cs typeface="+mn-cs"/>
              </a:rPr>
              <a:t>  הוא אטום </a:t>
            </a:r>
            <a:r>
              <a:rPr lang="en-US" sz="1200" b="0" i="0" kern="1200" dirty="0">
                <a:solidFill>
                  <a:schemeClr val="tx1"/>
                </a:solidFill>
                <a:effectLst/>
                <a:latin typeface="+mn-lt"/>
                <a:ea typeface="+mn-ea"/>
                <a:cs typeface="+mn-cs"/>
              </a:rPr>
              <a:t>opaque </a:t>
            </a:r>
            <a:r>
              <a:rPr lang="he-IL" sz="1200" b="0" i="0" kern="1200" dirty="0">
                <a:solidFill>
                  <a:schemeClr val="tx1"/>
                </a:solidFill>
                <a:effectLst/>
                <a:latin typeface="+mn-lt"/>
                <a:ea typeface="+mn-ea"/>
                <a:cs typeface="+mn-cs"/>
              </a:rPr>
              <a:t> - כמו קופסה שחורה </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16</a:t>
            </a:fld>
            <a:endParaRPr lang="en-US"/>
          </a:p>
        </p:txBody>
      </p:sp>
    </p:spTree>
    <p:extLst>
      <p:ext uri="{BB962C8B-B14F-4D97-AF65-F5344CB8AC3E}">
        <p14:creationId xmlns:p14="http://schemas.microsoft.com/office/powerpoint/2010/main" val="1116745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u="sng" dirty="0"/>
              <a:t>נלמד כמה פקודות בסיסיות ב- </a:t>
            </a:r>
            <a:r>
              <a:rPr lang="en-US" u="sng" dirty="0" err="1"/>
              <a:t>redis</a:t>
            </a:r>
            <a:endParaRPr lang="he-IL" u="sng" dirty="0"/>
          </a:p>
          <a:p>
            <a:pPr algn="r" rtl="1"/>
            <a:r>
              <a:rPr lang="en-US" dirty="0"/>
              <a:t>SET</a:t>
            </a:r>
            <a:r>
              <a:rPr lang="he-IL" dirty="0"/>
              <a:t>- הצבה של ערך במפתח</a:t>
            </a:r>
          </a:p>
          <a:p>
            <a:pPr algn="r" rtl="1"/>
            <a:r>
              <a:rPr lang="en-US" dirty="0"/>
              <a:t>GET</a:t>
            </a:r>
            <a:r>
              <a:rPr lang="he-IL" dirty="0"/>
              <a:t>- שליפה של ערך לפי המפתח שלו</a:t>
            </a:r>
          </a:p>
          <a:p>
            <a:pPr algn="r" rtl="1"/>
            <a:r>
              <a:rPr lang="en-US" dirty="0"/>
              <a:t>DEL</a:t>
            </a:r>
            <a:r>
              <a:rPr lang="he-IL" dirty="0"/>
              <a:t> – מחיקה של ערך לפי המפתח של</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17</a:t>
            </a:fld>
            <a:endParaRPr lang="en-US"/>
          </a:p>
        </p:txBody>
      </p:sp>
    </p:spTree>
    <p:extLst>
      <p:ext uri="{BB962C8B-B14F-4D97-AF65-F5344CB8AC3E}">
        <p14:creationId xmlns:p14="http://schemas.microsoft.com/office/powerpoint/2010/main" val="3240554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u="sng" dirty="0"/>
              <a:t>פקודות למשתנים מספריים:</a:t>
            </a:r>
          </a:p>
          <a:p>
            <a:pPr algn="r" rtl="1"/>
            <a:r>
              <a:rPr lang="en-US" dirty="0"/>
              <a:t>INCR</a:t>
            </a:r>
            <a:r>
              <a:rPr lang="he-IL" dirty="0"/>
              <a:t> – מגדיל באחד את הערך שנמצא במפתח </a:t>
            </a:r>
          </a:p>
          <a:p>
            <a:pPr algn="r" rtl="1"/>
            <a:r>
              <a:rPr lang="en-US" dirty="0"/>
              <a:t>INCRBY</a:t>
            </a:r>
            <a:r>
              <a:rPr lang="he-IL" dirty="0"/>
              <a:t> – מגדיל את הערך שנמצא במפתח בערך שנכתב</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18</a:t>
            </a:fld>
            <a:endParaRPr lang="en-US"/>
          </a:p>
        </p:txBody>
      </p:sp>
    </p:spTree>
    <p:extLst>
      <p:ext uri="{BB962C8B-B14F-4D97-AF65-F5344CB8AC3E}">
        <p14:creationId xmlns:p14="http://schemas.microsoft.com/office/powerpoint/2010/main" val="1527957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u="sng" dirty="0"/>
              <a:t>עבודה עם רשימות </a:t>
            </a:r>
            <a:r>
              <a:rPr lang="en-US" u="sng" dirty="0"/>
              <a:t>:</a:t>
            </a:r>
          </a:p>
          <a:p>
            <a:pPr algn="r" rtl="1"/>
            <a:r>
              <a:rPr lang="en-US" dirty="0"/>
              <a:t>RPUSH</a:t>
            </a:r>
            <a:r>
              <a:rPr lang="he-IL" dirty="0"/>
              <a:t>- מכניסים ערכים למפתח. מכניס מימין ברשימה. אפשר גם להכניס כמה ערכים ביחד.</a:t>
            </a:r>
          </a:p>
          <a:p>
            <a:pPr algn="r" rtl="1"/>
            <a:r>
              <a:rPr lang="en-US" dirty="0"/>
              <a:t>LPUSH</a:t>
            </a:r>
            <a:r>
              <a:rPr lang="he-IL" dirty="0"/>
              <a:t> – מכניסים ערכים למפתח. מכניס משמאל ברשימה</a:t>
            </a:r>
          </a:p>
          <a:p>
            <a:pPr algn="r" rtl="1"/>
            <a:r>
              <a:rPr lang="en-US" dirty="0"/>
              <a:t>LRANGE</a:t>
            </a:r>
            <a:r>
              <a:rPr lang="he-IL" dirty="0"/>
              <a:t>- מקבל מפתח ו-2 ערכים- </a:t>
            </a:r>
            <a:r>
              <a:rPr lang="en-US" dirty="0"/>
              <a:t>x y</a:t>
            </a:r>
            <a:r>
              <a:rPr lang="he-IL" dirty="0"/>
              <a:t> – מחזיר </a:t>
            </a:r>
            <a:r>
              <a:rPr lang="en-US" dirty="0"/>
              <a:t>y</a:t>
            </a:r>
            <a:r>
              <a:rPr lang="he-IL" dirty="0"/>
              <a:t> ערכים החל מהמיקום –</a:t>
            </a:r>
            <a:r>
              <a:rPr lang="en-US" dirty="0"/>
              <a:t>x</a:t>
            </a:r>
            <a:r>
              <a:rPr lang="he-IL" dirty="0"/>
              <a:t>. אם שמים ב-</a:t>
            </a:r>
            <a:r>
              <a:rPr lang="en-US" dirty="0"/>
              <a:t>y</a:t>
            </a:r>
            <a:r>
              <a:rPr lang="he-IL" dirty="0"/>
              <a:t> </a:t>
            </a:r>
            <a:r>
              <a:rPr lang="en-US" dirty="0"/>
              <a:t>-1</a:t>
            </a:r>
            <a:r>
              <a:rPr lang="he-IL" dirty="0"/>
              <a:t> אז הוא מחזיר את כל הרשימה</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19</a:t>
            </a:fld>
            <a:endParaRPr lang="en-US"/>
          </a:p>
        </p:txBody>
      </p:sp>
    </p:spTree>
    <p:extLst>
      <p:ext uri="{BB962C8B-B14F-4D97-AF65-F5344CB8AC3E}">
        <p14:creationId xmlns:p14="http://schemas.microsoft.com/office/powerpoint/2010/main" val="205304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Hashes:</a:t>
            </a:r>
            <a:r>
              <a:rPr lang="he-IL" dirty="0"/>
              <a:t> ("בליל")  אוספים  - מתאים מאוד לאחסון אובייקטים . </a:t>
            </a:r>
          </a:p>
          <a:p>
            <a:pPr algn="r" rtl="1"/>
            <a:r>
              <a:rPr lang="he-IL" dirty="0"/>
              <a:t>בעצם יש לי כאן </a:t>
            </a:r>
            <a:r>
              <a:rPr lang="en-US" dirty="0"/>
              <a:t>key value</a:t>
            </a:r>
            <a:r>
              <a:rPr lang="he-IL" dirty="0"/>
              <a:t>  כשב- </a:t>
            </a:r>
            <a:r>
              <a:rPr lang="en-US" dirty="0"/>
              <a:t>value</a:t>
            </a:r>
            <a:r>
              <a:rPr lang="he-IL" dirty="0"/>
              <a:t> אני מכניס רשימה של </a:t>
            </a:r>
            <a:r>
              <a:rPr lang="en-US" dirty="0"/>
              <a:t>key –value </a:t>
            </a:r>
            <a:r>
              <a:rPr lang="he-IL" dirty="0"/>
              <a:t> </a:t>
            </a:r>
          </a:p>
          <a:p>
            <a:pPr algn="r" rtl="1"/>
            <a:endParaRPr lang="he-IL" dirty="0"/>
          </a:p>
          <a:p>
            <a:pPr algn="r" rtl="1"/>
            <a:endParaRPr lang="en-US" dirty="0"/>
          </a:p>
          <a:p>
            <a:pPr algn="r" rtl="1"/>
            <a:r>
              <a:rPr lang="en-US" dirty="0" err="1"/>
              <a:t>Hset</a:t>
            </a:r>
            <a:r>
              <a:rPr lang="he-IL" dirty="0"/>
              <a:t>- מכניס למפתח מסוים קוד וערך</a:t>
            </a:r>
          </a:p>
          <a:p>
            <a:pPr algn="r" rtl="1"/>
            <a:r>
              <a:rPr lang="en-US" dirty="0" err="1"/>
              <a:t>Hget</a:t>
            </a:r>
            <a:r>
              <a:rPr lang="he-IL" dirty="0"/>
              <a:t>- מחזיר את הערך לפי המפתח והקוד</a:t>
            </a:r>
          </a:p>
          <a:p>
            <a:pPr algn="r" rtl="1"/>
            <a:r>
              <a:rPr lang="en-US" dirty="0" err="1"/>
              <a:t>Hmset</a:t>
            </a:r>
            <a:r>
              <a:rPr lang="he-IL" dirty="0"/>
              <a:t>- מאפשר להכניס מס' </a:t>
            </a:r>
            <a:r>
              <a:rPr lang="he-IL" dirty="0" err="1"/>
              <a:t>אטריביוטים</a:t>
            </a:r>
            <a:r>
              <a:rPr lang="he-IL" dirty="0"/>
              <a:t> בבת אחת</a:t>
            </a:r>
          </a:p>
          <a:p>
            <a:pPr algn="r" rtl="1"/>
            <a:r>
              <a:rPr lang="en-US" dirty="0" err="1"/>
              <a:t>Hgetall</a:t>
            </a:r>
            <a:r>
              <a:rPr lang="he-IL" dirty="0"/>
              <a:t>- מחזיר את כל הרשימה של המפתח שנותנים </a:t>
            </a:r>
            <a:endParaRPr lang="en-US" dirty="0"/>
          </a:p>
          <a:p>
            <a:endParaRPr lang="en-US"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20</a:t>
            </a:fld>
            <a:endParaRPr lang="en-US"/>
          </a:p>
        </p:txBody>
      </p:sp>
    </p:spTree>
    <p:extLst>
      <p:ext uri="{BB962C8B-B14F-4D97-AF65-F5344CB8AC3E}">
        <p14:creationId xmlns:p14="http://schemas.microsoft.com/office/powerpoint/2010/main" val="267358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ב1979 אורקל </a:t>
            </a:r>
            <a:r>
              <a:rPr lang="he-IL" dirty="0" err="1"/>
              <a:t>הוצאיה</a:t>
            </a:r>
            <a:r>
              <a:rPr lang="he-IL" dirty="0"/>
              <a:t> את בסיס הנתונים הראשון והם תוכננו בעיקר עבור ארגונים פיננסיים </a:t>
            </a:r>
          </a:p>
          <a:p>
            <a:pPr algn="r" rtl="1"/>
            <a:r>
              <a:rPr lang="he-IL" dirty="0"/>
              <a:t>המחשוב היה בעיקר אצל חברות פיננסיות , תקשורת , תחבורה </a:t>
            </a:r>
          </a:p>
          <a:p>
            <a:pPr algn="r" rtl="1"/>
            <a:endParaRPr lang="he-IL" dirty="0"/>
          </a:p>
          <a:p>
            <a:pPr algn="r" rtl="1"/>
            <a:r>
              <a:rPr lang="he-IL" dirty="0"/>
              <a:t>היום המידע וניהול המידע זורם גם בתחומים פחות "רציניים" </a:t>
            </a:r>
          </a:p>
          <a:p>
            <a:pPr algn="r" rtl="1"/>
            <a:endParaRPr lang="he-IL" dirty="0"/>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a:t>
            </a:fld>
            <a:endParaRPr lang="en-US"/>
          </a:p>
        </p:txBody>
      </p:sp>
    </p:spTree>
    <p:extLst>
      <p:ext uri="{BB962C8B-B14F-4D97-AF65-F5344CB8AC3E}">
        <p14:creationId xmlns:p14="http://schemas.microsoft.com/office/powerpoint/2010/main" val="1823852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שאילתות על מפתחות </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21</a:t>
            </a:fld>
            <a:endParaRPr lang="en-US"/>
          </a:p>
        </p:txBody>
      </p:sp>
    </p:spTree>
    <p:extLst>
      <p:ext uri="{BB962C8B-B14F-4D97-AF65-F5344CB8AC3E}">
        <p14:creationId xmlns:p14="http://schemas.microsoft.com/office/powerpoint/2010/main" val="26072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altLang="en-US" sz="1200" b="0" u="sng" dirty="0">
                <a:solidFill>
                  <a:srgbClr val="333333"/>
                </a:solidFill>
                <a:latin typeface="Menlo"/>
              </a:rPr>
              <a:t>עבודה עם קבוצות </a:t>
            </a:r>
          </a:p>
          <a:p>
            <a:pPr algn="r" rtl="1"/>
            <a:r>
              <a:rPr lang="he-IL" altLang="en-US" sz="1200" b="0" dirty="0">
                <a:solidFill>
                  <a:srgbClr val="333333"/>
                </a:solidFill>
                <a:latin typeface="Menlo"/>
              </a:rPr>
              <a:t>להבדיל מרשימות (</a:t>
            </a:r>
            <a:r>
              <a:rPr lang="en-US" altLang="en-US" sz="1200" b="0" dirty="0" err="1">
                <a:solidFill>
                  <a:srgbClr val="333333"/>
                </a:solidFill>
                <a:latin typeface="Menlo"/>
              </a:rPr>
              <a:t>rpush</a:t>
            </a:r>
            <a:r>
              <a:rPr lang="he-IL" altLang="en-US" sz="1200" b="0" dirty="0">
                <a:solidFill>
                  <a:srgbClr val="333333"/>
                </a:solidFill>
                <a:latin typeface="Menlo"/>
              </a:rPr>
              <a:t> ו- </a:t>
            </a:r>
            <a:r>
              <a:rPr lang="en-US" altLang="en-US" sz="1200" b="0" dirty="0" err="1">
                <a:solidFill>
                  <a:srgbClr val="333333"/>
                </a:solidFill>
                <a:latin typeface="Menlo"/>
              </a:rPr>
              <a:t>LpusH</a:t>
            </a:r>
            <a:r>
              <a:rPr lang="he-IL" altLang="en-US" sz="1200" b="0" dirty="0">
                <a:solidFill>
                  <a:srgbClr val="333333"/>
                </a:solidFill>
                <a:latin typeface="Menlo"/>
              </a:rPr>
              <a:t>) כאן מדובר על קבוצות בו כל אבר יכול להופיע רק פעם אחת .</a:t>
            </a:r>
          </a:p>
          <a:p>
            <a:pPr algn="r" rtl="1"/>
            <a:r>
              <a:rPr lang="he-IL" altLang="en-US" sz="1200" b="0" dirty="0">
                <a:solidFill>
                  <a:srgbClr val="333333"/>
                </a:solidFill>
                <a:latin typeface="Menlo"/>
              </a:rPr>
              <a:t>לא נתעמק בדוגמאות </a:t>
            </a:r>
          </a:p>
          <a:p>
            <a:pPr algn="l" rtl="0"/>
            <a:r>
              <a:rPr lang="en-US" altLang="en-US" sz="1200" b="1" dirty="0">
                <a:solidFill>
                  <a:srgbClr val="333333"/>
                </a:solidFill>
                <a:latin typeface="Menlo"/>
              </a:rPr>
              <a:t>Sets:</a:t>
            </a:r>
          </a:p>
          <a:p>
            <a:pPr algn="l" rtl="0"/>
            <a:r>
              <a:rPr lang="en-US" altLang="en-US" sz="1200" dirty="0">
                <a:solidFill>
                  <a:srgbClr val="333333"/>
                </a:solidFill>
                <a:latin typeface="Menlo"/>
              </a:rPr>
              <a:t>SADD </a:t>
            </a:r>
            <a:r>
              <a:rPr lang="en-US" altLang="en-US" sz="1200" dirty="0" err="1">
                <a:solidFill>
                  <a:srgbClr val="333333"/>
                </a:solidFill>
                <a:latin typeface="Menlo"/>
              </a:rPr>
              <a:t>myset</a:t>
            </a:r>
            <a:r>
              <a:rPr lang="en-US" altLang="en-US" sz="1200" dirty="0">
                <a:solidFill>
                  <a:srgbClr val="333333"/>
                </a:solidFill>
                <a:latin typeface="Menlo"/>
              </a:rPr>
              <a:t> "Hello“</a:t>
            </a:r>
          </a:p>
          <a:p>
            <a:pPr marL="0" indent="0" algn="l" rtl="0">
              <a:buNone/>
            </a:pPr>
            <a:r>
              <a:rPr lang="en-US" altLang="en-US" sz="1200" dirty="0">
                <a:solidFill>
                  <a:srgbClr val="333333"/>
                </a:solidFill>
                <a:latin typeface="Menlo"/>
              </a:rPr>
              <a:t>&gt;&gt; (integer) 1</a:t>
            </a:r>
            <a:r>
              <a:rPr lang="en-US" altLang="en-US" sz="1200" dirty="0">
                <a:solidFill>
                  <a:srgbClr val="888888"/>
                </a:solidFill>
                <a:latin typeface="Menlo"/>
              </a:rPr>
              <a:t> </a:t>
            </a:r>
          </a:p>
          <a:p>
            <a:pPr algn="l" rtl="0"/>
            <a:r>
              <a:rPr lang="en-US" altLang="en-US" sz="1200" dirty="0">
                <a:solidFill>
                  <a:srgbClr val="333333"/>
                </a:solidFill>
                <a:latin typeface="Menlo"/>
              </a:rPr>
              <a:t>SADD </a:t>
            </a:r>
            <a:r>
              <a:rPr lang="en-US" altLang="en-US" sz="1200" dirty="0" err="1">
                <a:solidFill>
                  <a:srgbClr val="333333"/>
                </a:solidFill>
                <a:latin typeface="Menlo"/>
              </a:rPr>
              <a:t>myset</a:t>
            </a:r>
            <a:r>
              <a:rPr lang="en-US" altLang="en-US" sz="1200" dirty="0">
                <a:solidFill>
                  <a:srgbClr val="333333"/>
                </a:solidFill>
                <a:latin typeface="Menlo"/>
              </a:rPr>
              <a:t> "World“</a:t>
            </a:r>
          </a:p>
          <a:p>
            <a:pPr marL="0" indent="0" algn="l" rtl="0">
              <a:buNone/>
            </a:pPr>
            <a:r>
              <a:rPr lang="en-US" altLang="en-US" sz="1200" dirty="0">
                <a:solidFill>
                  <a:srgbClr val="333333"/>
                </a:solidFill>
                <a:latin typeface="Menlo"/>
              </a:rPr>
              <a:t>&gt;&gt; (integer) 1</a:t>
            </a:r>
            <a:endParaRPr lang="en-US" altLang="en-US" sz="1200" dirty="0">
              <a:solidFill>
                <a:srgbClr val="888888"/>
              </a:solidFill>
              <a:latin typeface="Menlo"/>
            </a:endParaRPr>
          </a:p>
          <a:p>
            <a:pPr algn="l" rtl="0"/>
            <a:r>
              <a:rPr lang="en-US" altLang="en-US" sz="1200" dirty="0">
                <a:solidFill>
                  <a:srgbClr val="333333"/>
                </a:solidFill>
                <a:latin typeface="Menlo"/>
              </a:rPr>
              <a:t>SADD </a:t>
            </a:r>
            <a:r>
              <a:rPr lang="en-US" altLang="en-US" sz="1200" dirty="0" err="1">
                <a:solidFill>
                  <a:srgbClr val="333333"/>
                </a:solidFill>
                <a:latin typeface="Menlo"/>
              </a:rPr>
              <a:t>myset</a:t>
            </a:r>
            <a:r>
              <a:rPr lang="en-US" altLang="en-US" sz="1200" dirty="0">
                <a:solidFill>
                  <a:srgbClr val="333333"/>
                </a:solidFill>
                <a:latin typeface="Menlo"/>
              </a:rPr>
              <a:t> "World“</a:t>
            </a:r>
          </a:p>
          <a:p>
            <a:pPr marL="0" indent="0" algn="l" rtl="0">
              <a:buNone/>
            </a:pPr>
            <a:r>
              <a:rPr lang="en-US" altLang="en-US" sz="1200" dirty="0">
                <a:solidFill>
                  <a:srgbClr val="333333"/>
                </a:solidFill>
                <a:latin typeface="Menlo"/>
              </a:rPr>
              <a:t>&gt;&gt; (integer) 0</a:t>
            </a:r>
            <a:endParaRPr lang="en-US" altLang="en-US" sz="1200" dirty="0">
              <a:solidFill>
                <a:srgbClr val="888888"/>
              </a:solidFill>
              <a:latin typeface="Menlo"/>
            </a:endParaRPr>
          </a:p>
          <a:p>
            <a:pPr algn="l" rtl="0"/>
            <a:r>
              <a:rPr lang="en-US" altLang="en-US" sz="1200" dirty="0">
                <a:solidFill>
                  <a:srgbClr val="333333"/>
                </a:solidFill>
                <a:latin typeface="Menlo"/>
              </a:rPr>
              <a:t>SMEMBERS </a:t>
            </a:r>
            <a:r>
              <a:rPr lang="en-US" altLang="en-US" sz="1200" dirty="0" err="1">
                <a:solidFill>
                  <a:srgbClr val="333333"/>
                </a:solidFill>
                <a:latin typeface="Menlo"/>
              </a:rPr>
              <a:t>myset</a:t>
            </a:r>
            <a:endParaRPr lang="en-US" altLang="en-US" sz="1200" dirty="0">
              <a:solidFill>
                <a:srgbClr val="333333"/>
              </a:solidFill>
              <a:latin typeface="Menlo"/>
            </a:endParaRPr>
          </a:p>
          <a:p>
            <a:pPr marL="0" indent="0" algn="l" rtl="0">
              <a:buNone/>
            </a:pPr>
            <a:r>
              <a:rPr lang="en-US" altLang="en-US" sz="1200" dirty="0">
                <a:solidFill>
                  <a:srgbClr val="333333"/>
                </a:solidFill>
                <a:latin typeface="Menlo"/>
              </a:rPr>
              <a:t>&gt;&gt; 1) "World"</a:t>
            </a:r>
            <a:r>
              <a:rPr lang="en-US" altLang="en-US" sz="1200" dirty="0"/>
              <a:t> 2) ”Hello”</a:t>
            </a:r>
            <a:endParaRPr lang="en-US" altLang="en-US" sz="1200" dirty="0">
              <a:latin typeface="Arial" panose="020B0604020202020204" pitchFamily="34" charset="0"/>
            </a:endParaRPr>
          </a:p>
          <a:p>
            <a:pPr algn="l" rtl="0"/>
            <a:r>
              <a:rPr lang="en-US" sz="1200" dirty="0"/>
              <a:t>SISMEMBER </a:t>
            </a:r>
            <a:r>
              <a:rPr lang="en-US" sz="1200" dirty="0" err="1"/>
              <a:t>myset</a:t>
            </a:r>
            <a:r>
              <a:rPr lang="en-US" sz="1200" dirty="0"/>
              <a:t> “World”</a:t>
            </a:r>
          </a:p>
          <a:p>
            <a:pPr marL="0" indent="0" algn="l" rtl="0">
              <a:buNone/>
            </a:pPr>
            <a:r>
              <a:rPr lang="en-US" sz="1200" dirty="0"/>
              <a:t>&gt;&gt; </a:t>
            </a:r>
            <a:r>
              <a:rPr lang="en-US" altLang="en-US" sz="1200" dirty="0">
                <a:solidFill>
                  <a:srgbClr val="333333"/>
                </a:solidFill>
                <a:latin typeface="Menlo"/>
              </a:rPr>
              <a:t>(integer) 1</a:t>
            </a:r>
            <a:endParaRPr lang="en-US" altLang="en-US" sz="1200" dirty="0">
              <a:solidFill>
                <a:srgbClr val="888888"/>
              </a:solidFill>
              <a:latin typeface="Menlo"/>
            </a:endParaRPr>
          </a:p>
          <a:p>
            <a:pPr algn="l" rtl="0"/>
            <a:r>
              <a:rPr lang="en-US" sz="1200" dirty="0"/>
              <a:t>SREM </a:t>
            </a:r>
            <a:r>
              <a:rPr lang="en-US" sz="1200" dirty="0" err="1"/>
              <a:t>myset</a:t>
            </a:r>
            <a:r>
              <a:rPr lang="en-US" sz="1200" dirty="0"/>
              <a:t> “World”</a:t>
            </a:r>
          </a:p>
          <a:p>
            <a:pPr algn="l" rtl="0"/>
            <a:r>
              <a:rPr lang="en-US" sz="1200" dirty="0"/>
              <a:t>&gt;&gt;</a:t>
            </a:r>
            <a:r>
              <a:rPr lang="en-US" altLang="en-US" sz="1200" dirty="0">
                <a:solidFill>
                  <a:srgbClr val="333333"/>
                </a:solidFill>
                <a:latin typeface="Menlo"/>
              </a:rPr>
              <a:t> 1</a:t>
            </a:r>
            <a:endParaRPr lang="en-US" altLang="en-US" sz="1200" dirty="0">
              <a:solidFill>
                <a:srgbClr val="888888"/>
              </a:solidFill>
              <a:latin typeface="Menlo"/>
            </a:endParaRPr>
          </a:p>
          <a:p>
            <a:pPr algn="l" rtl="0"/>
            <a:r>
              <a:rPr lang="en-US" sz="1200" dirty="0"/>
              <a:t>SISMEMBER </a:t>
            </a:r>
            <a:r>
              <a:rPr lang="en-US" sz="1200" dirty="0" err="1"/>
              <a:t>myset</a:t>
            </a:r>
            <a:r>
              <a:rPr lang="en-US" sz="1200" dirty="0"/>
              <a:t> “World”</a:t>
            </a:r>
          </a:p>
          <a:p>
            <a:pPr marL="0" indent="0" algn="l" rtl="0">
              <a:buNone/>
            </a:pPr>
            <a:r>
              <a:rPr lang="en-US" sz="1200" dirty="0"/>
              <a:t>&gt;&gt; </a:t>
            </a:r>
            <a:r>
              <a:rPr lang="en-US" altLang="en-US" sz="1200" dirty="0">
                <a:solidFill>
                  <a:srgbClr val="333333"/>
                </a:solidFill>
                <a:latin typeface="Menlo"/>
              </a:rPr>
              <a:t>(integer) 0</a:t>
            </a:r>
          </a:p>
          <a:p>
            <a:pPr algn="l" rtl="0"/>
            <a:r>
              <a:rPr lang="en-US" sz="1200" dirty="0" err="1"/>
              <a:t>sadd</a:t>
            </a:r>
            <a:r>
              <a:rPr lang="en-US" sz="1200" dirty="0"/>
              <a:t> </a:t>
            </a:r>
            <a:r>
              <a:rPr lang="en-US" sz="1200" dirty="0" err="1"/>
              <a:t>nextset</a:t>
            </a:r>
            <a:r>
              <a:rPr lang="en-US" sz="1200" dirty="0"/>
              <a:t> "what“</a:t>
            </a:r>
          </a:p>
          <a:p>
            <a:pPr marL="0" indent="0" algn="l" rtl="0">
              <a:buNone/>
            </a:pPr>
            <a:r>
              <a:rPr lang="en-US" altLang="en-US" sz="1200" dirty="0">
                <a:solidFill>
                  <a:srgbClr val="333333"/>
                </a:solidFill>
                <a:latin typeface="Menlo"/>
              </a:rPr>
              <a:t>&gt;&gt; (integer) 1</a:t>
            </a:r>
            <a:endParaRPr lang="en-US" altLang="en-US" sz="1200" dirty="0">
              <a:solidFill>
                <a:srgbClr val="888888"/>
              </a:solidFill>
              <a:latin typeface="Menlo"/>
            </a:endParaRPr>
          </a:p>
          <a:p>
            <a:pPr algn="l" rtl="0"/>
            <a:r>
              <a:rPr lang="en-US" sz="1200" dirty="0" err="1"/>
              <a:t>sadd</a:t>
            </a:r>
            <a:r>
              <a:rPr lang="en-US" sz="1200" dirty="0"/>
              <a:t> </a:t>
            </a:r>
            <a:r>
              <a:rPr lang="en-US" sz="1200" dirty="0" err="1"/>
              <a:t>prevset</a:t>
            </a:r>
            <a:r>
              <a:rPr lang="en-US" sz="1200" dirty="0"/>
              <a:t> "how“</a:t>
            </a:r>
            <a:endParaRPr lang="en-US" sz="1200" dirty="0">
              <a:solidFill>
                <a:srgbClr val="333333"/>
              </a:solidFill>
              <a:latin typeface="Menlo"/>
            </a:endParaRPr>
          </a:p>
          <a:p>
            <a:pPr marL="0" indent="0" algn="l" rtl="0">
              <a:buFont typeface="Arial" panose="020B0604020202020204" pitchFamily="34" charset="0"/>
              <a:buNone/>
            </a:pPr>
            <a:r>
              <a:rPr lang="en-US" altLang="en-US" sz="1200" dirty="0">
                <a:solidFill>
                  <a:srgbClr val="333333"/>
                </a:solidFill>
                <a:latin typeface="Menlo"/>
              </a:rPr>
              <a:t>&gt;&gt; (integer) 1</a:t>
            </a:r>
            <a:endParaRPr lang="en-US" sz="1200" dirty="0">
              <a:solidFill>
                <a:srgbClr val="333333"/>
              </a:solidFill>
              <a:latin typeface="Menlo"/>
            </a:endParaRPr>
          </a:p>
          <a:p>
            <a:pPr algn="l" rtl="0"/>
            <a:r>
              <a:rPr lang="en-US" sz="1200" dirty="0">
                <a:solidFill>
                  <a:srgbClr val="333333"/>
                </a:solidFill>
                <a:latin typeface="Menlo"/>
              </a:rPr>
              <a:t>SUNION </a:t>
            </a:r>
            <a:r>
              <a:rPr lang="en-US" sz="1200" dirty="0" err="1">
                <a:solidFill>
                  <a:srgbClr val="333333"/>
                </a:solidFill>
                <a:latin typeface="Menlo"/>
              </a:rPr>
              <a:t>myset</a:t>
            </a:r>
            <a:r>
              <a:rPr lang="en-US" sz="1200" dirty="0">
                <a:solidFill>
                  <a:srgbClr val="333333"/>
                </a:solidFill>
                <a:latin typeface="Menlo"/>
              </a:rPr>
              <a:t> </a:t>
            </a:r>
            <a:r>
              <a:rPr lang="en-US" sz="1200" dirty="0" err="1">
                <a:solidFill>
                  <a:srgbClr val="333333"/>
                </a:solidFill>
                <a:latin typeface="Menlo"/>
              </a:rPr>
              <a:t>prevset</a:t>
            </a:r>
            <a:r>
              <a:rPr lang="en-US" sz="1200" dirty="0">
                <a:solidFill>
                  <a:srgbClr val="333333"/>
                </a:solidFill>
                <a:latin typeface="Menlo"/>
              </a:rPr>
              <a:t> </a:t>
            </a:r>
            <a:r>
              <a:rPr lang="en-US" sz="1200" dirty="0" err="1">
                <a:solidFill>
                  <a:srgbClr val="333333"/>
                </a:solidFill>
                <a:latin typeface="Menlo"/>
              </a:rPr>
              <a:t>nextset</a:t>
            </a:r>
            <a:endParaRPr lang="en-US" altLang="en-US" sz="1200" dirty="0">
              <a:solidFill>
                <a:srgbClr val="333333"/>
              </a:solidFill>
              <a:latin typeface="Menlo"/>
            </a:endParaRPr>
          </a:p>
          <a:p>
            <a:pPr marL="0" indent="0" algn="l" rtl="0">
              <a:buFont typeface="Arial" panose="020B0604020202020204" pitchFamily="34" charset="0"/>
              <a:buNone/>
            </a:pPr>
            <a:r>
              <a:rPr lang="en-US" altLang="en-US" sz="1200" dirty="0">
                <a:solidFill>
                  <a:srgbClr val="333333"/>
                </a:solidFill>
                <a:latin typeface="Menlo"/>
              </a:rPr>
              <a:t>&gt;&gt; </a:t>
            </a:r>
            <a:r>
              <a:rPr lang="en-US" sz="1200" dirty="0">
                <a:solidFill>
                  <a:srgbClr val="333333"/>
                </a:solidFill>
                <a:latin typeface="Menlo"/>
              </a:rPr>
              <a:t>1) "what“ 2) "Hello“ 3) "how“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Sorted sets:</a:t>
            </a:r>
            <a:endParaRPr lang="en-US" altLang="en-US" sz="1200" b="1" dirty="0">
              <a:solidFill>
                <a:srgbClr val="333333"/>
              </a:solidFill>
              <a:latin typeface="Menlo"/>
            </a:endParaRPr>
          </a:p>
          <a:p>
            <a:pPr algn="l" rtl="0"/>
            <a:r>
              <a:rPr lang="en-US" altLang="en-US" sz="1200" dirty="0">
                <a:solidFill>
                  <a:srgbClr val="333333"/>
                </a:solidFill>
                <a:latin typeface="Menlo"/>
              </a:rPr>
              <a:t>ZADD </a:t>
            </a:r>
            <a:r>
              <a:rPr lang="en-US" altLang="en-US" sz="1200" dirty="0" err="1">
                <a:solidFill>
                  <a:srgbClr val="333333"/>
                </a:solidFill>
                <a:latin typeface="Menlo"/>
              </a:rPr>
              <a:t>myzset</a:t>
            </a:r>
            <a:r>
              <a:rPr lang="en-US" altLang="en-US" sz="1200" dirty="0">
                <a:solidFill>
                  <a:srgbClr val="333333"/>
                </a:solidFill>
                <a:latin typeface="Menlo"/>
              </a:rPr>
              <a:t> 1 "one“</a:t>
            </a:r>
          </a:p>
          <a:p>
            <a:pPr marL="0" indent="0" algn="l" rtl="0">
              <a:buFont typeface="Arial" panose="020B0604020202020204" pitchFamily="34" charset="0"/>
              <a:buNone/>
            </a:pPr>
            <a:r>
              <a:rPr lang="en-US" altLang="en-US" sz="1200" dirty="0">
                <a:solidFill>
                  <a:srgbClr val="333333"/>
                </a:solidFill>
                <a:latin typeface="Menlo"/>
              </a:rPr>
              <a:t>&gt;&gt; (integer) 1 </a:t>
            </a:r>
          </a:p>
          <a:p>
            <a:pPr algn="l" rtl="0"/>
            <a:r>
              <a:rPr lang="en-US" altLang="en-US" sz="1200" dirty="0">
                <a:solidFill>
                  <a:srgbClr val="333333"/>
                </a:solidFill>
                <a:latin typeface="Menlo"/>
              </a:rPr>
              <a:t>ZADD </a:t>
            </a:r>
            <a:r>
              <a:rPr lang="en-US" altLang="en-US" sz="1200" dirty="0" err="1">
                <a:solidFill>
                  <a:srgbClr val="333333"/>
                </a:solidFill>
                <a:latin typeface="Menlo"/>
              </a:rPr>
              <a:t>myzset</a:t>
            </a:r>
            <a:r>
              <a:rPr lang="en-US" altLang="en-US" sz="1200" dirty="0">
                <a:solidFill>
                  <a:srgbClr val="333333"/>
                </a:solidFill>
                <a:latin typeface="Menlo"/>
              </a:rPr>
              <a:t> 1 "uno“</a:t>
            </a:r>
          </a:p>
          <a:p>
            <a:pPr marL="0" indent="0" algn="l" rtl="0">
              <a:buFont typeface="Arial" panose="020B0604020202020204" pitchFamily="34" charset="0"/>
              <a:buNone/>
            </a:pPr>
            <a:r>
              <a:rPr lang="en-US" altLang="en-US" sz="1200" dirty="0">
                <a:solidFill>
                  <a:srgbClr val="333333"/>
                </a:solidFill>
                <a:latin typeface="Menlo"/>
              </a:rPr>
              <a:t>&gt;&gt; (integer) 1 </a:t>
            </a:r>
          </a:p>
          <a:p>
            <a:pPr algn="l" rtl="0"/>
            <a:r>
              <a:rPr lang="en-US" altLang="en-US" sz="1200" dirty="0">
                <a:solidFill>
                  <a:srgbClr val="333333"/>
                </a:solidFill>
                <a:latin typeface="Menlo"/>
              </a:rPr>
              <a:t>ZADD </a:t>
            </a:r>
            <a:r>
              <a:rPr lang="en-US" altLang="en-US" sz="1200" dirty="0" err="1">
                <a:solidFill>
                  <a:srgbClr val="333333"/>
                </a:solidFill>
                <a:latin typeface="Menlo"/>
              </a:rPr>
              <a:t>myzset</a:t>
            </a:r>
            <a:r>
              <a:rPr lang="en-US" altLang="en-US" sz="1200" dirty="0">
                <a:solidFill>
                  <a:srgbClr val="333333"/>
                </a:solidFill>
                <a:latin typeface="Menlo"/>
              </a:rPr>
              <a:t> 2 "two" 3 "three“</a:t>
            </a:r>
          </a:p>
          <a:p>
            <a:pPr marL="0" indent="0" algn="l" rtl="0">
              <a:buFont typeface="Arial" panose="020B0604020202020204" pitchFamily="34" charset="0"/>
              <a:buNone/>
            </a:pPr>
            <a:r>
              <a:rPr lang="en-US" altLang="en-US" sz="1200" dirty="0">
                <a:solidFill>
                  <a:srgbClr val="333333"/>
                </a:solidFill>
                <a:latin typeface="Menlo"/>
              </a:rPr>
              <a:t>&gt;&gt; (integer) 2</a:t>
            </a:r>
          </a:p>
          <a:p>
            <a:pPr algn="l" rtl="0"/>
            <a:r>
              <a:rPr lang="en-US" altLang="en-US" sz="1200" dirty="0">
                <a:solidFill>
                  <a:srgbClr val="333333"/>
                </a:solidFill>
                <a:latin typeface="Menlo"/>
              </a:rPr>
              <a:t>ZRANGE </a:t>
            </a:r>
            <a:r>
              <a:rPr lang="en-US" altLang="en-US" sz="1200" dirty="0" err="1">
                <a:solidFill>
                  <a:srgbClr val="333333"/>
                </a:solidFill>
                <a:latin typeface="Menlo"/>
              </a:rPr>
              <a:t>myzset</a:t>
            </a:r>
            <a:r>
              <a:rPr lang="en-US" altLang="en-US" sz="1200" dirty="0">
                <a:solidFill>
                  <a:srgbClr val="333333"/>
                </a:solidFill>
                <a:latin typeface="Menlo"/>
              </a:rPr>
              <a:t> 0 -1 WITHSCORES</a:t>
            </a:r>
          </a:p>
          <a:p>
            <a:pPr marL="0" indent="0" algn="l" rtl="0">
              <a:buFont typeface="Arial" panose="020B0604020202020204" pitchFamily="34" charset="0"/>
              <a:buNone/>
            </a:pPr>
            <a:r>
              <a:rPr lang="en-US" altLang="en-US" sz="1200" dirty="0">
                <a:solidFill>
                  <a:srgbClr val="333333"/>
                </a:solidFill>
                <a:latin typeface="Menlo"/>
              </a:rPr>
              <a:t>&gt;&gt; 1) "one" 2) "1" 3) "uno" 4) "1" 5) "two" 6) "2" 7) "three" 8) "3" </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22</a:t>
            </a:fld>
            <a:endParaRPr lang="en-US"/>
          </a:p>
        </p:txBody>
      </p:sp>
    </p:spTree>
    <p:extLst>
      <p:ext uri="{BB962C8B-B14F-4D97-AF65-F5344CB8AC3E}">
        <p14:creationId xmlns:p14="http://schemas.microsoft.com/office/powerpoint/2010/main" val="15892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טוב לניהול </a:t>
            </a:r>
            <a:r>
              <a:rPr lang="he-IL" dirty="0" err="1"/>
              <a:t>ססמאות</a:t>
            </a:r>
            <a:r>
              <a:rPr lang="he-IL" dirty="0"/>
              <a:t> זמניות </a:t>
            </a:r>
            <a:r>
              <a:rPr lang="en-US" dirty="0"/>
              <a:t>OTP </a:t>
            </a:r>
            <a:r>
              <a:rPr lang="he-IL" dirty="0"/>
              <a:t> , ולמימוש נעילות וכדו' </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23</a:t>
            </a:fld>
            <a:endParaRPr lang="en-US"/>
          </a:p>
        </p:txBody>
      </p:sp>
    </p:spTree>
    <p:extLst>
      <p:ext uri="{BB962C8B-B14F-4D97-AF65-F5344CB8AC3E}">
        <p14:creationId xmlns:p14="http://schemas.microsoft.com/office/powerpoint/2010/main" val="248979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מקרה קלאסי לשימוש </a:t>
            </a:r>
            <a:r>
              <a:rPr lang="he-IL" dirty="0" err="1"/>
              <a:t>ברדיס</a:t>
            </a:r>
            <a:r>
              <a:rPr lang="he-IL" dirty="0"/>
              <a:t> </a:t>
            </a:r>
          </a:p>
          <a:p>
            <a:pPr algn="r" rtl="1"/>
            <a:r>
              <a:rPr lang="he-IL" dirty="0"/>
              <a:t>כל לקוח מקבל דירוג ומקבל שירות כשמגיעה שיחה  בהתאם לדירוג שלו .</a:t>
            </a:r>
          </a:p>
          <a:p>
            <a:pPr algn="r" rtl="1"/>
            <a:endParaRPr lang="he-IL" dirty="0"/>
          </a:p>
          <a:p>
            <a:pPr algn="r" rtl="1"/>
            <a:r>
              <a:rPr lang="he-IL" dirty="0"/>
              <a:t>תחשבו על </a:t>
            </a:r>
            <a:r>
              <a:rPr lang="en-US" dirty="0"/>
              <a:t>call center </a:t>
            </a:r>
            <a:r>
              <a:rPr lang="he-IL" dirty="0"/>
              <a:t> עם אלפי שיחות ביום .. </a:t>
            </a:r>
          </a:p>
          <a:p>
            <a:pPr algn="r" rtl="1"/>
            <a:endParaRPr lang="he-IL" dirty="0"/>
          </a:p>
          <a:p>
            <a:pPr algn="r" rtl="1"/>
            <a:r>
              <a:rPr lang="he-IL" dirty="0"/>
              <a:t>ניתן </a:t>
            </a:r>
            <a:r>
              <a:rPr lang="he-IL" dirty="0" err="1"/>
              <a:t>כמבון</a:t>
            </a:r>
            <a:r>
              <a:rPr lang="he-IL" dirty="0"/>
              <a:t> למימוש ב</a:t>
            </a:r>
            <a:r>
              <a:rPr lang="en-US" dirty="0"/>
              <a:t>DB</a:t>
            </a:r>
            <a:r>
              <a:rPr lang="he-IL" dirty="0"/>
              <a:t> </a:t>
            </a:r>
            <a:r>
              <a:rPr lang="he-IL" dirty="0" err="1"/>
              <a:t>רלציוני</a:t>
            </a:r>
            <a:r>
              <a:rPr lang="he-IL" dirty="0"/>
              <a:t> , אבל </a:t>
            </a:r>
            <a:r>
              <a:rPr lang="he-IL" dirty="0" err="1"/>
              <a:t>ככאן</a:t>
            </a:r>
            <a:r>
              <a:rPr lang="he-IL" dirty="0"/>
              <a:t> היתרון הוא המהירות , בגלל שאין שון כפייה של שום אילוצים כמו </a:t>
            </a:r>
            <a:r>
              <a:rPr lang="he-IL" dirty="0" err="1"/>
              <a:t>ברלצויני</a:t>
            </a:r>
            <a:r>
              <a:rPr lang="he-IL" dirty="0"/>
              <a:t> הכול יותר מהיר </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24</a:t>
            </a:fld>
            <a:endParaRPr lang="en-US"/>
          </a:p>
        </p:txBody>
      </p:sp>
    </p:spTree>
    <p:extLst>
      <p:ext uri="{BB962C8B-B14F-4D97-AF65-F5344CB8AC3E}">
        <p14:creationId xmlns:p14="http://schemas.microsoft.com/office/powerpoint/2010/main" val="1944188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endParaRPr lang="he-IL" dirty="0"/>
          </a:p>
          <a:p>
            <a:pPr algn="r" rtl="1"/>
            <a:r>
              <a:rPr lang="he-IL" dirty="0"/>
              <a:t>הסוג הבא שלנו הוא </a:t>
            </a:r>
            <a:r>
              <a:rPr lang="en-US" dirty="0"/>
              <a:t>wide column store </a:t>
            </a:r>
            <a:r>
              <a:rPr lang="he-IL" dirty="0"/>
              <a:t>. </a:t>
            </a:r>
          </a:p>
          <a:p>
            <a:pPr algn="r" rtl="1"/>
            <a:endParaRPr lang="he-IL" dirty="0"/>
          </a:p>
          <a:p>
            <a:pPr algn="r" rtl="1"/>
            <a:r>
              <a:rPr lang="he-IL" dirty="0"/>
              <a:t>למשל לרשומת רופא , שרוצה להוסיף כל מיני פרטים / מאפיינים לפציינט שלו , והמאפיינים שונים מפציינט ל פציינט </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25</a:t>
            </a:fld>
            <a:endParaRPr lang="en-US"/>
          </a:p>
        </p:txBody>
      </p:sp>
    </p:spTree>
    <p:extLst>
      <p:ext uri="{BB962C8B-B14F-4D97-AF65-F5344CB8AC3E}">
        <p14:creationId xmlns:p14="http://schemas.microsoft.com/office/powerpoint/2010/main" val="2016048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Cassandra (CQL),</a:t>
            </a:r>
            <a:r>
              <a:rPr lang="en-US" baseline="0" dirty="0"/>
              <a:t> one can't add an entry with a new row without altering the table first (just like relational databases!) however, the difference is in the underlying representation, adding multiple columns will not increase data-storage and harm performance in Cassandra as it would in a relational database.</a:t>
            </a:r>
          </a:p>
          <a:p>
            <a:endParaRPr lang="he-IL" baseline="0" dirty="0"/>
          </a:p>
          <a:p>
            <a:pPr algn="r" rtl="1"/>
            <a:r>
              <a:rPr lang="he-IL" baseline="0" dirty="0"/>
              <a:t>כל רשומה יכולה להחזיק כמות עצומה של עמודות. והעמודות הן דינמיות</a:t>
            </a:r>
          </a:p>
        </p:txBody>
      </p:sp>
      <p:sp>
        <p:nvSpPr>
          <p:cNvPr id="4" name="Slide Number Placeholder 3"/>
          <p:cNvSpPr>
            <a:spLocks noGrp="1"/>
          </p:cNvSpPr>
          <p:nvPr>
            <p:ph type="sldNum" sz="quarter" idx="10"/>
          </p:nvPr>
        </p:nvSpPr>
        <p:spPr/>
        <p:txBody>
          <a:bodyPr/>
          <a:lstStyle/>
          <a:p>
            <a:fld id="{C75C3ADE-A616-4B5A-BBB7-4B8D4A187CFA}" type="slidenum">
              <a:rPr lang="en-US" smtClean="0"/>
              <a:t>26</a:t>
            </a:fld>
            <a:endParaRPr lang="en-US"/>
          </a:p>
        </p:txBody>
      </p:sp>
    </p:spTree>
    <p:extLst>
      <p:ext uri="{BB962C8B-B14F-4D97-AF65-F5344CB8AC3E}">
        <p14:creationId xmlns:p14="http://schemas.microsoft.com/office/powerpoint/2010/main" val="3961298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http://cassandra.apache.org/download/</a:t>
            </a:r>
            <a:r>
              <a:rPr lang="en-US" dirty="0"/>
              <a:t> and unzip</a:t>
            </a:r>
          </a:p>
          <a:p>
            <a:endParaRPr lang="en-US" dirty="0"/>
          </a:p>
          <a:p>
            <a:pPr algn="r" rtl="1"/>
            <a:r>
              <a:rPr lang="he-IL" dirty="0"/>
              <a:t>מי משתמש והוראות התקנה</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27</a:t>
            </a:fld>
            <a:endParaRPr lang="en-US"/>
          </a:p>
        </p:txBody>
      </p:sp>
    </p:spTree>
    <p:extLst>
      <p:ext uri="{BB962C8B-B14F-4D97-AF65-F5344CB8AC3E}">
        <p14:creationId xmlns:p14="http://schemas.microsoft.com/office/powerpoint/2010/main" val="709838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b="1" dirty="0"/>
              <a:t>השוואה בין עקרונות של מערכת ניהול נתונים של </a:t>
            </a:r>
            <a:r>
              <a:rPr lang="en-US" b="1" dirty="0"/>
              <a:t>DB</a:t>
            </a:r>
            <a:r>
              <a:rPr lang="he-IL" b="1" dirty="0"/>
              <a:t> </a:t>
            </a:r>
            <a:r>
              <a:rPr lang="he-IL" b="1" dirty="0" err="1"/>
              <a:t>רלציוני</a:t>
            </a:r>
            <a:r>
              <a:rPr lang="he-IL" b="1" dirty="0"/>
              <a:t> לעומת מערכת ניהול נתונים של </a:t>
            </a:r>
            <a:r>
              <a:rPr lang="en-US" b="1" dirty="0" err="1"/>
              <a:t>cassandra</a:t>
            </a:r>
            <a:endParaRPr lang="en-US" b="1" dirty="0"/>
          </a:p>
          <a:p>
            <a:pPr algn="r" rtl="1"/>
            <a:r>
              <a:rPr lang="he-IL" dirty="0"/>
              <a:t>בדרך כלל כשאנחנו מדברים על דרישות מ-</a:t>
            </a:r>
            <a:r>
              <a:rPr lang="en-US" dirty="0"/>
              <a:t>DB</a:t>
            </a:r>
            <a:r>
              <a:rPr lang="he-IL" dirty="0"/>
              <a:t> אנחנו מדברים על </a:t>
            </a:r>
            <a:r>
              <a:rPr lang="he-IL" dirty="0" err="1"/>
              <a:t>צימצום</a:t>
            </a:r>
            <a:r>
              <a:rPr lang="he-IL" dirty="0"/>
              <a:t> </a:t>
            </a:r>
            <a:r>
              <a:rPr lang="he-IL" dirty="0" err="1"/>
              <a:t>הכתיבות</a:t>
            </a:r>
            <a:r>
              <a:rPr lang="he-IL" dirty="0"/>
              <a:t> למינימום. הרי בשביל זה אנחנו מנרמלים </a:t>
            </a:r>
            <a:r>
              <a:rPr lang="he-IL" dirty="0" err="1"/>
              <a:t>וכו</a:t>
            </a:r>
            <a:r>
              <a:rPr lang="he-IL" dirty="0"/>
              <a:t>'.</a:t>
            </a:r>
          </a:p>
          <a:p>
            <a:pPr algn="r" rtl="1"/>
            <a:r>
              <a:rPr lang="he-IL" dirty="0"/>
              <a:t>כשמדברים על </a:t>
            </a:r>
            <a:r>
              <a:rPr lang="he-IL" dirty="0" err="1"/>
              <a:t>קסנדרה</a:t>
            </a:r>
            <a:r>
              <a:rPr lang="he-IL" dirty="0"/>
              <a:t> זה שונה:</a:t>
            </a:r>
          </a:p>
          <a:p>
            <a:pPr marL="228600" indent="-228600" algn="r" rtl="1">
              <a:buAutoNum type="arabicPeriod"/>
            </a:pPr>
            <a:r>
              <a:rPr lang="he-IL" dirty="0"/>
              <a:t>הכתיבה </a:t>
            </a:r>
            <a:r>
              <a:rPr lang="he-IL" dirty="0" err="1"/>
              <a:t>בקסנדרה</a:t>
            </a:r>
            <a:r>
              <a:rPr lang="he-IL" dirty="0"/>
              <a:t> ממש </a:t>
            </a:r>
            <a:r>
              <a:rPr lang="he-IL" dirty="0" err="1"/>
              <a:t>ממש</a:t>
            </a:r>
            <a:r>
              <a:rPr lang="he-IL" dirty="0"/>
              <a:t> זולה. כמעט כל </a:t>
            </a:r>
            <a:r>
              <a:rPr lang="he-IL" dirty="0" err="1"/>
              <a:t>הכתיבות</a:t>
            </a:r>
            <a:r>
              <a:rPr lang="he-IL" dirty="0"/>
              <a:t> ממש יעילות</a:t>
            </a:r>
          </a:p>
          <a:p>
            <a:pPr marL="0" indent="0" algn="r" rtl="1">
              <a:buNone/>
            </a:pPr>
            <a:r>
              <a:rPr lang="he-IL" dirty="0"/>
              <a:t>ולכן, אם אפשר לבצע עוד כתיבות בשביל לשיפור היעילות של הקריאה זה כמעט תמיד כדאי.</a:t>
            </a:r>
          </a:p>
          <a:p>
            <a:pPr marL="0" indent="0" algn="r" rtl="1">
              <a:buNone/>
            </a:pPr>
            <a:r>
              <a:rPr lang="he-IL" dirty="0"/>
              <a:t>הקריאות תמיד יותר כבדות.</a:t>
            </a:r>
          </a:p>
          <a:p>
            <a:pPr marL="0" indent="0" algn="r" rtl="1">
              <a:buNone/>
            </a:pPr>
            <a:r>
              <a:rPr lang="he-IL" dirty="0"/>
              <a:t>נקודה נוספת להשוואה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a:t>
            </a:r>
            <a:r>
              <a:rPr lang="en-US" dirty="0"/>
              <a:t>DB</a:t>
            </a:r>
            <a:r>
              <a:rPr lang="he-IL" dirty="0"/>
              <a:t> </a:t>
            </a:r>
            <a:r>
              <a:rPr lang="he-IL" dirty="0" err="1"/>
              <a:t>רלציוני</a:t>
            </a:r>
            <a:r>
              <a:rPr lang="he-IL" dirty="0"/>
              <a:t> נרצה לצמצם את שיכפול </a:t>
            </a:r>
            <a:r>
              <a:rPr lang="he-IL" dirty="0" err="1"/>
              <a:t>הדטה</a:t>
            </a:r>
            <a:r>
              <a:rPr lang="he-IL" dirty="0"/>
              <a:t> למינימום. הרי בשביל זה אנחנו מנרמלים, זה אחד הדברים שהכי מפחידים אותנו ב-</a:t>
            </a:r>
            <a:r>
              <a:rPr lang="en-US" dirty="0"/>
              <a:t>DB</a:t>
            </a:r>
            <a:r>
              <a:rPr lang="he-IL" dirty="0"/>
              <a:t> </a:t>
            </a:r>
            <a:r>
              <a:rPr lang="he-IL" dirty="0" err="1"/>
              <a:t>רלציוני</a:t>
            </a:r>
            <a:r>
              <a:rPr lang="he-IL" dirty="0"/>
              <a:t>, שתהיה לנו כפילות נתונים ולא נדע מה נכון </a:t>
            </a:r>
            <a:r>
              <a:rPr lang="he-IL" dirty="0" err="1"/>
              <a:t>וכו</a:t>
            </a:r>
            <a:r>
              <a:rPr lang="he-IL" dirty="0"/>
              <a:t>'.</a:t>
            </a:r>
          </a:p>
          <a:p>
            <a:pPr marL="0" indent="0" algn="r" rtl="1">
              <a:buNone/>
            </a:pPr>
            <a:r>
              <a:rPr lang="he-IL" dirty="0"/>
              <a:t>2. דה-נורמליזציה ושיכפול נתונים היא דרך העבודה </a:t>
            </a:r>
            <a:r>
              <a:rPr lang="he-IL" dirty="0" err="1"/>
              <a:t>בקסנדרה</a:t>
            </a:r>
            <a:r>
              <a:rPr lang="he-IL" dirty="0"/>
              <a:t>. בשביל לעשות את הקריאות יותר יעילות, חייבים לשכפל את הנתונים. השאילתות מגדירות את הנתונים, אז מגדירים טבלאות חדשות שמשכפלות את הנתונים בשביל ליצור </a:t>
            </a:r>
            <a:r>
              <a:rPr lang="he-IL" dirty="0" err="1"/>
              <a:t>שאילתא</a:t>
            </a:r>
            <a:r>
              <a:rPr lang="he-IL" dirty="0"/>
              <a:t> חדשה. זה ככה, גם בגלל שאין </a:t>
            </a:r>
            <a:r>
              <a:rPr lang="en-US" dirty="0"/>
              <a:t>join</a:t>
            </a:r>
            <a:r>
              <a:rPr lang="he-IL" dirty="0"/>
              <a:t>-ים בין טבלאות.</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28</a:t>
            </a:fld>
            <a:endParaRPr lang="en-US"/>
          </a:p>
        </p:txBody>
      </p:sp>
    </p:spTree>
    <p:extLst>
      <p:ext uri="{BB962C8B-B14F-4D97-AF65-F5344CB8AC3E}">
        <p14:creationId xmlns:p14="http://schemas.microsoft.com/office/powerpoint/2010/main" val="270309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b="1" dirty="0"/>
              <a:t>Column family </a:t>
            </a:r>
            <a:r>
              <a:rPr lang="he-IL" b="1" dirty="0"/>
              <a:t> - </a:t>
            </a:r>
            <a:r>
              <a:rPr lang="he-IL" b="0" dirty="0"/>
              <a:t>הדבר שמקביל לטבלה </a:t>
            </a:r>
            <a:r>
              <a:rPr lang="he-IL" b="0" dirty="0" err="1"/>
              <a:t>בקסנדרה</a:t>
            </a:r>
            <a:r>
              <a:rPr lang="he-IL" b="0" dirty="0"/>
              <a:t> נקראת משפחת עמודות , שימו לב שלא בכל רשומה יש את כל העמודות אלא רק מה שרלוונטי . </a:t>
            </a:r>
          </a:p>
          <a:p>
            <a:pPr algn="r" rtl="1"/>
            <a:r>
              <a:rPr lang="he-IL" b="0" dirty="0"/>
              <a:t>לכל רשומה יש מפתח הנקרא </a:t>
            </a:r>
            <a:r>
              <a:rPr lang="en-US" b="0" dirty="0"/>
              <a:t>Partition key </a:t>
            </a:r>
            <a:r>
              <a:rPr lang="he-IL" b="0" dirty="0"/>
              <a:t> שבעזרתו ניתן לגשת לרשומה המתאימה </a:t>
            </a:r>
            <a:endParaRPr lang="en-US" b="0"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29</a:t>
            </a:fld>
            <a:endParaRPr lang="en-US"/>
          </a:p>
        </p:txBody>
      </p:sp>
    </p:spTree>
    <p:extLst>
      <p:ext uri="{BB962C8B-B14F-4D97-AF65-F5344CB8AC3E}">
        <p14:creationId xmlns:p14="http://schemas.microsoft.com/office/powerpoint/2010/main" val="313408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b="1" dirty="0" err="1"/>
              <a:t>keySpace</a:t>
            </a:r>
            <a:r>
              <a:rPr lang="he-IL" b="1" dirty="0"/>
              <a:t>- </a:t>
            </a:r>
            <a:r>
              <a:rPr lang="he-IL" dirty="0"/>
              <a:t>משפחות טורים נשמרות בתוך מרחב מפתחות (</a:t>
            </a:r>
            <a:r>
              <a:rPr lang="en-US" dirty="0" err="1"/>
              <a:t>keyspace</a:t>
            </a:r>
            <a:r>
              <a:rPr lang="he-IL" dirty="0"/>
              <a:t>). </a:t>
            </a:r>
          </a:p>
          <a:p>
            <a:pPr algn="r" rtl="1"/>
            <a:r>
              <a:rPr lang="he-IL" dirty="0"/>
              <a:t> מרחבי מפתחות הן המקבילה של </a:t>
            </a:r>
            <a:r>
              <a:rPr lang="en-US" dirty="0"/>
              <a:t>Cassandra </a:t>
            </a:r>
            <a:r>
              <a:rPr lang="he-IL" dirty="0"/>
              <a:t>לסכמות (דאטה </a:t>
            </a:r>
            <a:r>
              <a:rPr lang="he-IL" dirty="0" err="1"/>
              <a:t>בייסיים</a:t>
            </a:r>
            <a:r>
              <a:rPr lang="he-IL" dirty="0"/>
              <a:t>) בעולם מסדי הנתונים </a:t>
            </a:r>
            <a:r>
              <a:rPr lang="he-IL" dirty="0" err="1"/>
              <a:t>הרלציונים</a:t>
            </a:r>
            <a:endParaRPr lang="he-IL" b="0" dirty="0"/>
          </a:p>
          <a:p>
            <a:pPr algn="r" rtl="1"/>
            <a:endParaRPr lang="en-US" b="0"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30</a:t>
            </a:fld>
            <a:endParaRPr lang="en-US"/>
          </a:p>
        </p:txBody>
      </p:sp>
    </p:spTree>
    <p:extLst>
      <p:ext uri="{BB962C8B-B14F-4D97-AF65-F5344CB8AC3E}">
        <p14:creationId xmlns:p14="http://schemas.microsoft.com/office/powerpoint/2010/main" val="34377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העולם משתנה : </a:t>
            </a:r>
          </a:p>
          <a:p>
            <a:pPr marL="228600" indent="-228600" algn="r" rtl="1">
              <a:buAutoNum type="arabicPeriod"/>
            </a:pPr>
            <a:r>
              <a:rPr lang="he-IL" dirty="0"/>
              <a:t>יותר אנשים מחוברים , ליותר זמן </a:t>
            </a:r>
          </a:p>
          <a:p>
            <a:pPr marL="228600" indent="-228600" algn="r" rtl="1">
              <a:buAutoNum type="arabicPeriod"/>
            </a:pPr>
            <a:r>
              <a:rPr lang="he-IL" dirty="0"/>
              <a:t>2. המון מידע נשמר </a:t>
            </a:r>
          </a:p>
          <a:p>
            <a:pPr marL="228600" indent="-228600" algn="r" rtl="1">
              <a:buAutoNum type="arabicPeriod"/>
            </a:pPr>
            <a:r>
              <a:rPr lang="he-IL" dirty="0"/>
              <a:t>פחות </a:t>
            </a:r>
            <a:r>
              <a:rPr lang="he-IL" dirty="0" err="1"/>
              <a:t>סולבנות</a:t>
            </a:r>
            <a:r>
              <a:rPr lang="he-IL" dirty="0"/>
              <a:t> לאי זמינות לטעויות </a:t>
            </a:r>
          </a:p>
          <a:p>
            <a:pPr marL="228600" indent="-228600" algn="r" rtl="1">
              <a:buAutoNum type="arabicPeriod"/>
            </a:pPr>
            <a:endParaRPr lang="he-IL" dirty="0"/>
          </a:p>
          <a:p>
            <a:pPr algn="r" rtl="1"/>
            <a:r>
              <a:rPr lang="he-IL" dirty="0"/>
              <a:t>עולם תוכן קליל יותר, פחות קריטיות לדיוק אך מצד שני  זמינות 24/7  , אין סובלנות לתקלות או לשיהויים בקבלת המידע </a:t>
            </a:r>
          </a:p>
          <a:p>
            <a:pPr algn="r" rtl="1"/>
            <a:endParaRPr lang="he-IL" dirty="0"/>
          </a:p>
          <a:p>
            <a:pPr algn="r" rtl="1"/>
            <a:r>
              <a:rPr lang="he-IL" dirty="0"/>
              <a:t>ביג דאטה – כמה תמונות את חושבים יש לי בזיכרון של הטלפון שלי </a:t>
            </a:r>
          </a:p>
          <a:p>
            <a:pPr algn="r" rtl="1"/>
            <a:r>
              <a:rPr lang="he-IL" dirty="0" err="1"/>
              <a:t>אלבוםת</a:t>
            </a:r>
            <a:r>
              <a:rPr lang="he-IL" dirty="0"/>
              <a:t> תמונות ישן מול אלפי תמונות </a:t>
            </a:r>
            <a:r>
              <a:rPr lang="he-IL" dirty="0" err="1"/>
              <a:t>באפלקיציה</a:t>
            </a:r>
            <a:r>
              <a:rPr lang="he-IL" dirty="0"/>
              <a:t>/ בענן </a:t>
            </a:r>
          </a:p>
          <a:p>
            <a:pPr algn="r" rtl="1"/>
            <a:r>
              <a:rPr lang="he-IL" dirty="0"/>
              <a:t>90 %</a:t>
            </a:r>
            <a:r>
              <a:rPr lang="he-IL" dirty="0" err="1"/>
              <a:t>מהדאטה</a:t>
            </a:r>
            <a:r>
              <a:rPr lang="he-IL" dirty="0"/>
              <a:t> בעולם נוצר בשנתיים האחרונות </a:t>
            </a:r>
          </a:p>
          <a:p>
            <a:pPr algn="r" rtl="1"/>
            <a:endParaRPr lang="he-IL" dirty="0"/>
          </a:p>
          <a:p>
            <a:pPr algn="r" rtl="1"/>
            <a:endParaRPr lang="he-IL" dirty="0"/>
          </a:p>
          <a:p>
            <a:pPr algn="r" rtl="1"/>
            <a:br>
              <a:rPr lang="en-US" dirty="0"/>
            </a:br>
            <a:r>
              <a:rPr lang="he-IL" dirty="0">
                <a:sym typeface="Wingdings" panose="05000000000000000000" pitchFamily="2" charset="2"/>
              </a:rPr>
              <a:t> נדרש להגדיל את </a:t>
            </a:r>
            <a:r>
              <a:rPr lang="he-IL" dirty="0" err="1">
                <a:sym typeface="Wingdings" panose="05000000000000000000" pitchFamily="2" charset="2"/>
              </a:rPr>
              <a:t>כח</a:t>
            </a:r>
            <a:r>
              <a:rPr lang="he-IL" dirty="0">
                <a:sym typeface="Wingdings" panose="05000000000000000000" pitchFamily="2" charset="2"/>
              </a:rPr>
              <a:t> האחסון של מסד הנתונים וגם את מהירותה שליפה והניהול </a:t>
            </a:r>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a:t>
            </a:fld>
            <a:endParaRPr lang="en-US"/>
          </a:p>
        </p:txBody>
      </p:sp>
    </p:spTree>
    <p:extLst>
      <p:ext uri="{BB962C8B-B14F-4D97-AF65-F5344CB8AC3E}">
        <p14:creationId xmlns:p14="http://schemas.microsoft.com/office/powerpoint/2010/main" val="176362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ועכשיו אנחנו מגיעים לדבר הגדול של </a:t>
            </a:r>
            <a:r>
              <a:rPr lang="he-IL" dirty="0" err="1"/>
              <a:t>קסנדרה</a:t>
            </a:r>
            <a:r>
              <a:rPr lang="he-IL" dirty="0"/>
              <a:t> . </a:t>
            </a:r>
          </a:p>
          <a:p>
            <a:pPr algn="r" rtl="1"/>
            <a:r>
              <a:rPr lang="he-IL" dirty="0" err="1"/>
              <a:t>קסנדרה</a:t>
            </a:r>
            <a:r>
              <a:rPr lang="en-US" dirty="0"/>
              <a:t> </a:t>
            </a:r>
            <a:r>
              <a:rPr lang="he-IL" dirty="0"/>
              <a:t>הוא מסד נתונים מבוזר, המאפשר לחבר מספר גדול של מחשבים כצביר (אשכול) כדי לשפר את יכולת אפליקציה הבנויה מעל מסד נתונים זה להתמודד עם בעיות </a:t>
            </a:r>
            <a:r>
              <a:rPr lang="en-US" dirty="0"/>
              <a:t> partitioning </a:t>
            </a:r>
            <a:r>
              <a:rPr lang="he-IL" dirty="0"/>
              <a:t>של הרשת ולשפר את זמני התגובה (</a:t>
            </a:r>
            <a:r>
              <a:rPr lang="en-US" dirty="0"/>
              <a:t>availability </a:t>
            </a:r>
            <a:r>
              <a:rPr lang="he-IL" dirty="0"/>
              <a:t>) המורגשים ע״י משתמשים. </a:t>
            </a:r>
          </a:p>
          <a:p>
            <a:pPr algn="r" rtl="1"/>
            <a:r>
              <a:rPr lang="he-IL" dirty="0"/>
              <a:t>יעדים אלה הוגדרו ע״י מפתחי מסד הנתונים כיותר חשובים מתכונת ה־</a:t>
            </a:r>
            <a:r>
              <a:rPr lang="en-US" dirty="0"/>
              <a:t>consistency </a:t>
            </a:r>
            <a:r>
              <a:rPr lang="he-IL" dirty="0"/>
              <a:t> כפי שהוצגה בתאוריה של </a:t>
            </a:r>
            <a:r>
              <a:rPr lang="en-US" dirty="0"/>
              <a:t>Brewer Eric .</a:t>
            </a:r>
            <a:endParaRPr lang="he-IL" dirty="0"/>
          </a:p>
          <a:p>
            <a:pPr algn="r" rtl="1"/>
            <a:endParaRPr lang="he-IL" dirty="0"/>
          </a:p>
          <a:p>
            <a:pPr algn="r" rtl="1"/>
            <a:r>
              <a:rPr lang="he-IL" dirty="0"/>
              <a:t>מסד הנתונים משתמש במפתחות של שורות בכל משפחת טורים על מנת לחשב את המחשב בצביר שלתוכו תשמר שורה מסוימת, באמצעות טכניקת </a:t>
            </a:r>
            <a:r>
              <a:rPr lang="en-US" dirty="0"/>
              <a:t>consistent hashing] </a:t>
            </a:r>
            <a:endParaRPr lang="en-US" b="0"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31</a:t>
            </a:fld>
            <a:endParaRPr lang="en-US"/>
          </a:p>
        </p:txBody>
      </p:sp>
    </p:spTree>
    <p:extLst>
      <p:ext uri="{BB962C8B-B14F-4D97-AF65-F5344CB8AC3E}">
        <p14:creationId xmlns:p14="http://schemas.microsoft.com/office/powerpoint/2010/main" val="1939378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מה זה </a:t>
            </a:r>
            <a:r>
              <a:rPr lang="en-US" dirty="0"/>
              <a:t>data center</a:t>
            </a:r>
            <a:r>
              <a:rPr lang="he-IL" dirty="0"/>
              <a:t>?</a:t>
            </a:r>
          </a:p>
          <a:p>
            <a:pPr algn="r" rtl="1"/>
            <a:r>
              <a:rPr lang="he-IL" dirty="0"/>
              <a:t>קבוצה של צמתים קשורים שהוגדרו יחד בתוך אשכול למטרות שכפול ועומס הפרדת עומס. לא בהכרח מרכז נתונים פיזי.</a:t>
            </a:r>
            <a:endParaRPr lang="en-US" dirty="0"/>
          </a:p>
          <a:p>
            <a:pPr algn="r" rtl="1"/>
            <a:r>
              <a:rPr lang="en-US" dirty="0"/>
              <a:t>http://docs.datastax.com/en/archived/cassandra/1.2/cassandra/architecture/architectureDataDistributeReplication_c.html</a:t>
            </a:r>
          </a:p>
          <a:p>
            <a:pPr algn="r" rtl="1"/>
            <a:endParaRPr lang="en-US" dirty="0"/>
          </a:p>
          <a:p>
            <a:pPr algn="r" rtl="1"/>
            <a:r>
              <a:rPr lang="en-US" dirty="0" err="1"/>
              <a:t>Replication_factor</a:t>
            </a:r>
            <a:r>
              <a:rPr lang="he-IL" dirty="0"/>
              <a:t> – מס' המכונות באשכול שיקבלו העתקים של הנתונים.</a:t>
            </a:r>
            <a:endParaRPr lang="en-US" dirty="0"/>
          </a:p>
          <a:p>
            <a:pPr algn="r" rtl="1"/>
            <a:r>
              <a:rPr lang="en-US" dirty="0"/>
              <a:t>'class</a:t>
            </a:r>
            <a:r>
              <a:rPr lang="he-IL" dirty="0"/>
              <a:t> – מה האסטרטגיה לפיה נעבוד.</a:t>
            </a:r>
          </a:p>
          <a:p>
            <a:pPr algn="r" rtl="1"/>
            <a:r>
              <a:rPr lang="he-IL" dirty="0"/>
              <a:t>האפשרויות: </a:t>
            </a:r>
            <a:r>
              <a:rPr lang="en-US" dirty="0" err="1"/>
              <a:t>SimpleStrategy</a:t>
            </a:r>
            <a:r>
              <a:rPr lang="he-IL" dirty="0"/>
              <a:t> – מרכז נתונים יחיד. </a:t>
            </a:r>
            <a:r>
              <a:rPr lang="en-US" dirty="0" err="1"/>
              <a:t>NetworkTopologyStrategy</a:t>
            </a:r>
            <a:r>
              <a:rPr lang="he-IL" dirty="0"/>
              <a:t> – הרחבה למס' מרכזי נתונים.</a:t>
            </a:r>
            <a:endParaRPr lang="en-US" dirty="0"/>
          </a:p>
          <a:p>
            <a:pPr algn="r" rtl="1"/>
            <a:r>
              <a:rPr lang="en-US" dirty="0" err="1"/>
              <a:t>dataTypes</a:t>
            </a:r>
            <a:r>
              <a:rPr lang="he-IL" dirty="0"/>
              <a:t>:</a:t>
            </a:r>
          </a:p>
          <a:p>
            <a:pPr algn="r" rtl="1"/>
            <a:r>
              <a:rPr lang="he-IL" dirty="0"/>
              <a:t>פה בדוגמא אנחנו רואים סוגי משתנים פשוטים- </a:t>
            </a:r>
            <a:r>
              <a:rPr lang="en-US" dirty="0"/>
              <a:t>Int, varchar</a:t>
            </a:r>
            <a:r>
              <a:rPr lang="he-IL" dirty="0"/>
              <a:t> אבל אפשר גם להגדיר </a:t>
            </a:r>
            <a:r>
              <a:rPr lang="en-US" dirty="0"/>
              <a:t>set, list, map</a:t>
            </a:r>
            <a:r>
              <a:rPr lang="he-IL" dirty="0"/>
              <a:t> </a:t>
            </a:r>
            <a:r>
              <a:rPr lang="he-IL" dirty="0" err="1"/>
              <a:t>וכו</a:t>
            </a:r>
            <a:r>
              <a:rPr lang="he-IL" dirty="0"/>
              <a:t>'.</a:t>
            </a:r>
          </a:p>
          <a:p>
            <a:pPr algn="r" rtl="1"/>
            <a:r>
              <a:rPr lang="he-IL" dirty="0"/>
              <a:t>בנוסף, אפשר להגדיר סוגים נוספים של </a:t>
            </a:r>
            <a:r>
              <a:rPr lang="en-US" dirty="0"/>
              <a:t>types</a:t>
            </a:r>
            <a:r>
              <a:rPr lang="he-IL" dirty="0"/>
              <a:t> בעצמנו</a:t>
            </a:r>
          </a:p>
          <a:p>
            <a:pPr algn="r" rtl="1"/>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32</a:t>
            </a:fld>
            <a:endParaRPr lang="en-US"/>
          </a:p>
        </p:txBody>
      </p:sp>
    </p:spTree>
    <p:extLst>
      <p:ext uri="{BB962C8B-B14F-4D97-AF65-F5344CB8AC3E}">
        <p14:creationId xmlns:p14="http://schemas.microsoft.com/office/powerpoint/2010/main" val="1996773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a:t>Cassandra </a:t>
            </a:r>
            <a:r>
              <a:rPr lang="he-IL" dirty="0"/>
              <a:t> מגבב את המפתח של השורה כדי למצוא את המחשב הנכון עבור השורה, ומכניס בנוסף את השורה לעוד מספר מחשבים נוספים (לפי מה שהוגדר לצביר).</a:t>
            </a:r>
          </a:p>
          <a:p>
            <a:pPr algn="r" rtl="1"/>
            <a:r>
              <a:rPr lang="he-IL" dirty="0"/>
              <a:t> לדוגמה, באיור 2 ניתן לראות שעבור המפתח </a:t>
            </a:r>
            <a:r>
              <a:rPr lang="en-US" dirty="0"/>
              <a:t>K ,</a:t>
            </a:r>
            <a:r>
              <a:rPr lang="he-IL" dirty="0"/>
              <a:t> תוצאת הגיבוב היא שרת 12 </a:t>
            </a:r>
            <a:r>
              <a:rPr lang="en-US" dirty="0"/>
              <a:t>,</a:t>
            </a:r>
            <a:r>
              <a:rPr lang="he-IL" dirty="0"/>
              <a:t>ומכיוון שבצביר הזה הוגדר רמת שרידות של 3 = </a:t>
            </a:r>
            <a:r>
              <a:rPr lang="en-US" dirty="0"/>
              <a:t>n </a:t>
            </a:r>
            <a:r>
              <a:rPr lang="he-IL" dirty="0"/>
              <a:t> הערך יוכנס לשרתים  </a:t>
            </a:r>
            <a:r>
              <a:rPr lang="en-US" dirty="0"/>
              <a:t>2,3,4</a:t>
            </a:r>
          </a:p>
          <a:p>
            <a:pPr algn="r" rtl="1"/>
            <a:r>
              <a:rPr lang="he-IL" dirty="0"/>
              <a:t>בעת השליפה, זהות המחשב הנכון ממנו צריך לשלוף את השורה מחושב באותה הצורה, והקריאה נעשית מהמחשב המתאים ־ במקרה זה שרת </a:t>
            </a:r>
            <a:r>
              <a:rPr lang="en-US" dirty="0"/>
              <a:t>12</a:t>
            </a:r>
            <a:r>
              <a:rPr lang="he-IL" dirty="0"/>
              <a:t>.</a:t>
            </a:r>
            <a:endParaRPr lang="en-US" dirty="0"/>
          </a:p>
          <a:p>
            <a:pPr algn="r" rtl="1"/>
            <a:r>
              <a:rPr lang="he-IL" dirty="0"/>
              <a:t>אם מחשב זה איננו זמין, יבדקו המחשבים האחרים אליהם הוכנסה השורה לפי סדר, כלומר קודם </a:t>
            </a:r>
            <a:r>
              <a:rPr lang="en-US" dirty="0"/>
              <a:t>C </a:t>
            </a:r>
            <a:r>
              <a:rPr lang="he-IL" dirty="0"/>
              <a:t> ואח״כ </a:t>
            </a:r>
            <a:r>
              <a:rPr lang="en-US" dirty="0"/>
              <a:t>D</a:t>
            </a:r>
            <a:r>
              <a:rPr lang="he-IL" dirty="0"/>
              <a:t>.</a:t>
            </a:r>
          </a:p>
          <a:p>
            <a:pPr algn="r" rtl="1"/>
            <a:r>
              <a:rPr lang="he-IL" dirty="0"/>
              <a:t>כדי להחליט לאיזה מחשב בצביר תגיע הרשומה, מתייחסים לטווח פונקציית הגיבוב כתחום מעגלי (כלומר הערך הקטן ביותר עוקב אחרי הערך הגדול ביותר), ולכל מחשב בצביר מגרילים אזור שווה בגודלו בתחום.</a:t>
            </a:r>
          </a:p>
          <a:p>
            <a:pPr algn="r" rtl="1"/>
            <a:r>
              <a:rPr lang="he-IL" dirty="0"/>
              <a:t>לאחר שמגבבים את ערך המפתח, מוצאים את המחשב הראשון שהמספר המייצג שלו גדול מהערך שחושב עבור מפתח השורה, ומחשב זה (ויתכן שמספר מחשבים אחריו במעגל) ישמרו את המידע. בצורה זאת, אם מחשב אחד איננו זמין, כל המידע שעליו נמצא גם </a:t>
            </a:r>
            <a:r>
              <a:rPr lang="he-IL" dirty="0" err="1"/>
              <a:t>במחשבשאחריו</a:t>
            </a:r>
            <a:r>
              <a:rPr lang="he-IL" dirty="0"/>
              <a:t> במעגל, ולא נאבד.</a:t>
            </a:r>
          </a:p>
          <a:p>
            <a:pPr algn="r" rtl="1"/>
            <a:r>
              <a:rPr lang="he-IL" dirty="0"/>
              <a:t>ניתן להתאים את אסטרטגיית פיזור הנתונים עבור מרחב מפתחות מסוים כדי להתאים לתנאי טופולוגיה של רשת. לדוגמה,  לחברה יש מספר מרכזי מידע באזורים גאוגרפיים שונים, והאפליקציה רוצה להבטיח שכל שורה תופיע בכל אחד ממרכזי המידע. דבר זה נעשה ע״י הקצאת מיקום על המעגל למחשבים מסוימים שלא בצורה אקראית אלא לפי</a:t>
            </a:r>
          </a:p>
          <a:p>
            <a:pPr algn="r" rtl="1"/>
            <a:r>
              <a:rPr lang="he-IL" dirty="0"/>
              <a:t>אסטרטגיה מתאימה ־ לדוגמה, אם ישנם שני מרכזי מידע אז תמיד כל שני מחשבים עוקבים במעגל הגיבוב יהיו ממרכזי מידע שונים, ומספר המחשבים עליהם מחייבים כתיבה יהיה גדול מ־2 = </a:t>
            </a:r>
            <a:r>
              <a:rPr lang="en-US" dirty="0"/>
              <a:t>n.</a:t>
            </a:r>
          </a:p>
          <a:p>
            <a:pPr algn="r" rtl="1"/>
            <a:r>
              <a:rPr lang="he-IL" b="1" dirty="0"/>
              <a:t>צריך להדגיש שבאשכול של </a:t>
            </a:r>
            <a:r>
              <a:rPr lang="en-US" b="1" dirty="0"/>
              <a:t>Cassandra ,</a:t>
            </a:r>
            <a:r>
              <a:rPr lang="he-IL" b="1" dirty="0"/>
              <a:t>אין שרת מרכזי או נקודה בודדת שהפלתה תגרום לכשל </a:t>
            </a:r>
            <a:r>
              <a:rPr lang="he-IL" b="1" dirty="0" err="1"/>
              <a:t>מיידי</a:t>
            </a:r>
            <a:r>
              <a:rPr lang="he-IL" b="1" dirty="0"/>
              <a:t> של כל האשכול.</a:t>
            </a:r>
          </a:p>
          <a:p>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34</a:t>
            </a:fld>
            <a:endParaRPr lang="en-US"/>
          </a:p>
        </p:txBody>
      </p:sp>
    </p:spTree>
    <p:extLst>
      <p:ext uri="{BB962C8B-B14F-4D97-AF65-F5344CB8AC3E}">
        <p14:creationId xmlns:p14="http://schemas.microsoft.com/office/powerpoint/2010/main" val="1498091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פקודות </a:t>
            </a:r>
            <a:r>
              <a:rPr lang="en-US" dirty="0"/>
              <a:t>insert </a:t>
            </a:r>
            <a:r>
              <a:rPr lang="he-IL" dirty="0"/>
              <a:t> ו-</a:t>
            </a:r>
            <a:r>
              <a:rPr lang="en-US" dirty="0"/>
              <a:t>select </a:t>
            </a:r>
            <a:r>
              <a:rPr lang="he-IL" dirty="0"/>
              <a:t> דומות ל-</a:t>
            </a:r>
            <a:r>
              <a:rPr lang="en-US" dirty="0"/>
              <a:t>SQL</a:t>
            </a:r>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35</a:t>
            </a:fld>
            <a:endParaRPr lang="en-US"/>
          </a:p>
        </p:txBody>
      </p:sp>
    </p:spTree>
    <p:extLst>
      <p:ext uri="{BB962C8B-B14F-4D97-AF65-F5344CB8AC3E}">
        <p14:creationId xmlns:p14="http://schemas.microsoft.com/office/powerpoint/2010/main" val="2472793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https://www.datastax.com/dev/blog/a-deep-look-to-the-cql-where-clause</a:t>
            </a:r>
            <a:endParaRPr lang="he-IL" dirty="0"/>
          </a:p>
          <a:p>
            <a:pPr algn="r" rtl="1"/>
            <a:endParaRPr lang="he-IL" dirty="0"/>
          </a:p>
          <a:p>
            <a:pPr algn="r" rtl="1"/>
            <a:r>
              <a:rPr lang="en-US" dirty="0"/>
              <a:t>Where</a:t>
            </a:r>
            <a:r>
              <a:rPr lang="he-IL" dirty="0"/>
              <a:t> אפשר לעשות רק על תכונות שהן חלק מהמפתח</a:t>
            </a:r>
          </a:p>
          <a:p>
            <a:pPr algn="r" rtl="1"/>
            <a:r>
              <a:rPr lang="he-IL" dirty="0"/>
              <a:t>לכן הדוגמא הראשונה סבבה</a:t>
            </a:r>
          </a:p>
          <a:p>
            <a:pPr algn="r" rtl="1"/>
            <a:r>
              <a:rPr lang="he-IL" dirty="0"/>
              <a:t>אבל הדוגמא השנייה לא תעבוד לנו ונקבל הודעת שגיאה</a:t>
            </a:r>
          </a:p>
          <a:p>
            <a:pPr algn="r" rtl="1"/>
            <a:r>
              <a:rPr lang="he-IL" b="1" dirty="0"/>
              <a:t>אם רוצים לעשות שליפה לפי משהו שהוא לא ה-</a:t>
            </a:r>
            <a:r>
              <a:rPr lang="en-US" b="1" dirty="0"/>
              <a:t>partition key</a:t>
            </a:r>
            <a:r>
              <a:rPr lang="he-IL" b="1" dirty="0"/>
              <a:t>, אנחנו צריכים להוסיף </a:t>
            </a:r>
            <a:r>
              <a:rPr lang="en-US" b="1" dirty="0"/>
              <a:t>allow filtering</a:t>
            </a:r>
            <a:r>
              <a:rPr lang="he-IL" b="1" dirty="0"/>
              <a:t> </a:t>
            </a:r>
            <a:r>
              <a:rPr lang="he-IL" dirty="0"/>
              <a:t>– זה מה שעושים בדוגמא השלישית.</a:t>
            </a:r>
          </a:p>
          <a:p>
            <a:pPr algn="r" rtl="1"/>
            <a:r>
              <a:rPr lang="he-IL" dirty="0"/>
              <a:t>בדוגמא הרביעית אנחנו מנסים לעשות שליפה עם אופרטור לא חוקי (כי על המפתח אנחנו יכולים רק להשתמש באופרטור של </a:t>
            </a:r>
            <a:r>
              <a:rPr lang="he-IL" dirty="0" err="1"/>
              <a:t>שיוויון</a:t>
            </a:r>
            <a:r>
              <a:rPr lang="he-IL" dirty="0"/>
              <a:t>) ולכן מתקבלת הודעת שגיאה, נוכל לפתור את זה בעזרת שימוש בפונקציה </a:t>
            </a:r>
            <a:r>
              <a:rPr lang="en-US" dirty="0"/>
              <a:t>token</a:t>
            </a:r>
            <a:endParaRPr lang="he-IL" dirty="0"/>
          </a:p>
          <a:p>
            <a:pPr algn="r" rtl="1"/>
            <a:r>
              <a:rPr lang="he-IL" dirty="0"/>
              <a:t>כי בעצם החיפוש נעשה על כמה שרתים </a:t>
            </a:r>
          </a:p>
          <a:p>
            <a:pPr algn="r" rtl="1"/>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36</a:t>
            </a:fld>
            <a:endParaRPr lang="en-US"/>
          </a:p>
        </p:txBody>
      </p:sp>
    </p:spTree>
    <p:extLst>
      <p:ext uri="{BB962C8B-B14F-4D97-AF65-F5344CB8AC3E}">
        <p14:creationId xmlns:p14="http://schemas.microsoft.com/office/powerpoint/2010/main" val="592751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בוא נראה דוגמא :</a:t>
            </a:r>
          </a:p>
          <a:p>
            <a:pPr algn="r" rtl="1"/>
            <a:r>
              <a:rPr lang="he-IL" dirty="0"/>
              <a:t>ה</a:t>
            </a:r>
            <a:r>
              <a:rPr lang="en-US" dirty="0" err="1"/>
              <a:t>partiotion</a:t>
            </a:r>
            <a:r>
              <a:rPr lang="en-US" dirty="0"/>
              <a:t> key  </a:t>
            </a:r>
            <a:r>
              <a:rPr lang="he-IL" dirty="0"/>
              <a:t> מוביל אותו ל-</a:t>
            </a:r>
            <a:r>
              <a:rPr lang="en-US" dirty="0"/>
              <a:t>node </a:t>
            </a:r>
            <a:r>
              <a:rPr lang="he-IL" dirty="0"/>
              <a:t> המתאים באשכול . </a:t>
            </a:r>
          </a:p>
          <a:p>
            <a:pPr algn="r" rtl="1"/>
            <a:r>
              <a:rPr lang="he-IL" dirty="0"/>
              <a:t>ניתן להוסיף </a:t>
            </a:r>
            <a:r>
              <a:rPr lang="en-US" dirty="0"/>
              <a:t>clustering key </a:t>
            </a:r>
            <a:r>
              <a:rPr lang="he-IL" dirty="0"/>
              <a:t> במקרה כזה זה יעזור לי למיין  ולהתמצא בתוך הקבוצה עם אותו </a:t>
            </a:r>
            <a:r>
              <a:rPr lang="en-US" dirty="0"/>
              <a:t>partition key</a:t>
            </a:r>
            <a:endParaRPr lang="he-IL" dirty="0"/>
          </a:p>
          <a:p>
            <a:pPr algn="r" rtl="1"/>
            <a:endParaRPr lang="he-IL" dirty="0"/>
          </a:p>
          <a:p>
            <a:pPr algn="r" rtl="1"/>
            <a:r>
              <a:rPr lang="he-IL" dirty="0"/>
              <a:t>מה פקטור השכפול פה ?</a:t>
            </a:r>
            <a:r>
              <a:rPr lang="en-US" dirty="0"/>
              <a:t> </a:t>
            </a:r>
            <a:r>
              <a:rPr lang="he-IL" dirty="0"/>
              <a:t> (אפס)</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37</a:t>
            </a:fld>
            <a:endParaRPr lang="en-US"/>
          </a:p>
        </p:txBody>
      </p:sp>
    </p:spTree>
    <p:extLst>
      <p:ext uri="{BB962C8B-B14F-4D97-AF65-F5344CB8AC3E}">
        <p14:creationId xmlns:p14="http://schemas.microsoft.com/office/powerpoint/2010/main" val="2496204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39</a:t>
            </a:fld>
            <a:endParaRPr lang="en-US"/>
          </a:p>
        </p:txBody>
      </p:sp>
    </p:spTree>
    <p:extLst>
      <p:ext uri="{BB962C8B-B14F-4D97-AF65-F5344CB8AC3E}">
        <p14:creationId xmlns:p14="http://schemas.microsoft.com/office/powerpoint/2010/main" val="2500963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Cassandra has an "UPDATE" statement, but aside of counter support, UPDATE and</a:t>
            </a:r>
            <a:r>
              <a:rPr lang="en-US" baseline="0" dirty="0"/>
              <a:t> INSERT are identical.</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40</a:t>
            </a:fld>
            <a:endParaRPr lang="en-US"/>
          </a:p>
        </p:txBody>
      </p:sp>
    </p:spTree>
    <p:extLst>
      <p:ext uri="{BB962C8B-B14F-4D97-AF65-F5344CB8AC3E}">
        <p14:creationId xmlns:p14="http://schemas.microsoft.com/office/powerpoint/2010/main" val="77361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המפתחות שלנו הם- מס' תלמיד וקורס </a:t>
            </a:r>
            <a:r>
              <a:rPr lang="en-US" dirty="0"/>
              <a:t>.</a:t>
            </a:r>
          </a:p>
          <a:p>
            <a:pPr algn="r" rtl="1"/>
            <a:endParaRPr lang="en-US" dirty="0"/>
          </a:p>
          <a:p>
            <a:pPr algn="r" rtl="1"/>
            <a:r>
              <a:rPr lang="he-IL" dirty="0"/>
              <a:t>הראשון- צריך את מס' התלמיד, כי הוא ה-</a:t>
            </a:r>
            <a:r>
              <a:rPr lang="en-US" dirty="0"/>
              <a:t>partition key</a:t>
            </a:r>
            <a:endParaRPr lang="he-IL" dirty="0"/>
          </a:p>
          <a:p>
            <a:pPr algn="r" rtl="1"/>
            <a:r>
              <a:rPr lang="he-IL" dirty="0"/>
              <a:t>השני- </a:t>
            </a:r>
            <a:r>
              <a:rPr lang="he-IL" dirty="0" err="1"/>
              <a:t>כנל</a:t>
            </a:r>
            <a:r>
              <a:rPr lang="he-IL" dirty="0"/>
              <a:t>. גם פה חסר ה-</a:t>
            </a:r>
            <a:r>
              <a:rPr lang="en-US" dirty="0"/>
              <a:t>partition</a:t>
            </a:r>
            <a:endParaRPr lang="he-IL" dirty="0"/>
          </a:p>
          <a:p>
            <a:pPr algn="r" rtl="1"/>
            <a:r>
              <a:rPr lang="he-IL" dirty="0"/>
              <a:t>השלישי- זה בכלל לא המפתח. עובד אם מוסיפים </a:t>
            </a:r>
            <a:r>
              <a:rPr lang="en-US" dirty="0"/>
              <a:t>ALLOW FILTERING;</a:t>
            </a:r>
            <a:endParaRPr lang="he-IL" dirty="0"/>
          </a:p>
          <a:p>
            <a:pPr algn="r" rtl="1"/>
            <a:r>
              <a:rPr lang="he-IL" dirty="0"/>
              <a:t>הרביעי- </a:t>
            </a:r>
            <a:r>
              <a:rPr lang="en-US" dirty="0"/>
              <a:t>grade </a:t>
            </a:r>
            <a:r>
              <a:rPr lang="he-IL" dirty="0"/>
              <a:t> הוא לא המפתח. עובד אם מוסיפים </a:t>
            </a:r>
            <a:r>
              <a:rPr lang="en-US" dirty="0"/>
              <a:t>ALLOW FILTERING;</a:t>
            </a:r>
          </a:p>
          <a:p>
            <a:pPr algn="r" rtl="1"/>
            <a:endParaRPr lang="he-IL" dirty="0"/>
          </a:p>
          <a:p>
            <a:pPr algn="r" rtl="1"/>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41</a:t>
            </a:fld>
            <a:endParaRPr lang="en-US"/>
          </a:p>
        </p:txBody>
      </p:sp>
    </p:spTree>
    <p:extLst>
      <p:ext uri="{BB962C8B-B14F-4D97-AF65-F5344CB8AC3E}">
        <p14:creationId xmlns:p14="http://schemas.microsoft.com/office/powerpoint/2010/main" val="1284801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42</a:t>
            </a:fld>
            <a:endParaRPr lang="en-US"/>
          </a:p>
        </p:txBody>
      </p:sp>
    </p:spTree>
    <p:extLst>
      <p:ext uri="{BB962C8B-B14F-4D97-AF65-F5344CB8AC3E}">
        <p14:creationId xmlns:p14="http://schemas.microsoft.com/office/powerpoint/2010/main" val="412844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בסיסי נתונים לא טבלאיים. יש סוגים שונים ונעבור עליהם בהמשך.</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ההגדרה שלהם ל-</a:t>
            </a:r>
            <a:r>
              <a:rPr lang="en-US" dirty="0"/>
              <a:t>consistency</a:t>
            </a:r>
            <a:r>
              <a:rPr lang="he-IL" dirty="0"/>
              <a:t> יותר עדינה- פשוט כי ההגדרה שלהם ה-</a:t>
            </a:r>
            <a:r>
              <a:rPr lang="en-US" dirty="0"/>
              <a:t>DB</a:t>
            </a:r>
            <a:r>
              <a:rPr lang="he-IL" dirty="0"/>
              <a:t> היא לא כ"כ מסודרת לכן, בפועל, הרבה פחות עוברים על החוקים של ה-</a:t>
            </a:r>
            <a:r>
              <a:rPr lang="en-US" dirty="0"/>
              <a:t>DB</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Consistency</a:t>
            </a:r>
            <a:r>
              <a:rPr lang="he-IL" dirty="0"/>
              <a:t> – ז"א שלא בטוח שה-</a:t>
            </a:r>
            <a:r>
              <a:rPr lang="en-US" dirty="0"/>
              <a:t>DB</a:t>
            </a:r>
            <a:r>
              <a:rPr lang="he-IL" dirty="0"/>
              <a:t> תמיד יהיה חוקי ועקבי, יכול להיות מצב שה-</a:t>
            </a:r>
            <a:r>
              <a:rPr lang="en-US" dirty="0"/>
              <a:t>DB</a:t>
            </a:r>
            <a:r>
              <a:rPr lang="he-IL" dirty="0"/>
              <a:t> יהיה במצב לא חוקי לזמן מסוים, בטווח הארוך יותר זה יסתדר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תומך באחסון ושליפה של כמויות עצומות של מידע (ביג דאטה זה אומר רק המון דאטה אלא היכולת לסדר אותו לאחסן אותו ביעילות לשלוף מממנו במהירות ולהסיק ממנו מסקנות)</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a:t>
            </a:fld>
            <a:endParaRPr lang="en-US"/>
          </a:p>
        </p:txBody>
      </p:sp>
    </p:spTree>
    <p:extLst>
      <p:ext uri="{BB962C8B-B14F-4D97-AF65-F5344CB8AC3E}">
        <p14:creationId xmlns:p14="http://schemas.microsoft.com/office/powerpoint/2010/main" val="4169095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TABLE T (x INT, y int, z int, a int, b int, PRIMARY KEY((x),</a:t>
            </a:r>
            <a:r>
              <a:rPr lang="en-US" dirty="0" err="1"/>
              <a:t>y,z</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אם ה- </a:t>
            </a:r>
            <a:r>
              <a:rPr lang="en-US" dirty="0" err="1"/>
              <a:t>Partiton</a:t>
            </a:r>
            <a:r>
              <a:rPr lang="en-US" dirty="0"/>
              <a:t> key </a:t>
            </a:r>
            <a:r>
              <a:rPr lang="he-IL" dirty="0"/>
              <a:t> היה מורכב ?</a:t>
            </a:r>
            <a:r>
              <a:rPr lang="en-US" dirty="0"/>
              <a:t> </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כל הדוגמאות היו נכשלות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TABLE T (x INT, y int, z int, a int, b int, PRIMARY KEY((</a:t>
            </a:r>
            <a:r>
              <a:rPr lang="en-US" dirty="0" err="1"/>
              <a:t>x,y</a:t>
            </a:r>
            <a:r>
              <a:rPr lang="en-US" dirty="0"/>
              <a:t>),z));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43</a:t>
            </a:fld>
            <a:endParaRPr lang="en-US"/>
          </a:p>
        </p:txBody>
      </p:sp>
    </p:spTree>
    <p:extLst>
      <p:ext uri="{BB962C8B-B14F-4D97-AF65-F5344CB8AC3E}">
        <p14:creationId xmlns:p14="http://schemas.microsoft.com/office/powerpoint/2010/main" val="801824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44</a:t>
            </a:fld>
            <a:endParaRPr lang="en-US"/>
          </a:p>
        </p:txBody>
      </p:sp>
    </p:spTree>
    <p:extLst>
      <p:ext uri="{BB962C8B-B14F-4D97-AF65-F5344CB8AC3E}">
        <p14:creationId xmlns:p14="http://schemas.microsoft.com/office/powerpoint/2010/main" val="4084348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נושא חדש:</a:t>
            </a:r>
          </a:p>
          <a:p>
            <a:pPr algn="r" rtl="1"/>
            <a:r>
              <a:rPr lang="he-IL" dirty="0"/>
              <a:t>שיטה נוספת </a:t>
            </a:r>
            <a:r>
              <a:rPr lang="he-IL" dirty="0" err="1"/>
              <a:t>לאיחסון</a:t>
            </a:r>
            <a:r>
              <a:rPr lang="he-IL" dirty="0"/>
              <a:t> נתונים בצורה לא </a:t>
            </a:r>
            <a:r>
              <a:rPr lang="he-IL" dirty="0" err="1"/>
              <a:t>רלציונית</a:t>
            </a:r>
            <a:r>
              <a:rPr lang="he-IL" dirty="0"/>
              <a:t>.</a:t>
            </a:r>
          </a:p>
          <a:p>
            <a:pPr algn="r" rtl="1"/>
            <a:r>
              <a:rPr lang="he-IL" dirty="0"/>
              <a:t>זה תת קבוצה של ה-</a:t>
            </a:r>
            <a:r>
              <a:rPr lang="en-US" dirty="0"/>
              <a:t>key value </a:t>
            </a:r>
            <a:r>
              <a:rPr lang="he-IL" dirty="0"/>
              <a:t> שלמדנו קודם- אבל פה אפשר לתשאל גם את הנתונים ולא רק את המפתח</a:t>
            </a:r>
          </a:p>
          <a:p>
            <a:pPr algn="r" rtl="1"/>
            <a:endParaRPr lang="he-IL" dirty="0"/>
          </a:p>
          <a:p>
            <a:pPr algn="r" rtl="1"/>
            <a:r>
              <a:rPr lang="en-US" i="1" dirty="0">
                <a:solidFill>
                  <a:srgbClr val="C00000"/>
                </a:solidFill>
              </a:rPr>
              <a:t>Humongous</a:t>
            </a:r>
            <a:r>
              <a:rPr lang="he-IL" i="1" dirty="0">
                <a:solidFill>
                  <a:srgbClr val="C00000"/>
                </a:solidFill>
              </a:rPr>
              <a:t> = </a:t>
            </a:r>
            <a:r>
              <a:rPr lang="he-IL" i="0" dirty="0">
                <a:solidFill>
                  <a:srgbClr val="C00000"/>
                </a:solidFill>
              </a:rPr>
              <a:t>ענק עצום (מבוטא </a:t>
            </a:r>
            <a:r>
              <a:rPr lang="en-US" i="0" dirty="0" err="1">
                <a:solidFill>
                  <a:srgbClr val="C00000"/>
                </a:solidFill>
              </a:rPr>
              <a:t>yumongus</a:t>
            </a:r>
            <a:r>
              <a:rPr lang="he-IL" i="0" dirty="0">
                <a:solidFill>
                  <a:srgbClr val="C00000"/>
                </a:solidFill>
              </a:rPr>
              <a:t> )</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45</a:t>
            </a:fld>
            <a:endParaRPr lang="en-US"/>
          </a:p>
        </p:txBody>
      </p:sp>
    </p:spTree>
    <p:extLst>
      <p:ext uri="{BB962C8B-B14F-4D97-AF65-F5344CB8AC3E}">
        <p14:creationId xmlns:p14="http://schemas.microsoft.com/office/powerpoint/2010/main" val="2195823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en-US" u="sng" dirty="0">
                <a:solidFill>
                  <a:schemeClr val="tx1"/>
                </a:solidFill>
                <a:hlinkClick r:id="rId3"/>
              </a:rPr>
              <a:t>Download mongo : </a:t>
            </a:r>
          </a:p>
          <a:p>
            <a:r>
              <a:rPr lang="en-US" dirty="0">
                <a:hlinkClick r:id="rId3"/>
              </a:rPr>
              <a:t>https://www.youtube.com/watch?v=1uFY60CESlM</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46</a:t>
            </a:fld>
            <a:endParaRPr lang="en-US"/>
          </a:p>
        </p:txBody>
      </p:sp>
    </p:spTree>
    <p:extLst>
      <p:ext uri="{BB962C8B-B14F-4D97-AF65-F5344CB8AC3E}">
        <p14:creationId xmlns:p14="http://schemas.microsoft.com/office/powerpoint/2010/main" val="2527113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47</a:t>
            </a:fld>
            <a:endParaRPr lang="en-US"/>
          </a:p>
        </p:txBody>
      </p:sp>
    </p:spTree>
    <p:extLst>
      <p:ext uri="{BB962C8B-B14F-4D97-AF65-F5344CB8AC3E}">
        <p14:creationId xmlns:p14="http://schemas.microsoft.com/office/powerpoint/2010/main" val="1806148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Capped</a:t>
            </a:r>
            <a:r>
              <a:rPr lang="he-IL" dirty="0"/>
              <a:t>- </a:t>
            </a:r>
            <a:r>
              <a:rPr lang="en-US" dirty="0"/>
              <a:t>true</a:t>
            </a:r>
            <a:r>
              <a:rPr lang="he-IL" dirty="0"/>
              <a:t>- מאפשר לרשומות לעלות</a:t>
            </a:r>
            <a:r>
              <a:rPr lang="he-IL" baseline="0" dirty="0"/>
              <a:t> אחת על </a:t>
            </a:r>
            <a:r>
              <a:rPr lang="he-IL" baseline="0" dirty="0" err="1"/>
              <a:t>השניה</a:t>
            </a:r>
            <a:r>
              <a:rPr lang="he-IL" baseline="0" dirty="0"/>
              <a:t>. </a:t>
            </a:r>
            <a:r>
              <a:rPr lang="he-IL" baseline="0" dirty="0" err="1"/>
              <a:t>זא</a:t>
            </a:r>
            <a:r>
              <a:rPr lang="he-IL" baseline="0" dirty="0"/>
              <a:t> כאשר מגיעים לגודל המקסימלי הוא מוחק את הרשומות הישנות ביותר.</a:t>
            </a:r>
          </a:p>
          <a:p>
            <a:pPr algn="r" rtl="1"/>
            <a:r>
              <a:rPr lang="he-IL" baseline="0" dirty="0"/>
              <a:t>אם ערך זה מאותחל ל</a:t>
            </a:r>
            <a:r>
              <a:rPr lang="en-US" baseline="0" dirty="0"/>
              <a:t>true</a:t>
            </a:r>
            <a:r>
              <a:rPr lang="he-IL" baseline="0" dirty="0"/>
              <a:t> , חייבים גם להגדיר את הפרמטר של </a:t>
            </a:r>
            <a:r>
              <a:rPr lang="en-US" baseline="0" dirty="0"/>
              <a:t>size </a:t>
            </a:r>
            <a:r>
              <a:rPr lang="he-IL" baseline="0" dirty="0"/>
              <a:t> ושל </a:t>
            </a:r>
            <a:r>
              <a:rPr lang="en-US" baseline="0" dirty="0"/>
              <a:t>max</a:t>
            </a:r>
            <a:endParaRPr lang="he-IL" baseline="0" dirty="0"/>
          </a:p>
          <a:p>
            <a:pPr algn="r" rtl="1"/>
            <a:r>
              <a:rPr lang="en-US" baseline="0" dirty="0"/>
              <a:t>Size</a:t>
            </a:r>
            <a:r>
              <a:rPr lang="he-IL" baseline="0" dirty="0"/>
              <a:t>- הגודל המקסימלי ב-</a:t>
            </a:r>
            <a:r>
              <a:rPr lang="en-US" baseline="0" dirty="0"/>
              <a:t>bytes</a:t>
            </a:r>
            <a:endParaRPr lang="he-IL" baseline="0" dirty="0"/>
          </a:p>
          <a:p>
            <a:pPr algn="r" rtl="1"/>
            <a:r>
              <a:rPr lang="fr-FR" dirty="0" err="1"/>
              <a:t>autoIndexId</a:t>
            </a:r>
            <a:r>
              <a:rPr lang="fr-FR" dirty="0"/>
              <a:t> </a:t>
            </a:r>
            <a:r>
              <a:rPr lang="he-IL" dirty="0"/>
              <a:t> - יצירה</a:t>
            </a:r>
            <a:r>
              <a:rPr lang="he-IL" baseline="0" dirty="0"/>
              <a:t> אוטומטית של </a:t>
            </a:r>
            <a:r>
              <a:rPr lang="en-US" baseline="0" dirty="0"/>
              <a:t>id</a:t>
            </a:r>
            <a:r>
              <a:rPr lang="he-IL" baseline="0" dirty="0"/>
              <a:t> , ברירת המחדל היא </a:t>
            </a:r>
            <a:r>
              <a:rPr lang="en-US" baseline="0" dirty="0"/>
              <a:t>True</a:t>
            </a:r>
            <a:endParaRPr lang="he-IL" baseline="0" dirty="0"/>
          </a:p>
          <a:p>
            <a:pPr algn="r" rtl="1"/>
            <a:r>
              <a:rPr lang="en-US" baseline="0" dirty="0"/>
              <a:t>Max</a:t>
            </a:r>
            <a:r>
              <a:rPr lang="he-IL" baseline="0" dirty="0"/>
              <a:t>- מס' המסמכים בטבלה</a:t>
            </a:r>
          </a:p>
          <a:p>
            <a:pPr algn="r" rtl="1"/>
            <a:endParaRPr lang="he-IL" baseline="0" dirty="0"/>
          </a:p>
          <a:p>
            <a:pPr algn="r" rtl="1"/>
            <a:r>
              <a:rPr lang="he-IL" baseline="0" dirty="0"/>
              <a:t>שימו לב שלא הגדרתי שום אילוץ על המבנה שלו </a:t>
            </a:r>
            <a:endParaRPr lang="en-US" baseline="0"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48</a:t>
            </a:fld>
            <a:endParaRPr lang="en-US"/>
          </a:p>
        </p:txBody>
      </p:sp>
    </p:spTree>
    <p:extLst>
      <p:ext uri="{BB962C8B-B14F-4D97-AF65-F5344CB8AC3E}">
        <p14:creationId xmlns:p14="http://schemas.microsoft.com/office/powerpoint/2010/main" val="4179824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בדוגמא הראשונה- הכנסה של רשומה בודדת</a:t>
            </a:r>
          </a:p>
          <a:p>
            <a:pPr algn="r" rtl="1"/>
            <a:r>
              <a:rPr lang="he-IL" dirty="0"/>
              <a:t>בדוגמא השנייה- הכנסה של כמה מסמכים בעזרת הסינטקס של ג'ייסון</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49</a:t>
            </a:fld>
            <a:endParaRPr lang="en-US"/>
          </a:p>
        </p:txBody>
      </p:sp>
    </p:spTree>
    <p:extLst>
      <p:ext uri="{BB962C8B-B14F-4D97-AF65-F5344CB8AC3E}">
        <p14:creationId xmlns:p14="http://schemas.microsoft.com/office/powerpoint/2010/main" val="20569291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בדוגמא הראשונה- הכנסה של רשומה בודדת</a:t>
            </a:r>
          </a:p>
          <a:p>
            <a:pPr algn="r" rtl="1"/>
            <a:r>
              <a:rPr lang="he-IL" dirty="0"/>
              <a:t>בדוגמא השנייה- הכנסה של כמה מסמכים בעזרת הסינטקס של ג'ייסון</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50</a:t>
            </a:fld>
            <a:endParaRPr lang="en-US"/>
          </a:p>
        </p:txBody>
      </p:sp>
    </p:spTree>
    <p:extLst>
      <p:ext uri="{BB962C8B-B14F-4D97-AF65-F5344CB8AC3E}">
        <p14:creationId xmlns:p14="http://schemas.microsoft.com/office/powerpoint/2010/main" val="567496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שאילתות לשליפת מתוך ה- </a:t>
            </a:r>
            <a:r>
              <a:rPr lang="en-US" dirty="0"/>
              <a:t>collections</a:t>
            </a:r>
            <a:endParaRPr lang="he-IL" dirty="0"/>
          </a:p>
          <a:p>
            <a:pPr algn="r" rtl="1"/>
            <a:r>
              <a:rPr lang="he-IL" dirty="0"/>
              <a:t>שימו לב שהערך החוזר הוא כל ה- </a:t>
            </a:r>
            <a:r>
              <a:rPr lang="en-US" dirty="0"/>
              <a:t>document/s  </a:t>
            </a:r>
            <a:r>
              <a:rPr lang="he-IL" dirty="0"/>
              <a:t> (גייסון) העונים על התנאי  (בדוגמא בשקופית זו אין תנאי </a:t>
            </a:r>
            <a:r>
              <a:rPr lang="he-IL" dirty="0">
                <a:sym typeface="Wingdings" panose="05000000000000000000" pitchFamily="2" charset="2"/>
              </a:rPr>
              <a:t>)</a:t>
            </a:r>
            <a:endParaRPr lang="he-IL" dirty="0"/>
          </a:p>
          <a:p>
            <a:pPr algn="r" rtl="1"/>
            <a:endParaRPr lang="he-IL" dirty="0"/>
          </a:p>
          <a:p>
            <a:pPr algn="r" rtl="1"/>
            <a:endParaRPr lang="he-IL" dirty="0"/>
          </a:p>
          <a:p>
            <a:pPr algn="r" rtl="1"/>
            <a:r>
              <a:rPr lang="he-IL" dirty="0"/>
              <a:t>הראשון זה - </a:t>
            </a:r>
            <a:r>
              <a:rPr lang="en-US" dirty="0"/>
              <a:t>Select * from students;</a:t>
            </a:r>
            <a:r>
              <a:rPr lang="he-IL" dirty="0"/>
              <a:t>. </a:t>
            </a:r>
          </a:p>
          <a:p>
            <a:pPr algn="r" rtl="1"/>
            <a:r>
              <a:rPr lang="he-IL" dirty="0"/>
              <a:t>השני זה אותו דבר רק יוחזר יפה</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51</a:t>
            </a:fld>
            <a:endParaRPr lang="en-US"/>
          </a:p>
        </p:txBody>
      </p:sp>
    </p:spTree>
    <p:extLst>
      <p:ext uri="{BB962C8B-B14F-4D97-AF65-F5344CB8AC3E}">
        <p14:creationId xmlns:p14="http://schemas.microsoft.com/office/powerpoint/2010/main" val="4056396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הראשון זה חיפוש לפי = </a:t>
            </a:r>
            <a:r>
              <a:rPr lang="en-US" dirty="0"/>
              <a:t>select * from students where </a:t>
            </a:r>
            <a:r>
              <a:rPr lang="en-US" dirty="0" err="1"/>
              <a:t>firstName</a:t>
            </a:r>
            <a:r>
              <a:rPr lang="en-US" dirty="0"/>
              <a:t> = ‘Tal’</a:t>
            </a:r>
          </a:p>
          <a:p>
            <a:pPr algn="r" rtl="1"/>
            <a:r>
              <a:rPr lang="he-IL" dirty="0"/>
              <a:t>השני זה חיפוש בתוך רשימה של רשימה-</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52</a:t>
            </a:fld>
            <a:endParaRPr lang="en-US"/>
          </a:p>
        </p:txBody>
      </p:sp>
    </p:spTree>
    <p:extLst>
      <p:ext uri="{BB962C8B-B14F-4D97-AF65-F5344CB8AC3E}">
        <p14:creationId xmlns:p14="http://schemas.microsoft.com/office/powerpoint/2010/main" val="35337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he-IL" sz="1200" b="1" i="0" dirty="0">
                <a:solidFill>
                  <a:srgbClr val="1475BB"/>
                </a:solidFill>
                <a:effectLst/>
                <a:latin typeface="inherit"/>
                <a:cs typeface="heebo" pitchFamily="2" charset="-79"/>
              </a:rPr>
              <a:t>יש כמה סוגים של מסדי נתונים :</a:t>
            </a:r>
            <a:r>
              <a:rPr lang="en-US" sz="1200" b="1" i="0" dirty="0">
                <a:solidFill>
                  <a:srgbClr val="1475BB"/>
                </a:solidFill>
                <a:effectLst/>
                <a:latin typeface="inherit"/>
                <a:cs typeface="heebo" pitchFamily="2" charset="-79"/>
              </a:rPr>
              <a:t> </a:t>
            </a:r>
            <a:endParaRPr lang="he-IL" sz="1200" b="1" i="0" dirty="0">
              <a:solidFill>
                <a:srgbClr val="1475BB"/>
              </a:solidFill>
              <a:effectLst/>
              <a:latin typeface="inherit"/>
              <a:cs typeface="heebo" pitchFamily="2" charset="-79"/>
            </a:endParaRP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1" i="0" dirty="0">
                <a:solidFill>
                  <a:srgbClr val="1475BB"/>
                </a:solidFill>
                <a:effectLst/>
                <a:latin typeface="inherit"/>
                <a:cs typeface="heebo" pitchFamily="2" charset="-79"/>
              </a:rPr>
              <a:t> - Key Value Store</a:t>
            </a:r>
            <a:r>
              <a:rPr lang="en-US" sz="1200" b="0" i="0" dirty="0">
                <a:solidFill>
                  <a:srgbClr val="666666"/>
                </a:solidFill>
                <a:effectLst/>
                <a:latin typeface="heebo" pitchFamily="2" charset="-79"/>
                <a:cs typeface="heebo" pitchFamily="2" charset="-79"/>
              </a:rPr>
              <a:t> </a:t>
            </a:r>
            <a:r>
              <a:rPr lang="he-IL" sz="1200" b="0" i="0" dirty="0">
                <a:solidFill>
                  <a:srgbClr val="666666"/>
                </a:solidFill>
                <a:effectLst/>
                <a:latin typeface="heebo" pitchFamily="2" charset="-79"/>
                <a:cs typeface="heebo" pitchFamily="2" charset="-79"/>
              </a:rPr>
              <a:t>מאחסנות זוגות של ערכי מפתח ומספקות פונקציונליות בסיסית לאחזור הערך המשויך למפתח ידוע. הפשטות בשמירת נתונים באופן הזה הופכת את מערכות אלה למותאמות </a:t>
            </a: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None/>
              <a:tabLst/>
              <a:defRPr/>
            </a:pPr>
            <a:r>
              <a:rPr lang="he-IL" sz="1200" b="0" i="0" dirty="0">
                <a:solidFill>
                  <a:srgbClr val="666666"/>
                </a:solidFill>
                <a:effectLst/>
                <a:latin typeface="heebo" pitchFamily="2" charset="-79"/>
                <a:cs typeface="heebo" pitchFamily="2" charset="-79"/>
              </a:rPr>
              <a:t>היטב ל </a:t>
            </a:r>
            <a:r>
              <a:rPr lang="en-US" sz="1200" b="0" i="0" dirty="0">
                <a:solidFill>
                  <a:srgbClr val="666666"/>
                </a:solidFill>
                <a:effectLst/>
                <a:latin typeface="heebo" pitchFamily="2" charset="-79"/>
                <a:cs typeface="heebo" pitchFamily="2" charset="-79"/>
              </a:rPr>
              <a:t>embedded databases, </a:t>
            </a:r>
            <a:r>
              <a:rPr lang="he-IL" sz="1200" b="0" i="0" dirty="0">
                <a:solidFill>
                  <a:srgbClr val="666666"/>
                </a:solidFill>
                <a:effectLst/>
                <a:latin typeface="heebo" pitchFamily="2" charset="-79"/>
                <a:cs typeface="heebo" pitchFamily="2" charset="-79"/>
              </a:rPr>
              <a:t>כאשר הנתונים המאוחסנים אינם מורכבים במיוחד ומהירותם היא בעלת חשיבות עליונה. דוגמה לבסיס נתונים זה הינו </a:t>
            </a:r>
            <a:r>
              <a:rPr lang="en-US" sz="1200" b="0" i="0" dirty="0">
                <a:solidFill>
                  <a:srgbClr val="666666"/>
                </a:solidFill>
                <a:effectLst/>
                <a:latin typeface="heebo" pitchFamily="2" charset="-79"/>
                <a:cs typeface="heebo" pitchFamily="2" charset="-79"/>
              </a:rPr>
              <a:t>Redis.</a:t>
            </a: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None/>
              <a:tabLst/>
              <a:defRPr/>
            </a:pPr>
            <a:endParaRPr lang="he-IL" sz="1200" b="1" i="0" dirty="0">
              <a:solidFill>
                <a:srgbClr val="1475BB"/>
              </a:solidFill>
              <a:effectLst/>
              <a:latin typeface="inherit"/>
              <a:cs typeface="heebo" pitchFamily="2" charset="-79"/>
            </a:endParaRP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1" i="0" dirty="0">
                <a:solidFill>
                  <a:srgbClr val="1475BB"/>
                </a:solidFill>
                <a:effectLst/>
                <a:latin typeface="inherit"/>
                <a:cs typeface="heebo" pitchFamily="2" charset="-79"/>
              </a:rPr>
              <a:t>- Wide-Column Stores</a:t>
            </a:r>
            <a:r>
              <a:rPr lang="en-US" sz="1200" b="0" i="0" dirty="0">
                <a:solidFill>
                  <a:srgbClr val="666666"/>
                </a:solidFill>
                <a:effectLst/>
                <a:latin typeface="heebo" pitchFamily="2" charset="-79"/>
                <a:cs typeface="heebo" pitchFamily="2" charset="-79"/>
              </a:rPr>
              <a:t> </a:t>
            </a:r>
            <a:r>
              <a:rPr lang="he-IL" sz="1200" b="0" i="0" dirty="0">
                <a:solidFill>
                  <a:srgbClr val="666666"/>
                </a:solidFill>
                <a:effectLst/>
                <a:latin typeface="heebo" pitchFamily="2" charset="-79"/>
                <a:cs typeface="heebo" pitchFamily="2" charset="-79"/>
              </a:rPr>
              <a:t>בסיס נתונים מבוססי עמודות (במקום שורות), מה שמיוחד בו שלכל רשומה יכול להיות מספר וסוג עמודות שונה , דוגמה לבסיס נתונים זה הינו </a:t>
            </a:r>
            <a:r>
              <a:rPr lang="en-US" sz="1200" b="0" i="0" dirty="0">
                <a:solidFill>
                  <a:srgbClr val="666666"/>
                </a:solidFill>
                <a:effectLst/>
                <a:latin typeface="heebo" pitchFamily="2" charset="-79"/>
                <a:cs typeface="heebo" pitchFamily="2" charset="-79"/>
              </a:rPr>
              <a:t>Cassandra.</a:t>
            </a:r>
            <a:endParaRPr lang="he-IL" sz="1200" b="0" i="0" dirty="0">
              <a:solidFill>
                <a:srgbClr val="666666"/>
              </a:solidFill>
              <a:effectLst/>
              <a:latin typeface="heebo" pitchFamily="2" charset="-79"/>
              <a:cs typeface="heebo" pitchFamily="2" charset="-79"/>
            </a:endParaRP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endParaRPr lang="he-IL" sz="1200" b="0" i="0" dirty="0">
              <a:solidFill>
                <a:srgbClr val="666666"/>
              </a:solidFill>
              <a:effectLst/>
              <a:latin typeface="heebo" pitchFamily="2" charset="-79"/>
              <a:cs typeface="heebo" pitchFamily="2" charset="-79"/>
            </a:endParaRPr>
          </a:p>
          <a:p>
            <a:pPr algn="r" rtl="1" fontAlgn="base">
              <a:buFont typeface="Arial" panose="020B0604020202020204" pitchFamily="34" charset="0"/>
              <a:buChar char="•"/>
            </a:pPr>
            <a:r>
              <a:rPr lang="en-US" sz="1200" b="1" i="0" dirty="0">
                <a:solidFill>
                  <a:srgbClr val="1475BB"/>
                </a:solidFill>
                <a:effectLst/>
                <a:latin typeface="inherit"/>
                <a:cs typeface="heebo" pitchFamily="2" charset="-79"/>
              </a:rPr>
              <a:t>Document</a:t>
            </a:r>
            <a:r>
              <a:rPr lang="en-US" sz="1200" b="0" i="0" dirty="0">
                <a:solidFill>
                  <a:srgbClr val="666666"/>
                </a:solidFill>
                <a:effectLst/>
                <a:latin typeface="heebo" pitchFamily="2" charset="-79"/>
                <a:cs typeface="heebo" pitchFamily="2" charset="-79"/>
              </a:rPr>
              <a:t> </a:t>
            </a:r>
            <a:r>
              <a:rPr lang="en-US" sz="1200" b="1" i="0" dirty="0">
                <a:solidFill>
                  <a:srgbClr val="1475BB"/>
                </a:solidFill>
                <a:effectLst/>
                <a:latin typeface="inherit"/>
                <a:cs typeface="heebo" pitchFamily="2" charset="-79"/>
              </a:rPr>
              <a:t>Databases</a:t>
            </a:r>
            <a:r>
              <a:rPr lang="en-US" sz="1200" b="0" i="0" dirty="0">
                <a:solidFill>
                  <a:srgbClr val="666666"/>
                </a:solidFill>
                <a:effectLst/>
                <a:latin typeface="heebo" pitchFamily="2" charset="-79"/>
                <a:cs typeface="heebo" pitchFamily="2" charset="-79"/>
              </a:rPr>
              <a:t> </a:t>
            </a:r>
            <a:r>
              <a:rPr lang="he-IL" sz="1200" b="0" i="0" dirty="0">
                <a:solidFill>
                  <a:srgbClr val="666666"/>
                </a:solidFill>
                <a:effectLst/>
                <a:latin typeface="heebo" pitchFamily="2" charset="-79"/>
                <a:cs typeface="heebo" pitchFamily="2" charset="-79"/>
              </a:rPr>
              <a:t>- בסיס נתונים בו המסמך הוא המפתח והתוכן של המסמך, באשר הוא, הוא הערך. דוגמה לבסיס נתונים זה הינו </a:t>
            </a:r>
            <a:r>
              <a:rPr lang="en-US" sz="1200" b="0" i="0" dirty="0">
                <a:solidFill>
                  <a:srgbClr val="666666"/>
                </a:solidFill>
                <a:effectLst/>
                <a:latin typeface="heebo" pitchFamily="2" charset="-79"/>
                <a:cs typeface="heebo" pitchFamily="2" charset="-79"/>
              </a:rPr>
              <a:t>MongoDB.</a:t>
            </a:r>
            <a:endParaRPr lang="he-IL" sz="1200" b="0" i="0" dirty="0">
              <a:solidFill>
                <a:srgbClr val="666666"/>
              </a:solidFill>
              <a:effectLst/>
              <a:latin typeface="heebo" pitchFamily="2" charset="-79"/>
              <a:cs typeface="heebo" pitchFamily="2" charset="-79"/>
            </a:endParaRPr>
          </a:p>
          <a:p>
            <a:pPr algn="r" rtl="1" fontAlgn="base">
              <a:buFont typeface="Arial" panose="020B0604020202020204" pitchFamily="34" charset="0"/>
              <a:buChar char="•"/>
            </a:pPr>
            <a:endParaRPr lang="en-US" sz="1200" b="0" i="0" dirty="0">
              <a:solidFill>
                <a:srgbClr val="666666"/>
              </a:solidFill>
              <a:effectLst/>
              <a:latin typeface="heebo" pitchFamily="2" charset="-79"/>
              <a:cs typeface="heebo" pitchFamily="2" charset="-79"/>
            </a:endParaRPr>
          </a:p>
          <a:p>
            <a:pPr algn="r" rtl="1" fontAlgn="base">
              <a:buFont typeface="Arial" panose="020B0604020202020204" pitchFamily="34" charset="0"/>
              <a:buChar char="•"/>
            </a:pPr>
            <a:r>
              <a:rPr lang="en-US" sz="1200" b="1" i="0" dirty="0">
                <a:solidFill>
                  <a:srgbClr val="1475BB"/>
                </a:solidFill>
                <a:effectLst/>
                <a:latin typeface="inherit"/>
                <a:cs typeface="heebo" pitchFamily="2" charset="-79"/>
              </a:rPr>
              <a:t> - Graph Stores</a:t>
            </a:r>
            <a:r>
              <a:rPr lang="en-US" sz="1200" b="0" i="0" dirty="0">
                <a:solidFill>
                  <a:srgbClr val="666666"/>
                </a:solidFill>
                <a:effectLst/>
                <a:latin typeface="heebo" pitchFamily="2" charset="-79"/>
                <a:cs typeface="heebo" pitchFamily="2" charset="-79"/>
              </a:rPr>
              <a:t>  </a:t>
            </a:r>
            <a:r>
              <a:rPr lang="he-IL" sz="1200" b="0" i="0" dirty="0">
                <a:solidFill>
                  <a:srgbClr val="666666"/>
                </a:solidFill>
                <a:effectLst/>
                <a:latin typeface="heebo" pitchFamily="2" charset="-79"/>
                <a:cs typeface="heebo" pitchFamily="2" charset="-79"/>
              </a:rPr>
              <a:t>בנויים על </a:t>
            </a:r>
            <a:r>
              <a:rPr lang="he-IL" sz="1200" b="0" i="0" dirty="0" err="1">
                <a:solidFill>
                  <a:srgbClr val="666666"/>
                </a:solidFill>
                <a:effectLst/>
                <a:latin typeface="heebo" pitchFamily="2" charset="-79"/>
                <a:cs typeface="heebo" pitchFamily="2" charset="-79"/>
              </a:rPr>
              <a:t>סכימה</a:t>
            </a:r>
            <a:r>
              <a:rPr lang="he-IL" sz="1200" b="0" i="0" dirty="0">
                <a:solidFill>
                  <a:srgbClr val="666666"/>
                </a:solidFill>
                <a:effectLst/>
                <a:latin typeface="heebo" pitchFamily="2" charset="-79"/>
                <a:cs typeface="heebo" pitchFamily="2" charset="-79"/>
              </a:rPr>
              <a:t> שמכילה קשרים בין נתונים ובין אובייקטים במטרה להציג את הנתונים ואת הניתוח באמצעות גרפים חזותיים. סוג זה של בסיס נתונים משמש לרשתות חברתיות ולמערכות למניעת הונאה. דוגמה לבסיסי נתונים זה הינו </a:t>
            </a:r>
            <a:r>
              <a:rPr lang="en-US" sz="1200" b="0" i="0" dirty="0">
                <a:solidFill>
                  <a:srgbClr val="666666"/>
                </a:solidFill>
                <a:effectLst/>
                <a:latin typeface="heebo" pitchFamily="2" charset="-79"/>
                <a:cs typeface="heebo" pitchFamily="2" charset="-79"/>
              </a:rPr>
              <a:t>Neo4J.</a:t>
            </a:r>
          </a:p>
          <a:p>
            <a:pPr algn="r" rtl="1"/>
            <a:r>
              <a:rPr lang="en-US" b="1" dirty="0"/>
              <a:t>RDF</a:t>
            </a:r>
            <a:r>
              <a:rPr lang="he-IL" dirty="0"/>
              <a:t> – צורת </a:t>
            </a:r>
            <a:r>
              <a:rPr lang="he-IL" dirty="0" err="1"/>
              <a:t>איחסון</a:t>
            </a:r>
            <a:r>
              <a:rPr lang="he-IL" dirty="0"/>
              <a:t> של שלשות עבור כל נתון - נושא- נשוא- מושא. ז"א – מי, איך, מה. דוגמא- </a:t>
            </a:r>
            <a:r>
              <a:rPr lang="en-US" dirty="0" err="1"/>
              <a:t>jena</a:t>
            </a:r>
            <a:endParaRPr lang="he-IL" dirty="0"/>
          </a:p>
          <a:p>
            <a:pPr algn="r" rtl="1"/>
            <a:r>
              <a:rPr lang="en-US" b="1" dirty="0"/>
              <a:t>Search engine DB</a:t>
            </a:r>
            <a:r>
              <a:rPr lang="he-IL" b="1" dirty="0"/>
              <a:t> </a:t>
            </a:r>
            <a:r>
              <a:rPr lang="he-IL" dirty="0"/>
              <a:t>– שליפה של נתונים תוך נתינת ציונים לתוצאות. דוגמא-</a:t>
            </a:r>
            <a:r>
              <a:rPr lang="en-US" dirty="0"/>
              <a:t>elastic search</a:t>
            </a:r>
          </a:p>
          <a:p>
            <a:pPr algn="r" rtl="1" fontAlgn="base">
              <a:buFont typeface="Arial" panose="020B0604020202020204" pitchFamily="34" charset="0"/>
              <a:buChar char="•"/>
            </a:pPr>
            <a:endParaRPr lang="en-US" sz="1200" b="0" i="0" dirty="0">
              <a:solidFill>
                <a:srgbClr val="666666"/>
              </a:solidFill>
              <a:effectLst/>
              <a:latin typeface="heebo" pitchFamily="2" charset="-79"/>
              <a:cs typeface="heebo" pitchFamily="2" charset="-79"/>
            </a:endParaRP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a:t>
            </a:fld>
            <a:endParaRPr lang="en-US"/>
          </a:p>
        </p:txBody>
      </p:sp>
    </p:spTree>
    <p:extLst>
      <p:ext uri="{BB962C8B-B14F-4D97-AF65-F5344CB8AC3E}">
        <p14:creationId xmlns:p14="http://schemas.microsoft.com/office/powerpoint/2010/main" val="31332340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עד עכשיו ראינו דוגמאות של שיוון.</a:t>
            </a:r>
          </a:p>
          <a:p>
            <a:pPr algn="r" rtl="1"/>
            <a:r>
              <a:rPr lang="he-IL" dirty="0"/>
              <a:t>כמובן שאפשר לעשות את כל האפשרויות האחרות, תוכלו לראות כאן.</a:t>
            </a:r>
          </a:p>
          <a:p>
            <a:pPr algn="r" rtl="1"/>
            <a:endParaRPr lang="he-IL" dirty="0"/>
          </a:p>
          <a:p>
            <a:pPr algn="r" rtl="1"/>
            <a:r>
              <a:rPr lang="he-IL" dirty="0"/>
              <a:t>דוגמא עם תנאי על עמודת ה- </a:t>
            </a:r>
            <a:r>
              <a:rPr lang="en-US" dirty="0"/>
              <a:t>Likes  </a:t>
            </a:r>
            <a:r>
              <a:rPr lang="he-IL" dirty="0"/>
              <a:t> שקיבל ה-</a:t>
            </a:r>
            <a:r>
              <a:rPr lang="en-US" dirty="0"/>
              <a:t>Post</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53</a:t>
            </a:fld>
            <a:endParaRPr lang="en-US"/>
          </a:p>
        </p:txBody>
      </p:sp>
    </p:spTree>
    <p:extLst>
      <p:ext uri="{BB962C8B-B14F-4D97-AF65-F5344CB8AC3E}">
        <p14:creationId xmlns:p14="http://schemas.microsoft.com/office/powerpoint/2010/main" val="3882829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הראשון והשני זהים: אפשר לכתוב את זה עם המילה השמורה </a:t>
            </a:r>
            <a:r>
              <a:rPr lang="en-US" dirty="0"/>
              <a:t>and</a:t>
            </a:r>
            <a:r>
              <a:rPr lang="he-IL" dirty="0"/>
              <a:t> ואז לכתוב את זה בצורה של רשימה, או לכתוב בתוך סוגריים מסולסלות, עם פסיקים מפרידים</a:t>
            </a:r>
            <a:endParaRPr lang="en-US" dirty="0"/>
          </a:p>
          <a:p>
            <a:pPr algn="r" rtl="1"/>
            <a:r>
              <a:rPr lang="he-IL" dirty="0"/>
              <a:t>השלישי:</a:t>
            </a:r>
          </a:p>
          <a:p>
            <a:pPr algn="r" rtl="1"/>
            <a:r>
              <a:rPr lang="en-US" dirty="0"/>
              <a:t>Select * from students where </a:t>
            </a:r>
            <a:r>
              <a:rPr lang="en-US" dirty="0" err="1"/>
              <a:t>firstName</a:t>
            </a:r>
            <a:r>
              <a:rPr lang="en-US" dirty="0"/>
              <a:t>=‘Tom’ and (</a:t>
            </a:r>
            <a:r>
              <a:rPr lang="en-US" dirty="0" err="1"/>
              <a:t>lastName</a:t>
            </a:r>
            <a:r>
              <a:rPr lang="en-US" dirty="0"/>
              <a:t>=‘Negev’ or </a:t>
            </a:r>
            <a:r>
              <a:rPr lang="en-US" dirty="0" err="1"/>
              <a:t>lastName</a:t>
            </a:r>
            <a:r>
              <a:rPr lang="en-US" dirty="0"/>
              <a:t>=‘Glow’)</a:t>
            </a:r>
          </a:p>
          <a:p>
            <a:endParaRPr lang="en-US" dirty="0"/>
          </a:p>
          <a:p>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54</a:t>
            </a:fld>
            <a:endParaRPr lang="en-US"/>
          </a:p>
        </p:txBody>
      </p:sp>
    </p:spTree>
    <p:extLst>
      <p:ext uri="{BB962C8B-B14F-4D97-AF65-F5344CB8AC3E}">
        <p14:creationId xmlns:p14="http://schemas.microsoft.com/office/powerpoint/2010/main" val="1804465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עד עכשיו עשינו רק</a:t>
            </a:r>
            <a:r>
              <a:rPr lang="en-US" dirty="0"/>
              <a:t> </a:t>
            </a:r>
            <a:r>
              <a:rPr lang="he-IL" dirty="0"/>
              <a:t> </a:t>
            </a:r>
            <a:r>
              <a:rPr lang="en-US" dirty="0"/>
              <a:t>Select * from....</a:t>
            </a:r>
            <a:r>
              <a:rPr lang="he-IL" dirty="0"/>
              <a:t> , (כלומר הערך החוזר הוא כל ה- </a:t>
            </a:r>
            <a:r>
              <a:rPr lang="en-US" dirty="0"/>
              <a:t>document/s  </a:t>
            </a:r>
            <a:r>
              <a:rPr lang="he-IL" dirty="0"/>
              <a:t> (גייסון) העונים על התנאי )</a:t>
            </a:r>
          </a:p>
          <a:p>
            <a:pPr algn="r" rtl="1"/>
            <a:r>
              <a:rPr lang="he-IL" dirty="0"/>
              <a:t>- </a:t>
            </a:r>
            <a:r>
              <a:rPr lang="he-IL" b="1" dirty="0"/>
              <a:t>מה נעשה עם נרצה להגדיר גם מה לשלוף?</a:t>
            </a:r>
          </a:p>
          <a:p>
            <a:pPr algn="r" rtl="1"/>
            <a:r>
              <a:rPr lang="he-IL" dirty="0"/>
              <a:t>נוסיף עוד פרמטר לפונקציה של </a:t>
            </a:r>
            <a:r>
              <a:rPr lang="en-US" dirty="0"/>
              <a:t>find</a:t>
            </a:r>
          </a:p>
          <a:p>
            <a:pPr algn="r" rtl="1"/>
            <a:r>
              <a:rPr lang="he-IL" dirty="0"/>
              <a:t>הראשון:</a:t>
            </a:r>
          </a:p>
          <a:p>
            <a:pPr algn="r" rtl="1"/>
            <a:r>
              <a:rPr lang="en-US" dirty="0"/>
              <a:t>Select id, </a:t>
            </a:r>
            <a:r>
              <a:rPr lang="en-US" dirty="0" err="1"/>
              <a:t>firstName</a:t>
            </a:r>
            <a:r>
              <a:rPr lang="en-US" dirty="0"/>
              <a:t> from students where </a:t>
            </a:r>
            <a:r>
              <a:rPr lang="en-US" dirty="0" err="1"/>
              <a:t>firstName</a:t>
            </a:r>
            <a:r>
              <a:rPr lang="en-US" dirty="0"/>
              <a:t> = ‘Tom’</a:t>
            </a:r>
            <a:endParaRPr lang="he-IL" dirty="0"/>
          </a:p>
          <a:p>
            <a:pPr algn="r" rtl="1"/>
            <a:r>
              <a:rPr lang="he-IL" dirty="0"/>
              <a:t>השני:</a:t>
            </a:r>
          </a:p>
          <a:p>
            <a:pPr algn="r" rtl="1"/>
            <a:r>
              <a:rPr lang="en-US" dirty="0"/>
              <a:t>Select </a:t>
            </a:r>
            <a:r>
              <a:rPr lang="en-US" dirty="0" err="1"/>
              <a:t>firstName</a:t>
            </a:r>
            <a:r>
              <a:rPr lang="en-US" dirty="0"/>
              <a:t> from Students where </a:t>
            </a:r>
            <a:r>
              <a:rPr lang="en-US" dirty="0" err="1"/>
              <a:t>firstName</a:t>
            </a:r>
            <a:r>
              <a:rPr lang="en-US" dirty="0"/>
              <a:t>=‘Tom’</a:t>
            </a:r>
          </a:p>
          <a:p>
            <a:pPr algn="r" rtl="1"/>
            <a:r>
              <a:rPr lang="he-IL" dirty="0"/>
              <a:t>השלישי:</a:t>
            </a:r>
          </a:p>
          <a:p>
            <a:pPr algn="r" rtl="1"/>
            <a:r>
              <a:rPr lang="en-US" dirty="0"/>
              <a:t>Select FirstName from students</a:t>
            </a:r>
          </a:p>
          <a:p>
            <a:pPr algn="r" rtl="1"/>
            <a:r>
              <a:rPr lang="he-IL" dirty="0"/>
              <a:t>בניגוד ל-</a:t>
            </a:r>
            <a:r>
              <a:rPr lang="en-US" dirty="0"/>
              <a:t>select * from students</a:t>
            </a:r>
            <a:r>
              <a:rPr lang="he-IL" dirty="0"/>
              <a:t> שאותו יכולנו לכתוב –</a:t>
            </a:r>
            <a:r>
              <a:rPr lang="en-US" dirty="0"/>
              <a:t>find()</a:t>
            </a:r>
            <a:r>
              <a:rPr lang="he-IL" dirty="0"/>
              <a:t> , פה אנחנו צריכים לשמור מקום לפרמטר הראשון הריק- </a:t>
            </a:r>
            <a:r>
              <a:rPr lang="en-US" dirty="0"/>
              <a:t>{}</a:t>
            </a:r>
            <a:r>
              <a:rPr lang="he-IL" dirty="0"/>
              <a:t> ורק אז להגדיר איזה עמודות רוצים</a:t>
            </a:r>
          </a:p>
          <a:p>
            <a:pPr algn="r" rtl="1"/>
            <a:endParaRPr lang="he-IL" dirty="0"/>
          </a:p>
          <a:p>
            <a:pPr algn="r" rtl="1"/>
            <a:r>
              <a:rPr lang="he-IL" dirty="0"/>
              <a:t>זה עובד גם עם 0 ו-1 במקום </a:t>
            </a:r>
            <a:r>
              <a:rPr lang="en-US" dirty="0"/>
              <a:t>true</a:t>
            </a:r>
            <a:r>
              <a:rPr lang="he-IL" dirty="0"/>
              <a:t> ו-</a:t>
            </a:r>
            <a:r>
              <a:rPr lang="en-US" dirty="0"/>
              <a:t>false</a:t>
            </a:r>
            <a:r>
              <a:rPr lang="he-IL" dirty="0"/>
              <a:t>.</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55</a:t>
            </a:fld>
            <a:endParaRPr lang="en-US"/>
          </a:p>
        </p:txBody>
      </p:sp>
    </p:spTree>
    <p:extLst>
      <p:ext uri="{BB962C8B-B14F-4D97-AF65-F5344CB8AC3E}">
        <p14:creationId xmlns:p14="http://schemas.microsoft.com/office/powerpoint/2010/main" val="115540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בראשון הוא יחליף את מה שיש במה שניתן לו עכשיו.</a:t>
            </a:r>
          </a:p>
          <a:p>
            <a:pPr algn="r" rtl="1"/>
            <a:r>
              <a:rPr lang="he-IL" sz="1200" b="0" i="0" kern="1200" dirty="0">
                <a:solidFill>
                  <a:schemeClr val="tx1"/>
                </a:solidFill>
                <a:effectLst/>
                <a:latin typeface="+mn-lt"/>
                <a:ea typeface="+mn-ea"/>
                <a:cs typeface="+mn-cs"/>
              </a:rPr>
              <a:t>בשני הוא ישנה רק את מה שהובא לו באופרטור של </a:t>
            </a:r>
            <a:r>
              <a:rPr lang="en-US" sz="1200" b="0" i="0" kern="1200" dirty="0">
                <a:solidFill>
                  <a:schemeClr val="tx1"/>
                </a:solidFill>
                <a:effectLst/>
                <a:latin typeface="+mn-lt"/>
                <a:ea typeface="+mn-ea"/>
                <a:cs typeface="+mn-cs"/>
              </a:rPr>
              <a:t>set</a:t>
            </a:r>
          </a:p>
          <a:p>
            <a:pPr algn="r" rtl="1"/>
            <a:r>
              <a:rPr lang="he-IL" sz="1200" b="0" i="0" kern="1200" dirty="0">
                <a:solidFill>
                  <a:schemeClr val="tx1"/>
                </a:solidFill>
                <a:effectLst/>
                <a:latin typeface="+mn-lt"/>
                <a:ea typeface="+mn-ea"/>
                <a:cs typeface="+mn-cs"/>
              </a:rPr>
              <a:t>יש גם אפשרות להגדיר- </a:t>
            </a:r>
            <a:r>
              <a:rPr lang="en-US" sz="1200" b="0" i="0" kern="1200" dirty="0" err="1">
                <a:solidFill>
                  <a:schemeClr val="tx1"/>
                </a:solidFill>
                <a:effectLst/>
                <a:latin typeface="+mn-lt"/>
                <a:ea typeface="+mn-ea"/>
                <a:cs typeface="+mn-cs"/>
              </a:rPr>
              <a:t>upsert:true</a:t>
            </a:r>
            <a:r>
              <a:rPr lang="he-IL" sz="1200" b="0" i="0" kern="1200" dirty="0">
                <a:solidFill>
                  <a:schemeClr val="tx1"/>
                </a:solidFill>
                <a:effectLst/>
                <a:latin typeface="+mn-lt"/>
                <a:ea typeface="+mn-ea"/>
                <a:cs typeface="+mn-cs"/>
              </a:rPr>
              <a:t> – אם הוא לא מצא את מה שמחפשים, הוא יוסיף מסמך כזה.</a:t>
            </a:r>
          </a:p>
          <a:p>
            <a:pPr algn="r" rtl="1"/>
            <a:r>
              <a:rPr lang="he-IL" sz="1200" b="0" i="0" kern="1200" dirty="0">
                <a:solidFill>
                  <a:schemeClr val="tx1"/>
                </a:solidFill>
                <a:effectLst/>
                <a:latin typeface="+mn-lt"/>
                <a:ea typeface="+mn-ea"/>
                <a:cs typeface="+mn-cs"/>
              </a:rPr>
              <a:t>יש עוד אופרטורים ואפשרויות, זה מה שאנחנו נלמד בנושא זה</a:t>
            </a:r>
          </a:p>
          <a:p>
            <a:r>
              <a:rPr lang="en-US" sz="1200" b="0" i="0" kern="1200" dirty="0">
                <a:solidFill>
                  <a:schemeClr val="tx1"/>
                </a:solidFill>
                <a:effectLst/>
                <a:latin typeface="+mn-lt"/>
                <a:ea typeface="+mn-ea"/>
                <a:cs typeface="+mn-cs"/>
              </a:rPr>
              <a:t>To update specific fields in a document, use </a:t>
            </a:r>
            <a:r>
              <a:rPr lang="en-US" sz="1200" b="0" i="0" u="none" strike="noStrike" kern="1200" dirty="0">
                <a:solidFill>
                  <a:schemeClr val="tx1"/>
                </a:solidFill>
                <a:effectLst/>
                <a:latin typeface="+mn-lt"/>
                <a:ea typeface="+mn-ea"/>
                <a:cs typeface="+mn-cs"/>
                <a:hlinkClick r:id="rId3"/>
              </a:rPr>
              <a:t>update operators</a:t>
            </a:r>
            <a:r>
              <a:rPr lang="en-US" sz="1200" b="0" i="0" kern="1200" dirty="0">
                <a:solidFill>
                  <a:schemeClr val="tx1"/>
                </a:solidFill>
                <a:effectLst/>
                <a:latin typeface="+mn-lt"/>
                <a:ea typeface="+mn-ea"/>
                <a:cs typeface="+mn-cs"/>
              </a:rPr>
              <a:t> in the &lt;update&gt; parameter.</a:t>
            </a:r>
          </a:p>
          <a:p>
            <a:r>
              <a:rPr lang="en-US" sz="1200" b="0" i="0" kern="1200" dirty="0">
                <a:solidFill>
                  <a:schemeClr val="tx1"/>
                </a:solidFill>
                <a:effectLst/>
                <a:latin typeface="+mn-lt"/>
                <a:ea typeface="+mn-ea"/>
                <a:cs typeface="+mn-cs"/>
              </a:rPr>
              <a:t>For example, given a books collection with the following document:</a:t>
            </a:r>
          </a:p>
          <a:p>
            <a:r>
              <a:rPr lang="en-US" sz="1200" b="0" i="0" kern="1200" dirty="0">
                <a:solidFill>
                  <a:schemeClr val="tx1"/>
                </a:solidFill>
                <a:effectLst/>
                <a:latin typeface="+mn-lt"/>
                <a:ea typeface="+mn-ea"/>
                <a:cs typeface="+mn-cs"/>
              </a:rPr>
              <a:t>{ _id: 1, item: "TBD", stock: 0, info: { publisher: "1111", pages: 430 }, tags: [ "technology", "computer" ], ratings: [ { by: "</a:t>
            </a:r>
            <a:r>
              <a:rPr lang="en-US" sz="1200" b="0" i="0" kern="1200" dirty="0" err="1">
                <a:solidFill>
                  <a:schemeClr val="tx1"/>
                </a:solidFill>
                <a:effectLst/>
                <a:latin typeface="+mn-lt"/>
                <a:ea typeface="+mn-ea"/>
                <a:cs typeface="+mn-cs"/>
              </a:rPr>
              <a:t>ijk</a:t>
            </a:r>
            <a:r>
              <a:rPr lang="en-US" sz="1200" b="0" i="0" kern="1200" dirty="0">
                <a:solidFill>
                  <a:schemeClr val="tx1"/>
                </a:solidFill>
                <a:effectLst/>
                <a:latin typeface="+mn-lt"/>
                <a:ea typeface="+mn-ea"/>
                <a:cs typeface="+mn-cs"/>
              </a:rPr>
              <a:t>", rating: 4 }, { by: "</a:t>
            </a:r>
            <a:r>
              <a:rPr lang="en-US" sz="1200" b="0" i="0" kern="1200" dirty="0" err="1">
                <a:solidFill>
                  <a:schemeClr val="tx1"/>
                </a:solidFill>
                <a:effectLst/>
                <a:latin typeface="+mn-lt"/>
                <a:ea typeface="+mn-ea"/>
                <a:cs typeface="+mn-cs"/>
              </a:rPr>
              <a:t>lmn</a:t>
            </a:r>
            <a:r>
              <a:rPr lang="en-US" sz="1200" b="0" i="0" kern="1200" dirty="0">
                <a:solidFill>
                  <a:schemeClr val="tx1"/>
                </a:solidFill>
                <a:effectLst/>
                <a:latin typeface="+mn-lt"/>
                <a:ea typeface="+mn-ea"/>
                <a:cs typeface="+mn-cs"/>
              </a:rPr>
              <a:t>", rating: 5 } ], reorder: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a:t>
            </a:r>
          </a:p>
          <a:p>
            <a:r>
              <a:rPr lang="en-US" sz="1200" b="0" i="0" kern="1200" dirty="0">
                <a:solidFill>
                  <a:schemeClr val="tx1"/>
                </a:solidFill>
                <a:effectLst/>
                <a:latin typeface="+mn-lt"/>
                <a:ea typeface="+mn-ea"/>
                <a:cs typeface="+mn-cs"/>
              </a:rPr>
              <a:t>The following operation uses: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tooltip="$inc"/>
              </a:rPr>
              <a:t>$</a:t>
            </a:r>
            <a:r>
              <a:rPr lang="en-US" sz="1200" b="0" i="0" u="none" strike="noStrike" kern="1200" dirty="0" err="1">
                <a:solidFill>
                  <a:schemeClr val="tx1"/>
                </a:solidFill>
                <a:effectLst/>
                <a:latin typeface="+mn-lt"/>
                <a:ea typeface="+mn-ea"/>
                <a:cs typeface="+mn-cs"/>
                <a:hlinkClick r:id="rId4" tooltip="$inc"/>
              </a:rPr>
              <a:t>inc</a:t>
            </a:r>
            <a:r>
              <a:rPr lang="en-US" sz="1200" b="0" i="0" kern="1200" dirty="0">
                <a:solidFill>
                  <a:schemeClr val="tx1"/>
                </a:solidFill>
                <a:effectLst/>
                <a:latin typeface="+mn-lt"/>
                <a:ea typeface="+mn-ea"/>
                <a:cs typeface="+mn-cs"/>
              </a:rPr>
              <a:t> operator to increment the stock field; and</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5" tooltip="$set"/>
              </a:rPr>
              <a:t>$set</a:t>
            </a:r>
            <a:r>
              <a:rPr lang="en-US" sz="1200" b="0" i="0" kern="1200" dirty="0">
                <a:solidFill>
                  <a:schemeClr val="tx1"/>
                </a:solidFill>
                <a:effectLst/>
                <a:latin typeface="+mn-lt"/>
                <a:ea typeface="+mn-ea"/>
                <a:cs typeface="+mn-cs"/>
              </a:rPr>
              <a:t> operator to replace the value of the item field, the publisher field in the info embedded document, the tags field, and the second element in the ratings array.</a:t>
            </a:r>
          </a:p>
          <a:p>
            <a:r>
              <a:rPr lang="en-US" sz="1200" b="0" i="0" kern="1200" dirty="0" err="1">
                <a:solidFill>
                  <a:schemeClr val="tx1"/>
                </a:solidFill>
                <a:effectLst/>
                <a:latin typeface="+mn-lt"/>
                <a:ea typeface="+mn-ea"/>
                <a:cs typeface="+mn-cs"/>
              </a:rPr>
              <a:t>db.books.update</a:t>
            </a:r>
            <a:r>
              <a:rPr lang="en-US" sz="1200" b="0" i="0" kern="1200" dirty="0">
                <a:solidFill>
                  <a:schemeClr val="tx1"/>
                </a:solidFill>
                <a:effectLst/>
                <a:latin typeface="+mn-lt"/>
                <a:ea typeface="+mn-ea"/>
                <a:cs typeface="+mn-cs"/>
              </a:rPr>
              <a:t>( { _id: 1 }, { $</a:t>
            </a:r>
            <a:r>
              <a:rPr lang="en-US" sz="1200" b="0" i="0" kern="1200" dirty="0" err="1">
                <a:solidFill>
                  <a:schemeClr val="tx1"/>
                </a:solidFill>
                <a:effectLst/>
                <a:latin typeface="+mn-lt"/>
                <a:ea typeface="+mn-ea"/>
                <a:cs typeface="+mn-cs"/>
              </a:rPr>
              <a:t>inc</a:t>
            </a:r>
            <a:r>
              <a:rPr lang="en-US" sz="1200" b="0" i="0" kern="1200" dirty="0">
                <a:solidFill>
                  <a:schemeClr val="tx1"/>
                </a:solidFill>
                <a:effectLst/>
                <a:latin typeface="+mn-lt"/>
                <a:ea typeface="+mn-ea"/>
                <a:cs typeface="+mn-cs"/>
              </a:rPr>
              <a:t>: { stock: 5 }, $set: { item: "ABC123", "</a:t>
            </a:r>
            <a:r>
              <a:rPr lang="en-US" sz="1200" b="0" i="0" kern="1200" dirty="0" err="1">
                <a:solidFill>
                  <a:schemeClr val="tx1"/>
                </a:solidFill>
                <a:effectLst/>
                <a:latin typeface="+mn-lt"/>
                <a:ea typeface="+mn-ea"/>
                <a:cs typeface="+mn-cs"/>
              </a:rPr>
              <a:t>info.publisher</a:t>
            </a:r>
            <a:r>
              <a:rPr lang="en-US" sz="1200" b="0" i="0" kern="1200" dirty="0">
                <a:solidFill>
                  <a:schemeClr val="tx1"/>
                </a:solidFill>
                <a:effectLst/>
                <a:latin typeface="+mn-lt"/>
                <a:ea typeface="+mn-ea"/>
                <a:cs typeface="+mn-cs"/>
              </a:rPr>
              <a:t>": "2222", tags: [ "software" ], "ratings.1": { by: "</a:t>
            </a:r>
            <a:r>
              <a:rPr lang="en-US" sz="1200" b="0" i="0" kern="1200" dirty="0" err="1">
                <a:solidFill>
                  <a:schemeClr val="tx1"/>
                </a:solidFill>
                <a:effectLst/>
                <a:latin typeface="+mn-lt"/>
                <a:ea typeface="+mn-ea"/>
                <a:cs typeface="+mn-cs"/>
              </a:rPr>
              <a:t>xyz</a:t>
            </a:r>
            <a:r>
              <a:rPr lang="en-US" sz="1200" b="0" i="0" kern="1200" dirty="0">
                <a:solidFill>
                  <a:schemeClr val="tx1"/>
                </a:solidFill>
                <a:effectLst/>
                <a:latin typeface="+mn-lt"/>
                <a:ea typeface="+mn-ea"/>
                <a:cs typeface="+mn-cs"/>
              </a:rPr>
              <a:t>", rating: 3 } } } ) </a:t>
            </a:r>
          </a:p>
          <a:p>
            <a:r>
              <a:rPr lang="en-US" sz="1200" b="0" i="0" kern="1200" dirty="0">
                <a:solidFill>
                  <a:schemeClr val="tx1"/>
                </a:solidFill>
                <a:effectLst/>
                <a:latin typeface="+mn-lt"/>
                <a:ea typeface="+mn-ea"/>
                <a:cs typeface="+mn-cs"/>
              </a:rPr>
              <a:t>The updated document is the following:</a:t>
            </a:r>
          </a:p>
          <a:p>
            <a:r>
              <a:rPr lang="en-US" sz="1200" b="0" i="0" kern="1200" dirty="0">
                <a:solidFill>
                  <a:schemeClr val="tx1"/>
                </a:solidFill>
                <a:effectLst/>
                <a:latin typeface="+mn-lt"/>
                <a:ea typeface="+mn-ea"/>
                <a:cs typeface="+mn-cs"/>
              </a:rPr>
              <a:t>{ "_id" : 1, "item" : "ABC123", "stock" : 5, "info" : { "publisher" : "2222", "pages" : 430 }, "tags" : [ "software" ], "ratings" : [ { "by" : "</a:t>
            </a:r>
            <a:r>
              <a:rPr lang="en-US" sz="1200" b="0" i="0" kern="1200" dirty="0" err="1">
                <a:solidFill>
                  <a:schemeClr val="tx1"/>
                </a:solidFill>
                <a:effectLst/>
                <a:latin typeface="+mn-lt"/>
                <a:ea typeface="+mn-ea"/>
                <a:cs typeface="+mn-cs"/>
              </a:rPr>
              <a:t>ijk</a:t>
            </a:r>
            <a:r>
              <a:rPr lang="en-US" sz="1200" b="0" i="0" kern="1200" dirty="0">
                <a:solidFill>
                  <a:schemeClr val="tx1"/>
                </a:solidFill>
                <a:effectLst/>
                <a:latin typeface="+mn-lt"/>
                <a:ea typeface="+mn-ea"/>
                <a:cs typeface="+mn-cs"/>
              </a:rPr>
              <a:t>", "rating" : 4 }, { "by" : "</a:t>
            </a:r>
            <a:r>
              <a:rPr lang="en-US" sz="1200" b="0" i="0" kern="1200" dirty="0" err="1">
                <a:solidFill>
                  <a:schemeClr val="tx1"/>
                </a:solidFill>
                <a:effectLst/>
                <a:latin typeface="+mn-lt"/>
                <a:ea typeface="+mn-ea"/>
                <a:cs typeface="+mn-cs"/>
              </a:rPr>
              <a:t>xyz</a:t>
            </a:r>
            <a:r>
              <a:rPr lang="en-US" sz="1200" b="0" i="0" kern="1200" dirty="0">
                <a:solidFill>
                  <a:schemeClr val="tx1"/>
                </a:solidFill>
                <a:effectLst/>
                <a:latin typeface="+mn-lt"/>
                <a:ea typeface="+mn-ea"/>
                <a:cs typeface="+mn-cs"/>
              </a:rPr>
              <a:t>", "rating" : 3 } ], "reorder" :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 </a:t>
            </a:r>
          </a:p>
          <a:p>
            <a:br>
              <a:rPr lang="en-US" sz="1200" b="0" i="0" kern="1200" dirty="0">
                <a:solidFill>
                  <a:schemeClr val="tx1"/>
                </a:solidFill>
                <a:effectLst/>
                <a:latin typeface="+mn-lt"/>
                <a:ea typeface="+mn-ea"/>
                <a:cs typeface="+mn-cs"/>
              </a:rPr>
            </a:b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56</a:t>
            </a:fld>
            <a:endParaRPr lang="en-US"/>
          </a:p>
        </p:txBody>
      </p:sp>
    </p:spTree>
    <p:extLst>
      <p:ext uri="{BB962C8B-B14F-4D97-AF65-F5344CB8AC3E}">
        <p14:creationId xmlns:p14="http://schemas.microsoft.com/office/powerpoint/2010/main" val="852265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Map</a:t>
            </a:r>
            <a:r>
              <a:rPr lang="he-IL" dirty="0"/>
              <a:t> – חלוקת הנתונים בין השרתים והרצת התהליך כך שנקבל רשימות נתונים בצורה של </a:t>
            </a:r>
            <a:r>
              <a:rPr lang="en-US" dirty="0"/>
              <a:t>key-value</a:t>
            </a:r>
            <a:r>
              <a:rPr lang="he-IL" dirty="0"/>
              <a:t> (</a:t>
            </a:r>
            <a:r>
              <a:rPr lang="en-US" dirty="0"/>
              <a:t>value</a:t>
            </a:r>
            <a:r>
              <a:rPr lang="he-IL" dirty="0"/>
              <a:t> יכול להיות כמובן יותר מערך בודד...)</a:t>
            </a:r>
          </a:p>
          <a:p>
            <a:pPr algn="r" rtl="1"/>
            <a:r>
              <a:rPr lang="en-US" dirty="0" err="1"/>
              <a:t>Suffle</a:t>
            </a:r>
            <a:r>
              <a:rPr lang="en-US" dirty="0"/>
              <a:t> and sort  / grouping</a:t>
            </a:r>
            <a:r>
              <a:rPr lang="he-IL" dirty="0"/>
              <a:t> – סידור הנתונים בצורה שתאפשר ל-</a:t>
            </a:r>
            <a:r>
              <a:rPr lang="en-US" dirty="0"/>
              <a:t>reduce</a:t>
            </a:r>
            <a:r>
              <a:rPr lang="he-IL" dirty="0"/>
              <a:t> לעשות את מה שהוא צריך לעשות.</a:t>
            </a:r>
          </a:p>
          <a:p>
            <a:pPr algn="r" rtl="1"/>
            <a:r>
              <a:rPr lang="en-US" dirty="0"/>
              <a:t>Reduce</a:t>
            </a:r>
            <a:r>
              <a:rPr lang="he-IL" dirty="0"/>
              <a:t> – חיבור הנתונים והכנתם בצורה המתאימה למה שרוצים ב-</a:t>
            </a:r>
            <a:r>
              <a:rPr lang="en-US" dirty="0"/>
              <a:t>output</a:t>
            </a:r>
            <a:r>
              <a:rPr lang="he-IL" dirty="0"/>
              <a:t>.</a:t>
            </a:r>
          </a:p>
          <a:p>
            <a:pPr algn="r" rtl="1"/>
            <a:endParaRPr lang="he-IL" dirty="0"/>
          </a:p>
          <a:p>
            <a:pPr algn="r" rtl="1"/>
            <a:r>
              <a:rPr lang="he-IL" dirty="0"/>
              <a:t>זה מאד שימושי במקרים של המון </a:t>
            </a:r>
            <a:r>
              <a:rPr lang="he-IL" dirty="0" err="1"/>
              <a:t>המון</a:t>
            </a:r>
            <a:r>
              <a:rPr lang="he-IL" dirty="0"/>
              <a:t> נתונים, היתרון המרכזי של זה שאפשר לעשות את העבודה במקביל – לחלק את העבודה מבלי לפגוע בנכונות התוצאות</a:t>
            </a:r>
          </a:p>
          <a:p>
            <a:pPr algn="r" rtl="1"/>
            <a:endParaRPr lang="he-IL" dirty="0"/>
          </a:p>
          <a:p>
            <a:pPr algn="r" rtl="1"/>
            <a:r>
              <a:rPr lang="he-IL" dirty="0"/>
              <a:t>כחלק מאוסף הפונקציות הקיימות במסד הנתונים במנוע ה־</a:t>
            </a:r>
            <a:r>
              <a:rPr lang="en-US" dirty="0"/>
              <a:t>JavaScript </a:t>
            </a:r>
            <a:r>
              <a:rPr lang="he-IL" dirty="0"/>
              <a:t>הפנימי של מסד הנתונים קיימת ספריית </a:t>
            </a:r>
            <a:r>
              <a:rPr lang="en-US" dirty="0"/>
              <a:t>MapReduce </a:t>
            </a:r>
            <a:r>
              <a:rPr lang="he-IL" dirty="0"/>
              <a:t> המאפשרת הפעלת תוכניות </a:t>
            </a:r>
            <a:r>
              <a:rPr lang="en-US" dirty="0"/>
              <a:t>MapReduce </a:t>
            </a:r>
            <a:r>
              <a:rPr lang="he-IL" dirty="0"/>
              <a:t> על גבי נתונים הנשמרים ב־</a:t>
            </a:r>
            <a:r>
              <a:rPr lang="en-US" dirty="0"/>
              <a:t>MongoDB .</a:t>
            </a:r>
            <a:r>
              <a:rPr lang="he-IL" dirty="0"/>
              <a:t> </a:t>
            </a:r>
          </a:p>
          <a:p>
            <a:pPr algn="r" rtl="1"/>
            <a:r>
              <a:rPr lang="he-IL" dirty="0"/>
              <a:t>בנוסף, קיימת אינטגרציה בין </a:t>
            </a:r>
            <a:r>
              <a:rPr lang="en-US" dirty="0"/>
              <a:t>MongoDB </a:t>
            </a:r>
            <a:r>
              <a:rPr lang="he-IL" dirty="0"/>
              <a:t>לבין תשתיות פרויקט </a:t>
            </a:r>
            <a:r>
              <a:rPr lang="en-US" dirty="0"/>
              <a:t>Hadoop </a:t>
            </a:r>
            <a:r>
              <a:rPr lang="he-IL" dirty="0"/>
              <a:t>המאפשרות הרצה 22 של תוכניות </a:t>
            </a:r>
            <a:r>
              <a:rPr lang="en-US" dirty="0"/>
              <a:t>MapReduce </a:t>
            </a:r>
            <a:r>
              <a:rPr lang="he-IL" dirty="0"/>
              <a:t>ב־</a:t>
            </a:r>
            <a:r>
              <a:rPr lang="en-US" dirty="0"/>
              <a:t>Hadoop </a:t>
            </a:r>
            <a:r>
              <a:rPr lang="he-IL" dirty="0"/>
              <a:t>כך שמקור הנתונים יהיה ב־</a:t>
            </a:r>
            <a:r>
              <a:rPr lang="en-US" dirty="0"/>
              <a:t>MongoDB </a:t>
            </a:r>
            <a:r>
              <a:rPr lang="he-IL" dirty="0"/>
              <a:t>והתוצאות ישמרו אף הן ב־</a:t>
            </a:r>
            <a:r>
              <a:rPr lang="en-US" dirty="0"/>
              <a:t>MongoDB.</a:t>
            </a:r>
            <a:endParaRPr lang="he-IL" dirty="0"/>
          </a:p>
          <a:p>
            <a:pPr algn="r" rtl="1"/>
            <a:endParaRPr lang="he-IL" dirty="0"/>
          </a:p>
          <a:p>
            <a:pPr algn="r" rtl="1"/>
            <a:endParaRPr lang="he-IL" dirty="0"/>
          </a:p>
          <a:p>
            <a:pPr algn="r" rtl="1"/>
            <a:r>
              <a:rPr lang="en-US" dirty="0"/>
              <a:t>http://ramkedem.com/mapreduce-%D7%95-hdfs-%D7%91%D7%9E%D7%99%D7%9C%D7%99%D7%9D-%D7%A4%D7%A9%D7%95%D7%98%D7%95%D7%AA/</a:t>
            </a:r>
            <a:endParaRPr lang="he-IL" dirty="0"/>
          </a:p>
          <a:p>
            <a:pPr algn="r" rtl="1"/>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57</a:t>
            </a:fld>
            <a:endParaRPr lang="en-US"/>
          </a:p>
        </p:txBody>
      </p:sp>
    </p:spTree>
    <p:extLst>
      <p:ext uri="{BB962C8B-B14F-4D97-AF65-F5344CB8AC3E}">
        <p14:creationId xmlns:p14="http://schemas.microsoft.com/office/powerpoint/2010/main" val="4079579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דוגמא:</a:t>
            </a:r>
          </a:p>
          <a:p>
            <a:pPr algn="r" rtl="1"/>
            <a:r>
              <a:rPr lang="he-IL" dirty="0"/>
              <a:t>מציאת הציון המקסימלי ומינימלי לפי גילאי הסטודנטים </a:t>
            </a:r>
          </a:p>
          <a:p>
            <a:pPr algn="r" rtl="1"/>
            <a:endParaRPr lang="he-IL" dirty="0"/>
          </a:p>
          <a:p>
            <a:pPr algn="r" rtl="1"/>
            <a:endParaRPr lang="he-IL" dirty="0"/>
          </a:p>
          <a:p>
            <a:pPr algn="r" rtl="1"/>
            <a:r>
              <a:rPr lang="en-US" dirty="0"/>
              <a:t>Map</a:t>
            </a:r>
            <a:r>
              <a:rPr lang="he-IL" dirty="0"/>
              <a:t>- כל ציון </a:t>
            </a:r>
            <a:r>
              <a:rPr lang="he-IL" dirty="0" err="1"/>
              <a:t>מתמפה</a:t>
            </a:r>
            <a:r>
              <a:rPr lang="he-IL" dirty="0"/>
              <a:t> לגיל</a:t>
            </a:r>
          </a:p>
          <a:p>
            <a:pPr algn="r" rtl="1"/>
            <a:r>
              <a:rPr lang="en-US" dirty="0"/>
              <a:t>Grouping</a:t>
            </a:r>
            <a:r>
              <a:rPr lang="he-IL" dirty="0"/>
              <a:t> – מקבצים וממיינים לפי הגיל בשביל שכל אחד יקבל קבוצת גיל מסוימת.</a:t>
            </a:r>
          </a:p>
          <a:p>
            <a:pPr algn="r" rtl="1"/>
            <a:r>
              <a:rPr lang="en-US" dirty="0"/>
              <a:t>Reduce</a:t>
            </a:r>
            <a:r>
              <a:rPr lang="he-IL" dirty="0"/>
              <a:t> – מוצאים את המינימום ומקסימום בכל קבוצת גיל</a:t>
            </a:r>
          </a:p>
          <a:p>
            <a:pPr algn="r" rtl="1"/>
            <a:r>
              <a:rPr lang="he-IL" dirty="0"/>
              <a:t>(אם מיינו את הנתונים קודם נקבל מינימום ומקסימום </a:t>
            </a:r>
            <a:r>
              <a:rPr lang="he-IL" dirty="0" err="1"/>
              <a:t>גלובליאיים</a:t>
            </a:r>
            <a:r>
              <a:rPr lang="he-IL" dirty="0"/>
              <a:t>, אחרת נקבל מינימום ומקסימום מקומי</a:t>
            </a:r>
          </a:p>
          <a:p>
            <a:pPr algn="r" rtl="1"/>
            <a:endParaRPr lang="he-IL" dirty="0"/>
          </a:p>
          <a:p>
            <a:pPr algn="r" rtl="1"/>
            <a:endParaRPr lang="he-IL" dirty="0"/>
          </a:p>
          <a:p>
            <a:pPr algn="r" rtl="1"/>
            <a:r>
              <a:rPr lang="he-IL" dirty="0"/>
              <a:t>מפקד אוכלוסין של כל הממלכה נגיל 18 . </a:t>
            </a:r>
          </a:p>
          <a:p>
            <a:pPr algn="r" rtl="1"/>
            <a:r>
              <a:rPr lang="en-US" dirty="0"/>
              <a:t>Map</a:t>
            </a:r>
            <a:r>
              <a:rPr lang="he-IL" dirty="0"/>
              <a:t>-  כל תושב </a:t>
            </a:r>
            <a:r>
              <a:rPr lang="he-IL" dirty="0" err="1"/>
              <a:t>מתמפה</a:t>
            </a:r>
            <a:r>
              <a:rPr lang="he-IL" dirty="0"/>
              <a:t> לישוב </a:t>
            </a:r>
          </a:p>
          <a:p>
            <a:pPr algn="r" rtl="1"/>
            <a:r>
              <a:rPr lang="en-US" dirty="0"/>
              <a:t>Grouping</a:t>
            </a:r>
            <a:r>
              <a:rPr lang="he-IL" dirty="0"/>
              <a:t>- כל התושבים מתחלקים לקבוצות על פי הישובים שלהם ומסוננים לגיל 18 </a:t>
            </a:r>
          </a:p>
          <a:p>
            <a:pPr algn="r" rtl="1"/>
            <a:r>
              <a:rPr lang="en-US" dirty="0"/>
              <a:t>Reduce </a:t>
            </a:r>
            <a:r>
              <a:rPr lang="he-IL" dirty="0"/>
              <a:t> - כל ראש עיר (</a:t>
            </a:r>
            <a:r>
              <a:rPr lang="en-US" dirty="0"/>
              <a:t>worker</a:t>
            </a:r>
            <a:r>
              <a:rPr lang="he-IL" dirty="0"/>
              <a:t>) סופר את </a:t>
            </a:r>
            <a:r>
              <a:rPr lang="he-IL" dirty="0" err="1"/>
              <a:t>התשובים</a:t>
            </a:r>
            <a:r>
              <a:rPr lang="he-IL" dirty="0"/>
              <a:t> בעיר שלו ומחזיר את התוצאה </a:t>
            </a:r>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58</a:t>
            </a:fld>
            <a:endParaRPr lang="en-US"/>
          </a:p>
        </p:txBody>
      </p:sp>
    </p:spTree>
    <p:extLst>
      <p:ext uri="{BB962C8B-B14F-4D97-AF65-F5344CB8AC3E}">
        <p14:creationId xmlns:p14="http://schemas.microsoft.com/office/powerpoint/2010/main" val="25396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איך משתמשים ב-</a:t>
            </a:r>
            <a:r>
              <a:rPr lang="en-US" dirty="0"/>
              <a:t>map reduce</a:t>
            </a:r>
            <a:r>
              <a:rPr lang="he-IL" dirty="0"/>
              <a:t> ב-</a:t>
            </a:r>
            <a:r>
              <a:rPr lang="en-US" dirty="0" err="1"/>
              <a:t>mongoDB</a:t>
            </a:r>
            <a:r>
              <a:rPr lang="he-IL" dirty="0"/>
              <a:t>?</a:t>
            </a:r>
            <a:endParaRPr lang="en-US" dirty="0"/>
          </a:p>
          <a:p>
            <a:pPr algn="r" rtl="1"/>
            <a:endParaRPr lang="en-US" dirty="0"/>
          </a:p>
          <a:p>
            <a:pPr algn="r" rtl="1"/>
            <a:r>
              <a:rPr lang="he-IL" dirty="0"/>
              <a:t>יש לנו </a:t>
            </a:r>
            <a:r>
              <a:rPr lang="en-US" dirty="0"/>
              <a:t>collection </a:t>
            </a:r>
            <a:r>
              <a:rPr lang="he-IL" dirty="0"/>
              <a:t> של מסמכים- על מסמך מתעד רכישה של לקוח בחנות, מתי זה היה, סטטוס הרכישה, סכום ששולם, פירוט המוצרים שנרכשו.</a:t>
            </a:r>
          </a:p>
          <a:p>
            <a:pPr algn="r" rtl="1"/>
            <a:r>
              <a:rPr lang="he-IL" dirty="0"/>
              <a:t>אנחנו רוצים למצוא את הסכום הכולל ששולם ע"י כל לקוח כאשר סטטוס ההזמנה היא </a:t>
            </a:r>
            <a:r>
              <a:rPr lang="en-US" dirty="0"/>
              <a:t>‘A’</a:t>
            </a:r>
            <a:r>
              <a:rPr lang="he-IL" dirty="0"/>
              <a:t>  (</a:t>
            </a:r>
            <a:r>
              <a:rPr lang="en-US" dirty="0"/>
              <a:t>SKU</a:t>
            </a:r>
            <a:r>
              <a:rPr lang="he-IL" dirty="0"/>
              <a:t> זה ברקוד)</a:t>
            </a:r>
          </a:p>
          <a:p>
            <a:pPr algn="r" rtl="1"/>
            <a:endParaRPr lang="he-IL" dirty="0"/>
          </a:p>
          <a:p>
            <a:pPr algn="r" rtl="1"/>
            <a:r>
              <a:rPr lang="he-IL" dirty="0"/>
              <a:t>איך היינו עושים את זה ב-</a:t>
            </a:r>
            <a:r>
              <a:rPr lang="en-US" dirty="0"/>
              <a:t>DB</a:t>
            </a:r>
            <a:r>
              <a:rPr lang="he-IL" dirty="0"/>
              <a:t> </a:t>
            </a:r>
            <a:r>
              <a:rPr lang="he-IL" dirty="0" err="1"/>
              <a:t>רלציוני</a:t>
            </a:r>
            <a:r>
              <a:rPr lang="he-IL" dirty="0"/>
              <a:t>??</a:t>
            </a:r>
          </a:p>
          <a:p>
            <a:pPr algn="r" rtl="1"/>
            <a:r>
              <a:rPr lang="he-IL" dirty="0"/>
              <a:t>לא כ"כ מסובך..</a:t>
            </a:r>
          </a:p>
          <a:p>
            <a:pPr algn="r" rtl="1"/>
            <a:r>
              <a:rPr lang="en-US" dirty="0"/>
              <a:t>Select </a:t>
            </a:r>
            <a:r>
              <a:rPr lang="en-US" dirty="0" err="1"/>
              <a:t>cust_id</a:t>
            </a:r>
            <a:r>
              <a:rPr lang="en-US" dirty="0"/>
              <a:t>, amount</a:t>
            </a:r>
          </a:p>
          <a:p>
            <a:pPr algn="r" rtl="1"/>
            <a:r>
              <a:rPr lang="en-US" dirty="0"/>
              <a:t>From orders</a:t>
            </a:r>
          </a:p>
          <a:p>
            <a:pPr algn="r" rtl="1"/>
            <a:r>
              <a:rPr lang="en-US" dirty="0"/>
              <a:t>Where status=‘A’</a:t>
            </a:r>
          </a:p>
          <a:p>
            <a:pPr algn="r" rtl="1"/>
            <a:r>
              <a:rPr lang="en-US" dirty="0"/>
              <a:t>Group by </a:t>
            </a:r>
            <a:r>
              <a:rPr lang="en-US" dirty="0" err="1"/>
              <a:t>cust_id</a:t>
            </a:r>
            <a:endParaRPr lang="en-US" dirty="0"/>
          </a:p>
          <a:p>
            <a:pPr algn="r" rtl="1"/>
            <a:endParaRPr lang="en-US" dirty="0"/>
          </a:p>
          <a:p>
            <a:pPr algn="r" rtl="1"/>
            <a:r>
              <a:rPr lang="he-IL" dirty="0"/>
              <a:t>הבעיה היא במקרה שהיו לנו כמות מאד </a:t>
            </a:r>
            <a:r>
              <a:rPr lang="he-IL" dirty="0" err="1"/>
              <a:t>מאד</a:t>
            </a:r>
            <a:r>
              <a:rPr lang="he-IL" dirty="0"/>
              <a:t> גדולה של רשומות, שליפה כזאת </a:t>
            </a:r>
            <a:r>
              <a:rPr lang="he-IL" dirty="0" err="1"/>
              <a:t>היתה</a:t>
            </a:r>
            <a:r>
              <a:rPr lang="he-IL" dirty="0"/>
              <a:t> לוקחת הרבה מאד זמן</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59</a:t>
            </a:fld>
            <a:endParaRPr lang="en-US"/>
          </a:p>
        </p:txBody>
      </p:sp>
    </p:spTree>
    <p:extLst>
      <p:ext uri="{BB962C8B-B14F-4D97-AF65-F5344CB8AC3E}">
        <p14:creationId xmlns:p14="http://schemas.microsoft.com/office/powerpoint/2010/main" val="3447564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מבנה הפרמטרים בפונקציית</a:t>
            </a:r>
            <a:r>
              <a:rPr lang="en-US" dirty="0" err="1"/>
              <a:t>mapReduce</a:t>
            </a:r>
            <a:r>
              <a:rPr lang="en-US" dirty="0"/>
              <a:t>() </a:t>
            </a:r>
            <a:r>
              <a:rPr lang="he-IL" dirty="0"/>
              <a:t> :</a:t>
            </a:r>
          </a:p>
          <a:p>
            <a:pPr marL="228600" indent="-228600" algn="r" rtl="1">
              <a:buAutoNum type="arabicPeriod"/>
            </a:pPr>
            <a:r>
              <a:rPr lang="he-IL" dirty="0"/>
              <a:t>פונקציית </a:t>
            </a:r>
            <a:r>
              <a:rPr lang="en-US" dirty="0"/>
              <a:t>map</a:t>
            </a:r>
          </a:p>
          <a:p>
            <a:pPr marL="228600" indent="-228600" algn="r" rtl="1">
              <a:buAutoNum type="arabicPeriod"/>
            </a:pPr>
            <a:r>
              <a:rPr lang="he-IL" dirty="0"/>
              <a:t>פונקציית </a:t>
            </a:r>
            <a:r>
              <a:rPr lang="en-US" dirty="0"/>
              <a:t>reduce</a:t>
            </a:r>
          </a:p>
          <a:p>
            <a:pPr marL="228600" indent="-228600" algn="r" rtl="1">
              <a:buAutoNum type="arabicPeriod"/>
            </a:pPr>
            <a:r>
              <a:rPr lang="he-IL" dirty="0"/>
              <a:t>פרמטרים נוספים במבנה של </a:t>
            </a:r>
            <a:r>
              <a:rPr lang="en-US" dirty="0"/>
              <a:t>json</a:t>
            </a:r>
            <a:r>
              <a:rPr lang="he-IL" dirty="0"/>
              <a:t>- כמו בדוגמא פה- </a:t>
            </a:r>
            <a:r>
              <a:rPr lang="en-US" dirty="0"/>
              <a:t>query, out</a:t>
            </a:r>
            <a:r>
              <a:rPr lang="he-IL" dirty="0"/>
              <a:t>. יש עוד, נראה בהמשך, אבל לא את כל הפרמטרים.</a:t>
            </a:r>
          </a:p>
          <a:p>
            <a:pPr marL="0" indent="0" algn="r" rtl="1">
              <a:buNone/>
            </a:pPr>
            <a:endParaRPr lang="en-US" dirty="0"/>
          </a:p>
          <a:p>
            <a:pPr marL="0" indent="0" algn="r" rtl="1">
              <a:buNone/>
            </a:pPr>
            <a:r>
              <a:rPr lang="he-IL" dirty="0"/>
              <a:t>פירוט:</a:t>
            </a:r>
          </a:p>
          <a:p>
            <a:pPr marL="228600" indent="-228600" algn="r" rtl="1">
              <a:buAutoNum type="arabicPeriod"/>
            </a:pPr>
            <a:r>
              <a:rPr lang="he-IL" dirty="0"/>
              <a:t>בעמודה השמאלית ביותר אנחנו רואים את ה</a:t>
            </a:r>
            <a:r>
              <a:rPr lang="en-US" dirty="0"/>
              <a:t>collection</a:t>
            </a:r>
            <a:r>
              <a:rPr lang="he-IL" dirty="0"/>
              <a:t> המקורי שלנו (הורידו נתונים לעומת מה שראינו בשקף הקודם סתם בשביל הנוחות)</a:t>
            </a:r>
          </a:p>
          <a:p>
            <a:pPr marL="228600" indent="-228600" algn="r" rtl="1">
              <a:buAutoNum type="arabicPeriod"/>
            </a:pPr>
            <a:r>
              <a:rPr lang="he-IL" dirty="0"/>
              <a:t>העמודה הבאה זה אחרי ביצוע ה-</a:t>
            </a:r>
            <a:r>
              <a:rPr lang="en-US" dirty="0"/>
              <a:t>query</a:t>
            </a:r>
            <a:r>
              <a:rPr lang="he-IL" dirty="0"/>
              <a:t>, נשארנו אותו דבר מבחינת המבנה, רק </a:t>
            </a:r>
            <a:r>
              <a:rPr lang="he-IL" dirty="0" err="1"/>
              <a:t>צימצמנו</a:t>
            </a:r>
            <a:r>
              <a:rPr lang="he-IL" dirty="0"/>
              <a:t> את מס' המסמכים שלנו.</a:t>
            </a:r>
          </a:p>
          <a:p>
            <a:pPr marL="228600" indent="-228600" algn="r" rtl="1">
              <a:buAutoNum type="arabicPeriod"/>
            </a:pPr>
            <a:r>
              <a:rPr lang="he-IL" dirty="0"/>
              <a:t>בשלב הבא עושים </a:t>
            </a:r>
            <a:r>
              <a:rPr lang="en-US" dirty="0"/>
              <a:t>map</a:t>
            </a:r>
            <a:r>
              <a:rPr lang="he-IL" dirty="0"/>
              <a:t> (וגם </a:t>
            </a:r>
            <a:r>
              <a:rPr lang="en-US" dirty="0"/>
              <a:t>shuffle</a:t>
            </a:r>
            <a:r>
              <a:rPr lang="he-IL" dirty="0"/>
              <a:t>) - בשלב זה אנחנו מגדירים פונקציית </a:t>
            </a:r>
            <a:r>
              <a:rPr lang="en-US" dirty="0"/>
              <a:t>emit</a:t>
            </a:r>
            <a:r>
              <a:rPr lang="he-IL" dirty="0"/>
              <a:t> שמייצרת לנו זוגות של נתונים-</a:t>
            </a:r>
            <a:r>
              <a:rPr lang="en-US" dirty="0"/>
              <a:t>key-value</a:t>
            </a:r>
            <a:r>
              <a:rPr lang="he-IL" dirty="0"/>
              <a:t> . הפונקציה מתבצעת על כל המסמכים ב-</a:t>
            </a:r>
            <a:r>
              <a:rPr lang="en-US" dirty="0"/>
              <a:t>collection</a:t>
            </a:r>
            <a:r>
              <a:rPr lang="he-IL" dirty="0"/>
              <a:t> שעליו אנחנו נמצאים ומחזירה </a:t>
            </a:r>
            <a:r>
              <a:rPr lang="en-US" dirty="0"/>
              <a:t>key</a:t>
            </a:r>
            <a:r>
              <a:rPr lang="he-IL" dirty="0"/>
              <a:t> ו-</a:t>
            </a:r>
            <a:r>
              <a:rPr lang="en-US" dirty="0"/>
              <a:t> value</a:t>
            </a:r>
            <a:r>
              <a:rPr lang="he-IL" dirty="0"/>
              <a:t> , בהנחה שיש לה את הערכים שהגדרנו... לפי איך שרואים פה בציור , היא עושה פה גם את ה-</a:t>
            </a:r>
            <a:r>
              <a:rPr lang="en-US" dirty="0"/>
              <a:t>shuffle</a:t>
            </a:r>
            <a:r>
              <a:rPr lang="he-IL" dirty="0"/>
              <a:t>- מאחדת את ה-</a:t>
            </a:r>
            <a:r>
              <a:rPr lang="en-US" dirty="0"/>
              <a:t>keys</a:t>
            </a:r>
            <a:r>
              <a:rPr lang="he-IL" dirty="0"/>
              <a:t> הדומים ושומרת את כל ה-</a:t>
            </a:r>
            <a:r>
              <a:rPr lang="en-US" dirty="0"/>
              <a:t>values </a:t>
            </a:r>
            <a:r>
              <a:rPr lang="he-IL" dirty="0"/>
              <a:t> ברשימה</a:t>
            </a:r>
          </a:p>
          <a:p>
            <a:pPr marL="228600" indent="-228600" algn="r" rtl="1">
              <a:buAutoNum type="arabicPeriod"/>
            </a:pPr>
            <a:r>
              <a:rPr lang="he-IL" dirty="0"/>
              <a:t>בשלב הבא נעשה את ה-</a:t>
            </a:r>
            <a:r>
              <a:rPr lang="en-US" dirty="0"/>
              <a:t>reduce</a:t>
            </a:r>
            <a:r>
              <a:rPr lang="he-IL" dirty="0"/>
              <a:t> – נעבור על כל ה-</a:t>
            </a:r>
            <a:r>
              <a:rPr lang="en-US" dirty="0"/>
              <a:t>keys</a:t>
            </a:r>
            <a:r>
              <a:rPr lang="he-IL" dirty="0"/>
              <a:t> ונחזיר את ה-</a:t>
            </a:r>
            <a:r>
              <a:rPr lang="en-US" dirty="0"/>
              <a:t>sum</a:t>
            </a:r>
            <a:r>
              <a:rPr lang="he-IL" dirty="0"/>
              <a:t> של ה-</a:t>
            </a:r>
            <a:r>
              <a:rPr lang="en-US" dirty="0"/>
              <a:t>values</a:t>
            </a:r>
            <a:r>
              <a:rPr lang="he-IL" dirty="0"/>
              <a:t> (וזה גם בדיוק מה שכתוב בפונקציית ה-</a:t>
            </a:r>
            <a:r>
              <a:rPr lang="en-US" dirty="0"/>
              <a:t>reduce</a:t>
            </a:r>
            <a:r>
              <a:rPr lang="he-IL" dirty="0"/>
              <a:t>)</a:t>
            </a:r>
          </a:p>
          <a:p>
            <a:pPr marL="228600" indent="-228600" algn="r" rtl="1">
              <a:buAutoNum type="arabicPeriod"/>
            </a:pPr>
            <a:r>
              <a:rPr lang="en-US" dirty="0" err="1"/>
              <a:t>mongoDB</a:t>
            </a:r>
            <a:r>
              <a:rPr lang="he-IL" dirty="0"/>
              <a:t> יכניס את התוצאה ל-</a:t>
            </a:r>
            <a:r>
              <a:rPr lang="en-US" dirty="0"/>
              <a:t>collection </a:t>
            </a:r>
            <a:r>
              <a:rPr lang="he-IL" dirty="0"/>
              <a:t> שהוגדר לו בפרמטר של </a:t>
            </a:r>
            <a:r>
              <a:rPr lang="en-US" dirty="0"/>
              <a:t>out</a:t>
            </a:r>
            <a:r>
              <a:rPr lang="he-IL" dirty="0"/>
              <a:t>.</a:t>
            </a:r>
          </a:p>
          <a:p>
            <a:pPr marL="0" indent="0" algn="r" rtl="1">
              <a:buNone/>
            </a:pP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60</a:t>
            </a:fld>
            <a:endParaRPr lang="en-US"/>
          </a:p>
        </p:txBody>
      </p:sp>
    </p:spTree>
    <p:extLst>
      <p:ext uri="{BB962C8B-B14F-4D97-AF65-F5344CB8AC3E}">
        <p14:creationId xmlns:p14="http://schemas.microsoft.com/office/powerpoint/2010/main" val="25083994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ככה נשלוף בשביל לראות את התוצאה.</a:t>
            </a:r>
          </a:p>
          <a:p>
            <a:pPr algn="r" rtl="1"/>
            <a:r>
              <a:rPr lang="he-IL" dirty="0"/>
              <a:t>התוצאות לא קשורות לנתונים שראינו קודם, הכנסתי נתונים אחרים</a:t>
            </a:r>
          </a:p>
          <a:p>
            <a:pPr algn="r" rtl="1"/>
            <a:endParaRPr lang="he-IL" dirty="0"/>
          </a:p>
          <a:p>
            <a:pPr algn="r" rtl="1"/>
            <a:r>
              <a:rPr lang="he-IL" dirty="0"/>
              <a:t>זה בעיקר בשביל לראות איך זה נראה ומה צריך לעשות בשביל לראות אותם</a:t>
            </a:r>
          </a:p>
          <a:p>
            <a:pPr algn="r" rtl="1"/>
            <a:endParaRPr lang="he-IL" dirty="0"/>
          </a:p>
          <a:p>
            <a:pPr algn="r" rtl="1"/>
            <a:endParaRPr lang="en-US" dirty="0"/>
          </a:p>
        </p:txBody>
      </p:sp>
      <p:sp>
        <p:nvSpPr>
          <p:cNvPr id="4" name="מציין מיקום של מספר שקופית 3"/>
          <p:cNvSpPr>
            <a:spLocks noGrp="1"/>
          </p:cNvSpPr>
          <p:nvPr>
            <p:ph type="sldNum" sz="quarter" idx="10"/>
          </p:nvPr>
        </p:nvSpPr>
        <p:spPr/>
        <p:txBody>
          <a:bodyPr/>
          <a:lstStyle/>
          <a:p>
            <a:fld id="{C75C3ADE-A616-4B5A-BBB7-4B8D4A187CFA}" type="slidenum">
              <a:rPr lang="en-US" smtClean="0"/>
              <a:t>61</a:t>
            </a:fld>
            <a:endParaRPr lang="en-US"/>
          </a:p>
        </p:txBody>
      </p:sp>
    </p:spTree>
    <p:extLst>
      <p:ext uri="{BB962C8B-B14F-4D97-AF65-F5344CB8AC3E}">
        <p14:creationId xmlns:p14="http://schemas.microsoft.com/office/powerpoint/2010/main" val="1079693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דוגמא נוספת ב-</a:t>
            </a:r>
            <a:r>
              <a:rPr lang="en-US" dirty="0"/>
              <a:t>map reduce</a:t>
            </a:r>
            <a:r>
              <a:rPr lang="he-IL" dirty="0"/>
              <a:t>.</a:t>
            </a:r>
            <a:endParaRPr lang="en-US" dirty="0"/>
          </a:p>
          <a:p>
            <a:pPr algn="r" rtl="1"/>
            <a:r>
              <a:rPr lang="he-IL" dirty="0"/>
              <a:t>זו דוגמא למבנה התוצאה שאנחנו רוצים לקבל-</a:t>
            </a:r>
          </a:p>
          <a:p>
            <a:pPr algn="r" rtl="1"/>
            <a:r>
              <a:rPr lang="he-IL" dirty="0"/>
              <a:t>אנחנו רוצים עבור כל מוצר:</a:t>
            </a:r>
          </a:p>
          <a:p>
            <a:pPr algn="r" rtl="1"/>
            <a:r>
              <a:rPr lang="he-IL" dirty="0"/>
              <a:t>1.  כמה פריטים ממנו נמכרו.</a:t>
            </a:r>
          </a:p>
          <a:p>
            <a:pPr algn="r" rtl="1"/>
            <a:r>
              <a:rPr lang="he-IL" dirty="0"/>
              <a:t>2. הכמות הממוצעת שמכרו ממנו בהזמנה. </a:t>
            </a:r>
          </a:p>
          <a:p>
            <a:pPr algn="r" rtl="1"/>
            <a:r>
              <a:rPr lang="he-IL" dirty="0"/>
              <a:t>ואת כל זה רק להזמנות מ-1/1/2012 והלאה.</a:t>
            </a:r>
            <a:endParaRPr lang="en-US" dirty="0"/>
          </a:p>
          <a:p>
            <a:pPr algn="r" rtl="1"/>
            <a:r>
              <a:rPr lang="he-IL" dirty="0"/>
              <a:t>המבנה ייצא לנו פחות או יותר ככה... לא בדיוק, זה רק בשביל להבין את הרעיון..</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62</a:t>
            </a:fld>
            <a:endParaRPr lang="en-US"/>
          </a:p>
        </p:txBody>
      </p:sp>
    </p:spTree>
    <p:extLst>
      <p:ext uri="{BB962C8B-B14F-4D97-AF65-F5344CB8AC3E}">
        <p14:creationId xmlns:p14="http://schemas.microsoft.com/office/powerpoint/2010/main" val="3639489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1</a:t>
            </a:r>
            <a:r>
              <a:rPr lang="he-IL" b="0" i="0" dirty="0">
                <a:solidFill>
                  <a:srgbClr val="666666"/>
                </a:solidFill>
                <a:effectLst/>
                <a:latin typeface="heebo" pitchFamily="2" charset="-79"/>
                <a:cs typeface="heebo" pitchFamily="2" charset="-79"/>
              </a:rPr>
              <a:t>הבדל חשוב נוסף הינו העובדה שבסיסי </a:t>
            </a:r>
            <a:r>
              <a:rPr lang="he-IL" b="0" i="0" dirty="0" err="1">
                <a:solidFill>
                  <a:srgbClr val="666666"/>
                </a:solidFill>
                <a:effectLst/>
                <a:latin typeface="heebo" pitchFamily="2" charset="-79"/>
                <a:cs typeface="heebo" pitchFamily="2" charset="-79"/>
              </a:rPr>
              <a:t>הנתנים</a:t>
            </a:r>
            <a:r>
              <a:rPr lang="he-IL" b="0" i="0" dirty="0">
                <a:solidFill>
                  <a:srgbClr val="666666"/>
                </a:solidFill>
                <a:effectLst/>
                <a:latin typeface="heebo" pitchFamily="2" charset="-79"/>
                <a:cs typeface="heebo" pitchFamily="2" charset="-79"/>
              </a:rPr>
              <a:t> </a:t>
            </a:r>
            <a:r>
              <a:rPr lang="he-IL" b="0" i="0" dirty="0" err="1">
                <a:solidFill>
                  <a:srgbClr val="666666"/>
                </a:solidFill>
                <a:effectLst/>
                <a:latin typeface="heebo" pitchFamily="2" charset="-79"/>
                <a:cs typeface="heebo" pitchFamily="2" charset="-79"/>
              </a:rPr>
              <a:t>הרלציוניים</a:t>
            </a:r>
            <a:r>
              <a:rPr lang="he-IL" b="0" i="0" dirty="0">
                <a:solidFill>
                  <a:srgbClr val="666666"/>
                </a:solidFill>
                <a:effectLst/>
                <a:latin typeface="heebo" pitchFamily="2" charset="-79"/>
                <a:cs typeface="heebo" pitchFamily="2" charset="-79"/>
              </a:rPr>
              <a:t> תומכים ב- </a:t>
            </a:r>
            <a:r>
              <a:rPr lang="en-US" b="0" i="0" dirty="0">
                <a:solidFill>
                  <a:srgbClr val="666666"/>
                </a:solidFill>
                <a:effectLst/>
                <a:latin typeface="heebo" pitchFamily="2" charset="-79"/>
                <a:cs typeface="heebo" pitchFamily="2" charset="-79"/>
              </a:rPr>
              <a:t>vertical scaling </a:t>
            </a:r>
            <a:r>
              <a:rPr lang="he-IL" b="0" i="0" dirty="0">
                <a:solidFill>
                  <a:srgbClr val="666666"/>
                </a:solidFill>
                <a:effectLst/>
                <a:latin typeface="heebo" pitchFamily="2" charset="-79"/>
                <a:cs typeface="heebo" pitchFamily="2" charset="-79"/>
              </a:rPr>
              <a:t>בלבד. כלומר כדי לגדול יש להוסיף יכולות לאותה מכונה. ואילו </a:t>
            </a:r>
            <a:r>
              <a:rPr lang="en-US" b="0" i="0" dirty="0">
                <a:solidFill>
                  <a:srgbClr val="666666"/>
                </a:solidFill>
                <a:effectLst/>
                <a:latin typeface="heebo" pitchFamily="2" charset="-79"/>
                <a:cs typeface="heebo" pitchFamily="2" charset="-79"/>
              </a:rPr>
              <a:t>NoSQL </a:t>
            </a:r>
            <a:r>
              <a:rPr lang="he-IL" b="0" i="0" dirty="0">
                <a:solidFill>
                  <a:srgbClr val="666666"/>
                </a:solidFill>
                <a:effectLst/>
                <a:latin typeface="heebo" pitchFamily="2" charset="-79"/>
                <a:cs typeface="heebo" pitchFamily="2" charset="-79"/>
              </a:rPr>
              <a:t>תומך ב- </a:t>
            </a:r>
            <a:r>
              <a:rPr lang="en-US" b="0" i="0" dirty="0">
                <a:solidFill>
                  <a:srgbClr val="666666"/>
                </a:solidFill>
                <a:effectLst/>
                <a:latin typeface="heebo" pitchFamily="2" charset="-79"/>
                <a:cs typeface="heebo" pitchFamily="2" charset="-79"/>
              </a:rPr>
              <a:t>horizontal scaling, </a:t>
            </a:r>
            <a:r>
              <a:rPr lang="he-IL" b="0" i="0" dirty="0">
                <a:solidFill>
                  <a:srgbClr val="666666"/>
                </a:solidFill>
                <a:effectLst/>
                <a:latin typeface="heebo" pitchFamily="2" charset="-79"/>
                <a:cs typeface="heebo" pitchFamily="2" charset="-79"/>
              </a:rPr>
              <a:t>המאפשר גדילה רוחבית על פני מספר בלתי מוגבל של מכונות.</a:t>
            </a:r>
            <a:endParaRPr lang="he-IL" dirty="0"/>
          </a:p>
          <a:p>
            <a:pPr algn="r" rtl="1"/>
            <a:r>
              <a:rPr lang="he-IL" dirty="0"/>
              <a:t>. </a:t>
            </a:r>
            <a:r>
              <a:rPr lang="en-US" dirty="0"/>
              <a:t>Scalability</a:t>
            </a:r>
            <a:r>
              <a:rPr lang="he-IL" dirty="0"/>
              <a:t> – יכולת הרחבה (בצורה הדרגתית לפי הצורך) אפשר להתחיל ב-</a:t>
            </a:r>
            <a:r>
              <a:rPr lang="en-US" dirty="0"/>
              <a:t>DB</a:t>
            </a:r>
            <a:r>
              <a:rPr lang="he-IL" dirty="0"/>
              <a:t> קטן ולגדול בלי שזה ישפיע לנו </a:t>
            </a:r>
            <a:r>
              <a:rPr lang="he-IL" dirty="0" err="1"/>
              <a:t>ככ</a:t>
            </a:r>
            <a:r>
              <a:rPr lang="he-IL" dirty="0"/>
              <a:t> על המערכת- על מהירות השליפה. בניגוד ל-</a:t>
            </a:r>
            <a:r>
              <a:rPr lang="en-US" dirty="0"/>
              <a:t>SQL</a:t>
            </a:r>
            <a:r>
              <a:rPr lang="he-IL" dirty="0"/>
              <a:t> שיכול לעבוד מאד ביעילות ב</a:t>
            </a:r>
            <a:r>
              <a:rPr lang="en-US" dirty="0"/>
              <a:t>DB</a:t>
            </a:r>
            <a:r>
              <a:rPr lang="he-IL" dirty="0"/>
              <a:t> קטנים ולהתחיל לעשות בעיות במקרים של </a:t>
            </a:r>
            <a:r>
              <a:rPr lang="en-US" dirty="0"/>
              <a:t>DB</a:t>
            </a:r>
            <a:r>
              <a:rPr lang="he-IL" dirty="0"/>
              <a:t> גדולים. </a:t>
            </a:r>
          </a:p>
          <a:p>
            <a:pPr algn="r" rtl="1"/>
            <a:r>
              <a:rPr lang="he-IL" dirty="0"/>
              <a:t>2. </a:t>
            </a:r>
            <a:r>
              <a:rPr lang="en-US" dirty="0"/>
              <a:t>DB</a:t>
            </a:r>
            <a:r>
              <a:rPr lang="he-IL" dirty="0"/>
              <a:t> </a:t>
            </a:r>
            <a:r>
              <a:rPr lang="he-IL" dirty="0" err="1"/>
              <a:t>רלציוני</a:t>
            </a:r>
            <a:r>
              <a:rPr lang="he-IL" dirty="0"/>
              <a:t> רגיל משתמש רק בשרת אחד, (בסוף מדובר על קופסא אחת )במקרה של הרבה </a:t>
            </a:r>
            <a:r>
              <a:rPr lang="he-IL" dirty="0" err="1"/>
              <a:t>דטאה</a:t>
            </a:r>
            <a:r>
              <a:rPr lang="he-IL" dirty="0"/>
              <a:t>- א"א לאפשר לכל הנתונים להישמר באותו שרת</a:t>
            </a:r>
          </a:p>
          <a:p>
            <a:pPr algn="r" rtl="1"/>
            <a:r>
              <a:rPr lang="he-IL" dirty="0"/>
              <a:t>3. המבנה (הסכמה) הוא לא קשיח, ויכול להשתנות עם הזמן.</a:t>
            </a:r>
          </a:p>
          <a:p>
            <a:pPr algn="r" rtl="1"/>
            <a:endParaRPr lang="he-IL" dirty="0"/>
          </a:p>
          <a:p>
            <a:pPr algn="r" rtl="1"/>
            <a:r>
              <a:rPr lang="he-IL" u="sng" dirty="0"/>
              <a:t>האם </a:t>
            </a:r>
            <a:r>
              <a:rPr lang="en-US" u="sng" dirty="0" err="1"/>
              <a:t>Nosql</a:t>
            </a:r>
            <a:r>
              <a:rPr lang="en-US" u="sng" dirty="0"/>
              <a:t>  </a:t>
            </a:r>
            <a:r>
              <a:rPr lang="he-IL" u="sng" dirty="0"/>
              <a:t> תומך </a:t>
            </a:r>
            <a:r>
              <a:rPr lang="he-IL" u="sng" dirty="0" err="1"/>
              <a:t>בטרנזקציות</a:t>
            </a:r>
            <a:r>
              <a:rPr lang="he-IL" u="sng"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שלא כמו דאטה </a:t>
            </a:r>
            <a:r>
              <a:rPr lang="he-IL" dirty="0" err="1"/>
              <a:t>בייס</a:t>
            </a:r>
            <a:r>
              <a:rPr lang="he-IL" dirty="0"/>
              <a:t> </a:t>
            </a:r>
            <a:r>
              <a:rPr lang="he-IL" dirty="0" err="1"/>
              <a:t>רלציוני</a:t>
            </a:r>
            <a:r>
              <a:rPr lang="he-IL" dirty="0"/>
              <a:t> שקיימת בו תכמיה מובנית </a:t>
            </a:r>
            <a:r>
              <a:rPr lang="he-IL" dirty="0" err="1"/>
              <a:t>בטרנזקציות</a:t>
            </a:r>
            <a:r>
              <a:rPr lang="he-IL" dirty="0"/>
              <a:t>, תמיכה כזו בדאטה </a:t>
            </a:r>
            <a:r>
              <a:rPr lang="he-IL" dirty="0" err="1"/>
              <a:t>בייסים</a:t>
            </a:r>
            <a:r>
              <a:rPr lang="he-IL" dirty="0"/>
              <a:t> מסוג </a:t>
            </a:r>
            <a:r>
              <a:rPr lang="en-US" dirty="0"/>
              <a:t>NOSQL </a:t>
            </a:r>
            <a:r>
              <a:rPr lang="he-IL" dirty="0"/>
              <a:t> תלויה ב-</a:t>
            </a:r>
            <a:r>
              <a:rPr lang="en-US" dirty="0"/>
              <a:t>DB</a:t>
            </a:r>
            <a:r>
              <a:rPr lang="he-IL" dirty="0"/>
              <a:t> עצמו </a:t>
            </a:r>
          </a:p>
          <a:p>
            <a:pPr algn="r" rtl="1"/>
            <a:endParaRPr lang="he-IL"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7</a:t>
            </a:fld>
            <a:endParaRPr lang="en-US"/>
          </a:p>
        </p:txBody>
      </p:sp>
    </p:spTree>
    <p:extLst>
      <p:ext uri="{BB962C8B-B14F-4D97-AF65-F5344CB8AC3E}">
        <p14:creationId xmlns:p14="http://schemas.microsoft.com/office/powerpoint/2010/main" val="466089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המבנה של </a:t>
            </a:r>
            <a:r>
              <a:rPr lang="he-IL" dirty="0" err="1"/>
              <a:t>הפונקציית</a:t>
            </a:r>
            <a:r>
              <a:rPr lang="he-IL" dirty="0"/>
              <a:t> ה-</a:t>
            </a:r>
            <a:r>
              <a:rPr lang="en-US" dirty="0" err="1"/>
              <a:t>mapReduce</a:t>
            </a:r>
            <a:r>
              <a:rPr lang="he-IL" dirty="0"/>
              <a:t> שלי, זה כתוב ככה ובהמשך נראה איך נראות הפונקציות </a:t>
            </a:r>
            <a:r>
              <a:rPr lang="en-US" dirty="0"/>
              <a:t>mapFunction2, reduceFunction2</a:t>
            </a:r>
            <a:r>
              <a:rPr lang="he-IL" dirty="0"/>
              <a:t> וגם ה-</a:t>
            </a:r>
            <a:r>
              <a:rPr lang="en-US" dirty="0"/>
              <a:t>finalize</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63</a:t>
            </a:fld>
            <a:endParaRPr lang="en-US"/>
          </a:p>
        </p:txBody>
      </p:sp>
    </p:spTree>
    <p:extLst>
      <p:ext uri="{BB962C8B-B14F-4D97-AF65-F5344CB8AC3E}">
        <p14:creationId xmlns:p14="http://schemas.microsoft.com/office/powerpoint/2010/main" val="727964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אנחנו עוברים פה בלולאה על כל הפריטים שיש ברשימה של </a:t>
            </a:r>
            <a:r>
              <a:rPr lang="en-US" dirty="0"/>
              <a:t>items</a:t>
            </a:r>
            <a:r>
              <a:rPr lang="he-IL" dirty="0"/>
              <a:t>:</a:t>
            </a:r>
          </a:p>
          <a:p>
            <a:pPr algn="r" rtl="1"/>
            <a:r>
              <a:rPr lang="he-IL" dirty="0"/>
              <a:t>תמיד ב-</a:t>
            </a:r>
            <a:r>
              <a:rPr lang="en-US" dirty="0"/>
              <a:t>map</a:t>
            </a:r>
            <a:r>
              <a:rPr lang="he-IL" dirty="0"/>
              <a:t> אנחנו יוצרים איזה </a:t>
            </a:r>
            <a:r>
              <a:rPr lang="en-US" dirty="0"/>
              <a:t>key- value</a:t>
            </a:r>
            <a:endParaRPr lang="he-IL" dirty="0"/>
          </a:p>
          <a:p>
            <a:pPr algn="r" rtl="1"/>
            <a:r>
              <a:rPr lang="he-IL" dirty="0"/>
              <a:t>לפי מה שאנחנו צריכים.</a:t>
            </a:r>
          </a:p>
          <a:p>
            <a:pPr algn="r" rtl="1"/>
            <a:r>
              <a:rPr lang="he-IL" dirty="0"/>
              <a:t>בדוגמא הזאת המפתח שלנו הוא ה-</a:t>
            </a:r>
            <a:r>
              <a:rPr lang="en-US" dirty="0" err="1"/>
              <a:t>sku</a:t>
            </a:r>
            <a:endParaRPr lang="he-IL" dirty="0"/>
          </a:p>
          <a:p>
            <a:pPr algn="r" rtl="1"/>
            <a:r>
              <a:rPr lang="he-IL" dirty="0"/>
              <a:t>והערך הוא מורכב- </a:t>
            </a:r>
            <a:r>
              <a:rPr lang="en-US" dirty="0"/>
              <a:t>count</a:t>
            </a:r>
            <a:r>
              <a:rPr lang="he-IL" dirty="0"/>
              <a:t> (בשביל חישוב הממוצע) ו-</a:t>
            </a:r>
            <a:r>
              <a:rPr lang="en-US" dirty="0"/>
              <a:t>qty</a:t>
            </a:r>
            <a:r>
              <a:rPr lang="he-IL" dirty="0"/>
              <a:t> זו הכמות בכל הזמנה</a:t>
            </a:r>
          </a:p>
          <a:p>
            <a:pPr algn="r" rtl="1"/>
            <a:r>
              <a:rPr lang="he-IL" dirty="0"/>
              <a:t>ואז עושים את ה-</a:t>
            </a:r>
            <a:r>
              <a:rPr lang="en-US" dirty="0"/>
              <a:t>emit</a:t>
            </a:r>
            <a:r>
              <a:rPr lang="he-IL" dirty="0"/>
              <a:t> על ה-</a:t>
            </a:r>
            <a:r>
              <a:rPr lang="en-US" dirty="0"/>
              <a:t>key</a:t>
            </a:r>
            <a:r>
              <a:rPr lang="he-IL" dirty="0"/>
              <a:t> וה- </a:t>
            </a:r>
            <a:r>
              <a:rPr lang="en-US" dirty="0"/>
              <a:t>value</a:t>
            </a:r>
            <a:r>
              <a:rPr lang="he-IL" dirty="0"/>
              <a:t> שיצרנו</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64</a:t>
            </a:fld>
            <a:endParaRPr lang="en-US"/>
          </a:p>
        </p:txBody>
      </p:sp>
    </p:spTree>
    <p:extLst>
      <p:ext uri="{BB962C8B-B14F-4D97-AF65-F5344CB8AC3E}">
        <p14:creationId xmlns:p14="http://schemas.microsoft.com/office/powerpoint/2010/main" val="3736697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מה אני עושה בפונקציית ה-</a:t>
            </a:r>
            <a:r>
              <a:rPr lang="en-US" dirty="0"/>
              <a:t>reduce</a:t>
            </a:r>
            <a:r>
              <a:rPr lang="he-IL" dirty="0"/>
              <a:t>?</a:t>
            </a:r>
          </a:p>
          <a:p>
            <a:pPr algn="r" rtl="1"/>
            <a:r>
              <a:rPr lang="he-IL" dirty="0" err="1"/>
              <a:t>תסכום</a:t>
            </a:r>
            <a:r>
              <a:rPr lang="he-IL" dirty="0"/>
              <a:t> את מס' המופעים </a:t>
            </a:r>
            <a:r>
              <a:rPr lang="he-IL" dirty="0" err="1"/>
              <a:t>ותסכום</a:t>
            </a:r>
            <a:r>
              <a:rPr lang="he-IL" dirty="0"/>
              <a:t> את מס' הכמויות שהוזמנו מכל מוצר.</a:t>
            </a:r>
          </a:p>
          <a:p>
            <a:pPr algn="r" rtl="1"/>
            <a:endParaRPr lang="he-IL" dirty="0"/>
          </a:p>
          <a:p>
            <a:pPr algn="r" rtl="1"/>
            <a:r>
              <a:rPr lang="he-IL" dirty="0"/>
              <a:t>ואת זה הוא עושה לכל מפתח ומפתח (כי ככה עובד ה-</a:t>
            </a:r>
            <a:r>
              <a:rPr lang="en-US" dirty="0"/>
              <a:t>reduce</a:t>
            </a:r>
            <a:r>
              <a:rPr lang="he-IL" dirty="0"/>
              <a:t>) וככה נקבל את התוצאות.</a:t>
            </a:r>
          </a:p>
          <a:p>
            <a:pPr algn="r" rtl="1"/>
            <a:endParaRPr lang="he-IL" dirty="0"/>
          </a:p>
          <a:p>
            <a:pPr algn="r" rtl="1"/>
            <a:r>
              <a:rPr lang="he-IL" dirty="0"/>
              <a:t>אבל עדיין חסר לנו פה משהו, חסר לנו פה את הממוצע. אבל פה ב-</a:t>
            </a:r>
            <a:r>
              <a:rPr lang="en-US" dirty="0"/>
              <a:t>reduce</a:t>
            </a:r>
            <a:r>
              <a:rPr lang="he-IL" dirty="0"/>
              <a:t> אנחנו לא יכולים לעשות את הממוצע כי פה רק מחשבים את הערכים. ובדיוק בגלל זה באה לעזרתנו הפונקציה </a:t>
            </a:r>
            <a:r>
              <a:rPr lang="en-US" dirty="0"/>
              <a:t>finalize()</a:t>
            </a:r>
            <a:endParaRPr lang="he-IL" dirty="0"/>
          </a:p>
          <a:p>
            <a:pPr algn="r" rtl="1"/>
            <a:r>
              <a:rPr lang="he-IL" dirty="0"/>
              <a:t>ועל כך בשקופית הבאה..</a:t>
            </a:r>
          </a:p>
          <a:p>
            <a:pPr algn="r" rtl="1"/>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65</a:t>
            </a:fld>
            <a:endParaRPr lang="en-US"/>
          </a:p>
        </p:txBody>
      </p:sp>
    </p:spTree>
    <p:extLst>
      <p:ext uri="{BB962C8B-B14F-4D97-AF65-F5344CB8AC3E}">
        <p14:creationId xmlns:p14="http://schemas.microsoft.com/office/powerpoint/2010/main" val="3688230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בעצם פה אנחנו מוסיפים לאובייקט </a:t>
            </a:r>
            <a:r>
              <a:rPr lang="en-US" dirty="0" err="1"/>
              <a:t>reducedVal</a:t>
            </a:r>
            <a:r>
              <a:rPr lang="he-IL" dirty="0"/>
              <a:t> גם את הערך של הממוצע.</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66</a:t>
            </a:fld>
            <a:endParaRPr lang="en-US"/>
          </a:p>
        </p:txBody>
      </p:sp>
    </p:spTree>
    <p:extLst>
      <p:ext uri="{BB962C8B-B14F-4D97-AF65-F5344CB8AC3E}">
        <p14:creationId xmlns:p14="http://schemas.microsoft.com/office/powerpoint/2010/main" val="39664080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67</a:t>
            </a:fld>
            <a:endParaRPr lang="en-US"/>
          </a:p>
        </p:txBody>
      </p:sp>
    </p:spTree>
    <p:extLst>
      <p:ext uri="{BB962C8B-B14F-4D97-AF65-F5344CB8AC3E}">
        <p14:creationId xmlns:p14="http://schemas.microsoft.com/office/powerpoint/2010/main" val="3607893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0" i="0" dirty="0">
                <a:solidFill>
                  <a:srgbClr val="000000"/>
                </a:solidFill>
                <a:effectLst/>
                <a:latin typeface="Open Sans Hebrew"/>
              </a:rPr>
              <a:t>בכל אתר ואפליקציה כיום המשתמשים, בין אם הם לקוחות קצה או משתמשים פנימיים, מצפים לקבל חוויית חיפוש פשוטה ומהימנה.</a:t>
            </a:r>
          </a:p>
          <a:p>
            <a:pPr algn="r" rtl="1"/>
            <a:r>
              <a:rPr lang="he-IL" b="0" i="0" dirty="0">
                <a:solidFill>
                  <a:srgbClr val="000000"/>
                </a:solidFill>
                <a:effectLst/>
                <a:latin typeface="Open Sans Hebrew"/>
              </a:rPr>
              <a:t> הציפייה היא לחיפוש טקסטואלי חופשי וגמיש, לפילטרים רב ממדיים וחכמים ולאנאליזה מהירה על התוצאות. </a:t>
            </a:r>
          </a:p>
          <a:p>
            <a:pPr algn="r" rtl="1"/>
            <a:endParaRPr lang="he-IL" b="0" i="0" dirty="0">
              <a:solidFill>
                <a:srgbClr val="000000"/>
              </a:solidFill>
              <a:effectLst/>
              <a:latin typeface="Open Sans Hebrew"/>
            </a:endParaRPr>
          </a:p>
          <a:p>
            <a:pPr algn="r" rtl="1"/>
            <a:r>
              <a:rPr lang="he-IL" b="0" i="0" dirty="0">
                <a:solidFill>
                  <a:srgbClr val="000000"/>
                </a:solidFill>
                <a:effectLst/>
                <a:latin typeface="Open Sans Hebrew"/>
              </a:rPr>
              <a:t>מצד שני, לא כל חברה היא גוגל, שמשקיעה משאבים עצומים במנוע חיפוש שלה כי עבורה הוא מוצר הדגל, ואם המפתחים של כל חברה ישקיעו את כל משאבי הפיתוח בבניית מנוע חיפוש שיענה על הציפיות, לא יישאר זמן להשקיע בלוגיקה העסקית שבלב המוצר. לכן עדיף לפנות לפתרונות קיימים, ולא לנסות להמציא את הגלגל מחדש.</a:t>
            </a:r>
          </a:p>
          <a:p>
            <a:pPr algn="r" rtl="1"/>
            <a:r>
              <a:rPr lang="he-IL" b="0" i="0" dirty="0">
                <a:solidFill>
                  <a:srgbClr val="000000"/>
                </a:solidFill>
                <a:effectLst/>
                <a:latin typeface="Open Sans Hebrew"/>
              </a:rPr>
              <a:t>כיום יש בשוק שני פתרונות מובילים: </a:t>
            </a:r>
            <a:r>
              <a:rPr lang="en-US" b="0" i="0" dirty="0">
                <a:solidFill>
                  <a:srgbClr val="000000"/>
                </a:solidFill>
                <a:effectLst/>
                <a:latin typeface="Open Sans Hebrew"/>
              </a:rPr>
              <a:t>Apache </a:t>
            </a:r>
            <a:r>
              <a:rPr lang="en-US" b="0" i="0" dirty="0" err="1">
                <a:solidFill>
                  <a:srgbClr val="000000"/>
                </a:solidFill>
                <a:effectLst/>
                <a:latin typeface="Open Sans Hebrew"/>
              </a:rPr>
              <a:t>Solr</a:t>
            </a:r>
            <a:r>
              <a:rPr lang="en-US" b="0" i="0" dirty="0">
                <a:solidFill>
                  <a:srgbClr val="000000"/>
                </a:solidFill>
                <a:effectLst/>
                <a:latin typeface="Open Sans Hebrew"/>
              </a:rPr>
              <a:t> </a:t>
            </a:r>
            <a:r>
              <a:rPr lang="he-IL" b="0" i="0" dirty="0">
                <a:solidFill>
                  <a:srgbClr val="000000"/>
                </a:solidFill>
                <a:effectLst/>
                <a:latin typeface="Open Sans Hebrew"/>
              </a:rPr>
              <a:t>ו-</a:t>
            </a:r>
            <a:r>
              <a:rPr lang="en-US" b="0" i="0" dirty="0">
                <a:solidFill>
                  <a:srgbClr val="000000"/>
                </a:solidFill>
                <a:effectLst/>
                <a:latin typeface="Open Sans Hebrew"/>
              </a:rPr>
              <a:t>Elasticsearch. </a:t>
            </a:r>
            <a:endParaRPr lang="he-IL" b="0" i="0" dirty="0">
              <a:solidFill>
                <a:srgbClr val="000000"/>
              </a:solidFill>
              <a:effectLst/>
              <a:latin typeface="Open Sans Hebrew"/>
            </a:endParaRPr>
          </a:p>
          <a:p>
            <a:pPr algn="r" rtl="1"/>
            <a:r>
              <a:rPr lang="he-IL" b="0" i="0" dirty="0">
                <a:solidFill>
                  <a:srgbClr val="000000"/>
                </a:solidFill>
                <a:effectLst/>
                <a:latin typeface="Open Sans Hebrew"/>
              </a:rPr>
              <a:t>הקוד של שניהם משוחרר כקוד פתוח ברישיון </a:t>
            </a:r>
            <a:r>
              <a:rPr lang="en-US" b="0" i="0" dirty="0">
                <a:solidFill>
                  <a:srgbClr val="000000"/>
                </a:solidFill>
                <a:effectLst/>
                <a:latin typeface="Open Sans Hebrew"/>
              </a:rPr>
              <a:t>Apache License </a:t>
            </a:r>
            <a:r>
              <a:rPr lang="he-IL" b="0" i="0" dirty="0">
                <a:solidFill>
                  <a:srgbClr val="000000"/>
                </a:solidFill>
                <a:effectLst/>
                <a:latin typeface="Open Sans Hebrew"/>
              </a:rPr>
              <a:t>ושניהם מבוססים על ספריית </a:t>
            </a:r>
            <a:r>
              <a:rPr lang="en-US" b="0" i="0" dirty="0">
                <a:solidFill>
                  <a:srgbClr val="000000"/>
                </a:solidFill>
                <a:effectLst/>
                <a:latin typeface="Open Sans Hebrew"/>
              </a:rPr>
              <a:t>Apache Lucene </a:t>
            </a:r>
            <a:r>
              <a:rPr lang="he-IL" b="0" i="0" dirty="0">
                <a:solidFill>
                  <a:srgbClr val="000000"/>
                </a:solidFill>
                <a:effectLst/>
                <a:latin typeface="Open Sans Hebrew"/>
              </a:rPr>
              <a:t>לאינדוקס וחיפוש של המסמכים עצמם.</a:t>
            </a:r>
          </a:p>
          <a:p>
            <a:pPr algn="r" rtl="1"/>
            <a:r>
              <a:rPr lang="he-IL" b="0" i="0" dirty="0">
                <a:solidFill>
                  <a:srgbClr val="000000"/>
                </a:solidFill>
                <a:effectLst/>
                <a:latin typeface="Open Sans Hebrew"/>
              </a:rPr>
              <a:t> שניהם מספקים, בין היתר, אינספור </a:t>
            </a:r>
            <a:r>
              <a:rPr lang="he-IL" b="0" i="0" dirty="0" err="1">
                <a:solidFill>
                  <a:srgbClr val="000000"/>
                </a:solidFill>
                <a:effectLst/>
                <a:latin typeface="Open Sans Hebrew"/>
              </a:rPr>
              <a:t>אופטימיזציות</a:t>
            </a:r>
            <a:r>
              <a:rPr lang="he-IL" b="0" i="0" dirty="0">
                <a:solidFill>
                  <a:srgbClr val="000000"/>
                </a:solidFill>
                <a:effectLst/>
                <a:latin typeface="Open Sans Hebrew"/>
              </a:rPr>
              <a:t> על מנת לספק ביצועים סופר מהירים ומאפשרים לבצע אנאליזות על המסמכים, </a:t>
            </a:r>
            <a:r>
              <a:rPr lang="he-IL" b="0" i="0" dirty="0" err="1">
                <a:solidFill>
                  <a:srgbClr val="000000"/>
                </a:solidFill>
                <a:effectLst/>
                <a:latin typeface="Open Sans Hebrew"/>
              </a:rPr>
              <a:t>סכימה</a:t>
            </a:r>
            <a:r>
              <a:rPr lang="he-IL" b="0" i="0" dirty="0">
                <a:solidFill>
                  <a:srgbClr val="000000"/>
                </a:solidFill>
                <a:effectLst/>
                <a:latin typeface="Open Sans Hebrew"/>
              </a:rPr>
              <a:t> גמישה והתקנה מבוזרת.</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68</a:t>
            </a:fld>
            <a:endParaRPr lang="en-US"/>
          </a:p>
        </p:txBody>
      </p:sp>
    </p:spTree>
    <p:extLst>
      <p:ext uri="{BB962C8B-B14F-4D97-AF65-F5344CB8AC3E}">
        <p14:creationId xmlns:p14="http://schemas.microsoft.com/office/powerpoint/2010/main" val="1945112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סוג של </a:t>
            </a:r>
            <a:r>
              <a:rPr lang="en-US" dirty="0"/>
              <a:t>document store</a:t>
            </a:r>
            <a:r>
              <a:rPr lang="he-IL" dirty="0"/>
              <a:t> אבל עם פלוס: אפשר לקבל דירוג של הרלוונטיות.</a:t>
            </a:r>
          </a:p>
          <a:p>
            <a:pPr algn="r" rtl="1"/>
            <a:endParaRPr lang="he-IL" dirty="0"/>
          </a:p>
          <a:p>
            <a:pPr algn="r" rtl="1"/>
            <a:r>
              <a:rPr lang="he-IL" dirty="0"/>
              <a:t>עד כה היינו שולפים לפי תנאי , אז או שהתוצאות עונות על התנאי או לא , עכשיו יש לנו דבר חדש: תוצאות שעונות יותר על השאילתה ושעונות פחות</a:t>
            </a:r>
          </a:p>
          <a:p>
            <a:pPr algn="r" rtl="1"/>
            <a:r>
              <a:rPr lang="he-IL" dirty="0"/>
              <a:t>זה דבר שלא ראינו קודם בשום סוג של </a:t>
            </a:r>
            <a:r>
              <a:rPr lang="en-US" dirty="0"/>
              <a:t>DB</a:t>
            </a:r>
            <a:endParaRPr lang="he-IL" dirty="0"/>
          </a:p>
          <a:p>
            <a:pPr algn="r" rtl="1"/>
            <a:endParaRPr lang="he-IL" dirty="0"/>
          </a:p>
          <a:p>
            <a:pPr algn="r" rtl="1"/>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69</a:t>
            </a:fld>
            <a:endParaRPr lang="en-US"/>
          </a:p>
        </p:txBody>
      </p:sp>
    </p:spTree>
    <p:extLst>
      <p:ext uri="{BB962C8B-B14F-4D97-AF65-F5344CB8AC3E}">
        <p14:creationId xmlns:p14="http://schemas.microsoft.com/office/powerpoint/2010/main" val="1440869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תשאול ה-</a:t>
            </a:r>
            <a:r>
              <a:rPr lang="en-US" dirty="0"/>
              <a:t>DB</a:t>
            </a:r>
            <a:r>
              <a:rPr lang="he-IL" dirty="0"/>
              <a:t>  באמצעות פרוטוקול </a:t>
            </a:r>
            <a:r>
              <a:rPr lang="en-US" dirty="0"/>
              <a:t>http </a:t>
            </a:r>
            <a:r>
              <a:rPr lang="he-IL" dirty="0"/>
              <a:t>. </a:t>
            </a:r>
          </a:p>
          <a:p>
            <a:pPr algn="r" rtl="1"/>
            <a:r>
              <a:rPr lang="he-IL" dirty="0"/>
              <a:t>יש שרת שרץ בכתובת מסוימת ואנו מעבירים לו בקשות ב </a:t>
            </a:r>
            <a:r>
              <a:rPr lang="en-US" dirty="0"/>
              <a:t>http</a:t>
            </a:r>
          </a:p>
        </p:txBody>
      </p:sp>
      <p:sp>
        <p:nvSpPr>
          <p:cNvPr id="4" name="Slide Number Placeholder 3"/>
          <p:cNvSpPr>
            <a:spLocks noGrp="1"/>
          </p:cNvSpPr>
          <p:nvPr>
            <p:ph type="sldNum" sz="quarter" idx="10"/>
          </p:nvPr>
        </p:nvSpPr>
        <p:spPr/>
        <p:txBody>
          <a:bodyPr/>
          <a:lstStyle/>
          <a:p>
            <a:fld id="{C75C3ADE-A616-4B5A-BBB7-4B8D4A187CFA}" type="slidenum">
              <a:rPr lang="en-US" smtClean="0"/>
              <a:t>70</a:t>
            </a:fld>
            <a:endParaRPr lang="en-US"/>
          </a:p>
        </p:txBody>
      </p:sp>
    </p:spTree>
    <p:extLst>
      <p:ext uri="{BB962C8B-B14F-4D97-AF65-F5344CB8AC3E}">
        <p14:creationId xmlns:p14="http://schemas.microsoft.com/office/powerpoint/2010/main" val="2668317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err="1"/>
              <a:t>Xput</a:t>
            </a:r>
            <a:r>
              <a:rPr lang="he-IL" dirty="0"/>
              <a:t> מזוהה ו-</a:t>
            </a:r>
            <a:r>
              <a:rPr lang="en-US" dirty="0" err="1"/>
              <a:t>xpost</a:t>
            </a:r>
            <a:r>
              <a:rPr lang="he-IL" dirty="0"/>
              <a:t> לא</a:t>
            </a:r>
          </a:p>
          <a:p>
            <a:pPr algn="r" rtl="1"/>
            <a:r>
              <a:rPr lang="he-IL" dirty="0"/>
              <a:t>ולכן </a:t>
            </a:r>
            <a:r>
              <a:rPr lang="en-US" dirty="0" err="1"/>
              <a:t>xput</a:t>
            </a:r>
            <a:r>
              <a:rPr lang="he-IL" dirty="0"/>
              <a:t> יעדכן את הרשומה ו-</a:t>
            </a:r>
            <a:r>
              <a:rPr lang="en-US" dirty="0" err="1"/>
              <a:t>xpost</a:t>
            </a:r>
            <a:r>
              <a:rPr lang="en-US" dirty="0"/>
              <a:t> </a:t>
            </a:r>
            <a:r>
              <a:rPr lang="he-IL" dirty="0"/>
              <a:t> ייצור רשומה חדשה</a:t>
            </a:r>
            <a:endParaRPr lang="en-US" dirty="0"/>
          </a:p>
          <a:p>
            <a:pPr algn="r" rtl="1"/>
            <a:endParaRPr lang="en-US" dirty="0"/>
          </a:p>
          <a:p>
            <a:pPr algn="r" rtl="1"/>
            <a:endParaRPr lang="he-IL" b="1" dirty="0"/>
          </a:p>
          <a:p>
            <a:pPr algn="r" rtl="1" fontAlgn="base"/>
            <a:r>
              <a:rPr lang="en-US" b="1" dirty="0">
                <a:effectLst/>
                <a:latin typeface="Arial" panose="020B0604020202020204" pitchFamily="34" charset="0"/>
              </a:rPr>
              <a:t>GET</a:t>
            </a:r>
            <a:r>
              <a:rPr lang="he-IL" b="1" dirty="0">
                <a:effectLst/>
                <a:latin typeface="Arial" panose="020B0604020202020204" pitchFamily="34" charset="0"/>
              </a:rPr>
              <a:t> -</a:t>
            </a:r>
            <a:r>
              <a:rPr lang="he-IL" dirty="0">
                <a:effectLst/>
                <a:latin typeface="Arial" panose="020B0604020202020204" pitchFamily="34" charset="0"/>
              </a:rPr>
              <a:t>מבקש מידע משרת מרוחק</a:t>
            </a:r>
          </a:p>
          <a:p>
            <a:pPr algn="r" rtl="1" fontAlgn="base"/>
            <a:r>
              <a:rPr lang="en-US" b="1" dirty="0">
                <a:effectLst/>
                <a:latin typeface="Arial" panose="020B0604020202020204" pitchFamily="34" charset="0"/>
              </a:rPr>
              <a:t>POST</a:t>
            </a:r>
            <a:r>
              <a:rPr lang="he-IL" b="1" dirty="0">
                <a:effectLst/>
                <a:latin typeface="Arial" panose="020B0604020202020204" pitchFamily="34" charset="0"/>
              </a:rPr>
              <a:t>-</a:t>
            </a:r>
            <a:r>
              <a:rPr lang="he-IL" dirty="0">
                <a:effectLst/>
                <a:latin typeface="Arial" panose="020B0604020202020204" pitchFamily="34" charset="0"/>
              </a:rPr>
              <a:t>שולח מידע למחשב מרוחק</a:t>
            </a:r>
          </a:p>
          <a:p>
            <a:pPr algn="r" rtl="1" fontAlgn="base"/>
            <a:r>
              <a:rPr lang="en-US" b="1" dirty="0">
                <a:effectLst/>
                <a:latin typeface="Arial" panose="020B0604020202020204" pitchFamily="34" charset="0"/>
              </a:rPr>
              <a:t>PUT</a:t>
            </a:r>
            <a:r>
              <a:rPr lang="he-IL" b="1" dirty="0">
                <a:effectLst/>
                <a:latin typeface="Arial" panose="020B0604020202020204" pitchFamily="34" charset="0"/>
              </a:rPr>
              <a:t>-</a:t>
            </a:r>
            <a:r>
              <a:rPr lang="he-IL" dirty="0">
                <a:effectLst/>
                <a:latin typeface="Arial" panose="020B0604020202020204" pitchFamily="34" charset="0"/>
              </a:rPr>
              <a:t>מעדכן את המידע בשרת המרוחק</a:t>
            </a:r>
          </a:p>
          <a:p>
            <a:pPr algn="r" rtl="1" fontAlgn="base"/>
            <a:r>
              <a:rPr lang="en-US" b="1" dirty="0">
                <a:effectLst/>
                <a:latin typeface="Arial" panose="020B0604020202020204" pitchFamily="34" charset="0"/>
              </a:rPr>
              <a:t>DELETE</a:t>
            </a:r>
            <a:r>
              <a:rPr lang="he-IL" b="1" dirty="0">
                <a:effectLst/>
                <a:latin typeface="Arial" panose="020B0604020202020204" pitchFamily="34" charset="0"/>
              </a:rPr>
              <a:t>-</a:t>
            </a:r>
            <a:r>
              <a:rPr lang="he-IL" dirty="0">
                <a:effectLst/>
                <a:latin typeface="Arial" panose="020B0604020202020204" pitchFamily="34" charset="0"/>
              </a:rPr>
              <a:t>מוחק מידע מהשרת המרוחק</a:t>
            </a:r>
          </a:p>
          <a:p>
            <a:pPr algn="r" rtl="1"/>
            <a:endParaRPr lang="he-IL" b="1" dirty="0"/>
          </a:p>
          <a:p>
            <a:endParaRPr lang="en-US" dirty="0"/>
          </a:p>
          <a:p>
            <a:endParaRPr lang="en-US" dirty="0"/>
          </a:p>
          <a:p>
            <a:endParaRPr lang="en-US" dirty="0"/>
          </a:p>
          <a:p>
            <a:endParaRPr lang="en-US" dirty="0"/>
          </a:p>
          <a:p>
            <a:r>
              <a:rPr lang="en-US" dirty="0"/>
              <a:t>We could create an index and apply some constrains</a:t>
            </a:r>
            <a:r>
              <a:rPr lang="en-US" baseline="0" dirty="0"/>
              <a:t> on the types and objects that can be stored in documents in this index.</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72</a:t>
            </a:fld>
            <a:endParaRPr lang="en-US"/>
          </a:p>
        </p:txBody>
      </p:sp>
    </p:spTree>
    <p:extLst>
      <p:ext uri="{BB962C8B-B14F-4D97-AF65-F5344CB8AC3E}">
        <p14:creationId xmlns:p14="http://schemas.microsoft.com/office/powerpoint/2010/main" val="4059901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en-US" dirty="0" err="1"/>
              <a:t>Xput</a:t>
            </a:r>
            <a:r>
              <a:rPr lang="he-IL" dirty="0"/>
              <a:t> מזוהה ו-</a:t>
            </a:r>
            <a:r>
              <a:rPr lang="en-US" dirty="0" err="1"/>
              <a:t>xpost</a:t>
            </a:r>
            <a:r>
              <a:rPr lang="he-IL" dirty="0"/>
              <a:t> לא</a:t>
            </a:r>
          </a:p>
          <a:p>
            <a:pPr algn="r" rtl="1"/>
            <a:r>
              <a:rPr lang="he-IL" dirty="0"/>
              <a:t>ולכן </a:t>
            </a:r>
            <a:r>
              <a:rPr lang="en-US" dirty="0" err="1"/>
              <a:t>xput</a:t>
            </a:r>
            <a:r>
              <a:rPr lang="he-IL" dirty="0"/>
              <a:t> יעדכן את הרשומה ו-</a:t>
            </a:r>
            <a:r>
              <a:rPr lang="en-US" dirty="0" err="1"/>
              <a:t>xpost</a:t>
            </a:r>
            <a:r>
              <a:rPr lang="en-US" dirty="0"/>
              <a:t> </a:t>
            </a:r>
            <a:r>
              <a:rPr lang="he-IL" dirty="0"/>
              <a:t> ייצור רשומה חדשה</a:t>
            </a:r>
            <a:endParaRPr lang="en-US" dirty="0"/>
          </a:p>
          <a:p>
            <a:pPr algn="r" rtl="1"/>
            <a:endParaRPr lang="en-US" dirty="0"/>
          </a:p>
          <a:p>
            <a:pPr algn="r" rtl="1"/>
            <a:r>
              <a:rPr lang="he-IL" b="1" dirty="0"/>
              <a:t>תשובה לשאלה בריבוע:</a:t>
            </a:r>
          </a:p>
          <a:p>
            <a:pPr algn="r" rtl="1"/>
            <a:r>
              <a:rPr lang="en-US" b="1" dirty="0"/>
              <a:t>Put</a:t>
            </a:r>
            <a:r>
              <a:rPr lang="he-IL" b="1" dirty="0"/>
              <a:t>- יעדכן את הרשומה</a:t>
            </a:r>
          </a:p>
          <a:p>
            <a:pPr algn="r" rtl="1"/>
            <a:r>
              <a:rPr lang="en-US" b="1" dirty="0"/>
              <a:t>Post</a:t>
            </a:r>
            <a:r>
              <a:rPr lang="he-IL" b="1" dirty="0"/>
              <a:t> – ייצור רשומה חדשה</a:t>
            </a:r>
          </a:p>
          <a:p>
            <a:endParaRPr lang="en-US" dirty="0"/>
          </a:p>
          <a:p>
            <a:endParaRPr lang="en-US" dirty="0"/>
          </a:p>
          <a:p>
            <a:endParaRPr lang="en-US" dirty="0"/>
          </a:p>
          <a:p>
            <a:endParaRPr lang="en-US" dirty="0"/>
          </a:p>
          <a:p>
            <a:r>
              <a:rPr lang="en-US" dirty="0"/>
              <a:t>We could create an index and apply some constrains</a:t>
            </a:r>
            <a:r>
              <a:rPr lang="en-US" baseline="0" dirty="0"/>
              <a:t> on the types and objects that can be stored in documents in this index.</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73</a:t>
            </a:fld>
            <a:endParaRPr lang="en-US"/>
          </a:p>
        </p:txBody>
      </p:sp>
    </p:spTree>
    <p:extLst>
      <p:ext uri="{BB962C8B-B14F-4D97-AF65-F5344CB8AC3E}">
        <p14:creationId xmlns:p14="http://schemas.microsoft.com/office/powerpoint/2010/main" val="11790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בסופו של דבר מה שצריך להבין זה שאין מה אחד שעדיף על אחר- צריך לבדוק מה מתאים לנו לפי דרישות המערכת ולפי זה להחליט באיזה סוג </a:t>
            </a:r>
            <a:r>
              <a:rPr lang="en-US" dirty="0"/>
              <a:t>DB</a:t>
            </a:r>
            <a:r>
              <a:rPr lang="he-IL" dirty="0"/>
              <a:t> לבחור.</a:t>
            </a:r>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a:t>
            </a:fld>
            <a:endParaRPr lang="en-US"/>
          </a:p>
        </p:txBody>
      </p:sp>
    </p:spTree>
    <p:extLst>
      <p:ext uri="{BB962C8B-B14F-4D97-AF65-F5344CB8AC3E}">
        <p14:creationId xmlns:p14="http://schemas.microsoft.com/office/powerpoint/2010/main" val="678447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en-US" dirty="0"/>
              <a:t>curl --XHEAD "http://localhost:9200/university/students/333“</a:t>
            </a:r>
          </a:p>
          <a:p>
            <a:endParaRPr lang="en-US" dirty="0"/>
          </a:p>
          <a:p>
            <a:r>
              <a:rPr lang="nn-NO" dirty="0"/>
              <a:t>curl -XDELETE "http://localhost:9200/university/students/333«</a:t>
            </a:r>
          </a:p>
          <a:p>
            <a:r>
              <a:rPr lang="he-IL" dirty="0"/>
              <a:t>להחזיר אותו בשביל שיהיה לנו אותו לאח"כ</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-XPUT "http://localhost:9200/university/students/333" -d "{\"FirstName\": \"Gadi\", \"</a:t>
            </a:r>
            <a:r>
              <a:rPr lang="en-US" dirty="0" err="1"/>
              <a:t>LastName</a:t>
            </a:r>
            <a:r>
              <a:rPr lang="en-US" dirty="0"/>
              <a:t>\": \"Golan\", \"age\": \"24\"}"</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74</a:t>
            </a:fld>
            <a:endParaRPr lang="en-US"/>
          </a:p>
        </p:txBody>
      </p:sp>
    </p:spTree>
    <p:extLst>
      <p:ext uri="{BB962C8B-B14F-4D97-AF65-F5344CB8AC3E}">
        <p14:creationId xmlns:p14="http://schemas.microsoft.com/office/powerpoint/2010/main" val="1676947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עכשיו אנחנו </a:t>
            </a:r>
            <a:r>
              <a:rPr lang="he-IL" dirty="0" err="1"/>
              <a:t>מגיעין</a:t>
            </a:r>
            <a:r>
              <a:rPr lang="he-IL" dirty="0"/>
              <a:t>  לנושא דירוג הרלוונטיות של התוצאות . </a:t>
            </a:r>
          </a:p>
          <a:p>
            <a:pPr algn="r" rtl="1"/>
            <a:r>
              <a:rPr lang="he-IL" dirty="0"/>
              <a:t>אבל לפני זה - לצורך המחשה ,  נעבה קצת את הדוגמא שלנו עם קצת בשר של טקסט </a:t>
            </a:r>
            <a:r>
              <a:rPr lang="he-IL" dirty="0">
                <a:sym typeface="Wingdings" panose="05000000000000000000" pitchFamily="2" charset="2"/>
              </a:rPr>
              <a:t></a:t>
            </a:r>
            <a:endParaRPr lang="he-IL" dirty="0"/>
          </a:p>
          <a:p>
            <a:pPr algn="r" rtl="1"/>
            <a:endParaRPr lang="he-IL" dirty="0"/>
          </a:p>
          <a:p>
            <a:pPr algn="r" rtl="1"/>
            <a:r>
              <a:rPr lang="he-IL" dirty="0"/>
              <a:t>למה באחרון אין </a:t>
            </a:r>
            <a:r>
              <a:rPr lang="en-US" dirty="0"/>
              <a:t>id</a:t>
            </a:r>
            <a:r>
              <a:rPr lang="he-IL" dirty="0"/>
              <a:t> יפה, אלא רצף לא ברור של מספרים?</a:t>
            </a:r>
          </a:p>
          <a:p>
            <a:pPr algn="r" rtl="1"/>
            <a:r>
              <a:rPr lang="he-IL" dirty="0"/>
              <a:t>זה בגלל שהכנסנו רשומה 1 בלי </a:t>
            </a:r>
            <a:r>
              <a:rPr lang="en-US" dirty="0"/>
              <a:t>id</a:t>
            </a:r>
            <a:r>
              <a:rPr lang="he-IL" dirty="0"/>
              <a:t> והמערכת נתנה </a:t>
            </a:r>
            <a:r>
              <a:rPr lang="en-US" dirty="0"/>
              <a:t>id </a:t>
            </a:r>
            <a:r>
              <a:rPr lang="he-IL" dirty="0"/>
              <a:t> לבד</a:t>
            </a:r>
            <a:r>
              <a:rPr lang="en-US" dirty="0"/>
              <a:t> </a:t>
            </a:r>
            <a:r>
              <a:rPr lang="he-IL" dirty="0"/>
              <a:t> (כי הכנסנו אותה עם </a:t>
            </a:r>
            <a:r>
              <a:rPr lang="en-US" dirty="0"/>
              <a:t>POST</a:t>
            </a:r>
            <a:r>
              <a:rPr lang="he-IL" dirty="0"/>
              <a:t> ולא עם </a:t>
            </a:r>
            <a:r>
              <a:rPr lang="en-US" dirty="0"/>
              <a:t>PUT</a:t>
            </a:r>
            <a:r>
              <a:rPr lang="he-IL" dirty="0"/>
              <a:t>)</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75</a:t>
            </a:fld>
            <a:endParaRPr lang="en-US"/>
          </a:p>
        </p:txBody>
      </p:sp>
    </p:spTree>
    <p:extLst>
      <p:ext uri="{BB962C8B-B14F-4D97-AF65-F5344CB8AC3E}">
        <p14:creationId xmlns:p14="http://schemas.microsoft.com/office/powerpoint/2010/main" val="6332882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סלקטים</a:t>
            </a:r>
            <a:r>
              <a:rPr lang="he-IL" dirty="0"/>
              <a:t> פשוטים – מכניסים את השליפה בתוך ה-</a:t>
            </a:r>
            <a:r>
              <a:rPr lang="en-US" dirty="0" err="1"/>
              <a:t>url</a:t>
            </a:r>
            <a:r>
              <a:rPr lang="he-IL" dirty="0"/>
              <a:t>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נשים לב שחוזרות שלוש תוצאות בשליפה הראשונה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ובשליפה השנייה חוזרת תוצאה אחת בלבד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באפור יש מטא דאטה על התוצאות שחזרו כמו כמה זמן זה לקח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77</a:t>
            </a:fld>
            <a:endParaRPr lang="en-US"/>
          </a:p>
        </p:txBody>
      </p:sp>
    </p:spTree>
    <p:extLst>
      <p:ext uri="{BB962C8B-B14F-4D97-AF65-F5344CB8AC3E}">
        <p14:creationId xmlns:p14="http://schemas.microsoft.com/office/powerpoint/2010/main" val="26509050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שתי צורות הכתיבה זהות , אבל כשמוסיפים עוד פרמטרים משתמשים בצורת הכתיבה הארוכה. </a:t>
            </a:r>
          </a:p>
          <a:p>
            <a:pPr algn="r" rtl="1"/>
            <a:endParaRPr lang="he-IL" dirty="0"/>
          </a:p>
          <a:p>
            <a:pPr algn="r" rtl="1"/>
            <a:r>
              <a:rPr lang="he-IL" dirty="0"/>
              <a:t>יש אפשרות לחפש </a:t>
            </a:r>
            <a:r>
              <a:rPr lang="en-US" dirty="0"/>
              <a:t>fuzzy matching </a:t>
            </a:r>
            <a:r>
              <a:rPr lang="he-IL" dirty="0"/>
              <a:t> כלומר חיפוש עם שגיאות כתיב </a:t>
            </a:r>
            <a:endParaRPr lang="en-US" dirty="0"/>
          </a:p>
          <a:p>
            <a:pPr algn="r" rtl="1"/>
            <a:r>
              <a:rPr lang="en-US" sz="1200" dirty="0">
                <a:solidFill>
                  <a:srgbClr val="212529"/>
                </a:solidFill>
                <a:latin typeface="Inter"/>
              </a:rPr>
              <a:t>The </a:t>
            </a:r>
            <a:r>
              <a:rPr lang="en-US" sz="1200" i="1" dirty="0">
                <a:solidFill>
                  <a:srgbClr val="C00000"/>
                </a:solidFill>
                <a:latin typeface="Inter"/>
              </a:rPr>
              <a:t>match</a:t>
            </a:r>
            <a:r>
              <a:rPr lang="en-US" sz="1200" dirty="0">
                <a:solidFill>
                  <a:srgbClr val="212529"/>
                </a:solidFill>
                <a:latin typeface="Inter"/>
              </a:rPr>
              <a:t> </a:t>
            </a:r>
            <a:r>
              <a:rPr lang="en-US" sz="1200" b="0" i="0" dirty="0">
                <a:solidFill>
                  <a:srgbClr val="212529"/>
                </a:solidFill>
                <a:effectLst/>
                <a:latin typeface="Inter"/>
              </a:rPr>
              <a:t>query is the standard query for performing </a:t>
            </a:r>
            <a:r>
              <a:rPr lang="en-US" sz="1200" b="0" i="0" u="sng" dirty="0">
                <a:solidFill>
                  <a:srgbClr val="212529"/>
                </a:solidFill>
                <a:effectLst/>
                <a:latin typeface="Inter"/>
              </a:rPr>
              <a:t>a full-text search</a:t>
            </a:r>
            <a:r>
              <a:rPr lang="en-US" sz="1200" b="0" i="0" dirty="0">
                <a:solidFill>
                  <a:srgbClr val="212529"/>
                </a:solidFill>
                <a:effectLst/>
                <a:latin typeface="Inter"/>
              </a:rPr>
              <a:t>, including options for fuzzy matching</a:t>
            </a:r>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78</a:t>
            </a:fld>
            <a:endParaRPr lang="en-US"/>
          </a:p>
        </p:txBody>
      </p:sp>
    </p:spTree>
    <p:extLst>
      <p:ext uri="{BB962C8B-B14F-4D97-AF65-F5344CB8AC3E}">
        <p14:creationId xmlns:p14="http://schemas.microsoft.com/office/powerpoint/2010/main" val="24120980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אם</a:t>
            </a:r>
            <a:r>
              <a:rPr lang="he-IL" baseline="0" dirty="0"/>
              <a:t> אנחנו רוצים את הביטוי המדוייק נשתמש ב </a:t>
            </a:r>
            <a:r>
              <a:rPr lang="en-US" b="1" i="1" baseline="0" dirty="0"/>
              <a:t>Match Phrase</a:t>
            </a:r>
            <a:endParaRPr lang="he-IL" b="1" i="1" dirty="0"/>
          </a:p>
          <a:p>
            <a:pPr algn="r" rtl="1"/>
            <a:endParaRPr lang="he-IL" dirty="0"/>
          </a:p>
          <a:p>
            <a:pPr algn="r" rtl="1"/>
            <a:r>
              <a:rPr lang="he-IL" dirty="0"/>
              <a:t>צריך פה להעיר שהפסקנו לכתוב את כל השליפה המלאה לפי </a:t>
            </a:r>
            <a:r>
              <a:rPr lang="en-US" dirty="0"/>
              <a:t>curl</a:t>
            </a:r>
          </a:p>
          <a:p>
            <a:pPr algn="r" rtl="1"/>
            <a:r>
              <a:rPr lang="he-IL" dirty="0"/>
              <a:t>ורק השארנו את הרעיון הכללי</a:t>
            </a:r>
          </a:p>
          <a:p>
            <a:pPr algn="r" rtl="1"/>
            <a:endParaRPr lang="en-US"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79</a:t>
            </a:fld>
            <a:endParaRPr lang="en-US"/>
          </a:p>
        </p:txBody>
      </p:sp>
    </p:spTree>
    <p:extLst>
      <p:ext uri="{BB962C8B-B14F-4D97-AF65-F5344CB8AC3E}">
        <p14:creationId xmlns:p14="http://schemas.microsoft.com/office/powerpoint/2010/main" val="3210621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Query</a:t>
            </a:r>
            <a:r>
              <a:rPr lang="he-IL" dirty="0"/>
              <a:t> – מגדיר התחלה של שליפה לפי תנאים </a:t>
            </a:r>
            <a:r>
              <a:rPr lang="he-IL" dirty="0" err="1"/>
              <a:t>מסויימים</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Bool</a:t>
            </a:r>
            <a:r>
              <a:rPr lang="he-IL" dirty="0"/>
              <a:t>- שילוב של כמה תנאים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Match</a:t>
            </a:r>
            <a:r>
              <a:rPr lang="he-IL" dirty="0"/>
              <a:t> – מה סוג ההתאמה שרוצים, נגיד פה- שהעיר תהיה אריאל, המשמעות של </a:t>
            </a:r>
            <a:r>
              <a:rPr lang="en-US" dirty="0"/>
              <a:t>match </a:t>
            </a:r>
            <a:r>
              <a:rPr lang="he-IL" dirty="0"/>
              <a:t> זה </a:t>
            </a:r>
            <a:r>
              <a:rPr lang="he-IL" dirty="0" err="1"/>
              <a:t>שיוויון</a:t>
            </a:r>
            <a:r>
              <a:rPr lang="he-IL" dirty="0"/>
              <a:t>. יש גם </a:t>
            </a:r>
            <a:r>
              <a:rPr lang="en-US" dirty="0"/>
              <a:t>range</a:t>
            </a:r>
            <a:r>
              <a:rPr lang="he-IL" dirty="0"/>
              <a:t> שבודק טווח</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הסבר על הסוגים השונים של הסינון:</a:t>
            </a:r>
            <a:endParaRPr lang="en-US" dirty="0"/>
          </a:p>
          <a:p>
            <a:pPr algn="r" rtl="1"/>
            <a:r>
              <a:rPr lang="en-US" dirty="0"/>
              <a:t>Must</a:t>
            </a:r>
            <a:r>
              <a:rPr lang="he-IL" dirty="0"/>
              <a:t> – חייב להופיע בתוצאות וחייב לחשב את הציון</a:t>
            </a:r>
          </a:p>
          <a:p>
            <a:pPr algn="r" rtl="1"/>
            <a:r>
              <a:rPr lang="en-US" dirty="0"/>
              <a:t>Filter</a:t>
            </a:r>
            <a:r>
              <a:rPr lang="he-IL" dirty="0"/>
              <a:t> – חייב להופיע בתוצאות, אבל לא מביא ציון</a:t>
            </a:r>
          </a:p>
          <a:p>
            <a:pPr algn="r" rtl="1"/>
            <a:r>
              <a:rPr lang="en-US" dirty="0"/>
              <a:t>Should</a:t>
            </a:r>
            <a:r>
              <a:rPr lang="he-IL" dirty="0"/>
              <a:t> – לא חייב להופיע בתוצאות, </a:t>
            </a:r>
            <a:r>
              <a:rPr lang="he-IL" baseline="0" dirty="0"/>
              <a:t>  </a:t>
            </a:r>
            <a:r>
              <a:rPr lang="he-IL" b="1" baseline="0" dirty="0"/>
              <a:t>אבל אם מופיע משפר את </a:t>
            </a:r>
            <a:r>
              <a:rPr lang="he-IL" b="1" dirty="0"/>
              <a:t>הציון</a:t>
            </a:r>
          </a:p>
          <a:p>
            <a:pPr algn="r" rtl="1"/>
            <a:r>
              <a:rPr lang="en-US" dirty="0"/>
              <a:t>Must not</a:t>
            </a:r>
            <a:r>
              <a:rPr lang="he-IL" dirty="0"/>
              <a:t> – חייב שלא להופיע בתוצאות, לא מביא ציון.</a:t>
            </a:r>
          </a:p>
          <a:p>
            <a:pPr algn="r" rtl="1"/>
            <a:endParaRPr lang="he-IL" dirty="0"/>
          </a:p>
          <a:p>
            <a:pPr algn="r" rtl="1"/>
            <a:r>
              <a:rPr lang="en-US" b="1" i="0" dirty="0">
                <a:solidFill>
                  <a:srgbClr val="242729"/>
                </a:solidFill>
                <a:effectLst/>
                <a:latin typeface="-apple-system"/>
              </a:rPr>
              <a:t>should</a:t>
            </a:r>
            <a:r>
              <a:rPr lang="en-US" b="0" i="0" dirty="0">
                <a:solidFill>
                  <a:srgbClr val="242729"/>
                </a:solidFill>
                <a:effectLst/>
                <a:latin typeface="-apple-system"/>
              </a:rPr>
              <a:t> means: If these clauses match, they increase the </a:t>
            </a:r>
            <a:r>
              <a:rPr lang="en-US" dirty="0"/>
              <a:t>_score</a:t>
            </a:r>
            <a:r>
              <a:rPr lang="en-US" b="0" i="0" dirty="0">
                <a:solidFill>
                  <a:srgbClr val="242729"/>
                </a:solidFill>
                <a:effectLst/>
                <a:latin typeface="-apple-system"/>
              </a:rPr>
              <a:t>; otherwise, they have no effect. They are simply used to refine the relevance score for each document.</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fld id="{C75C3ADE-A616-4B5A-BBB7-4B8D4A187CFA}" type="slidenum">
              <a:rPr lang="en-US" smtClean="0"/>
              <a:t>81</a:t>
            </a:fld>
            <a:endParaRPr lang="en-US"/>
          </a:p>
        </p:txBody>
      </p:sp>
    </p:spTree>
    <p:extLst>
      <p:ext uri="{BB962C8B-B14F-4D97-AF65-F5344CB8AC3E}">
        <p14:creationId xmlns:p14="http://schemas.microsoft.com/office/powerpoint/2010/main" val="7135139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Must has to appear, but should does not have to appear unless there is no must</a:t>
            </a:r>
            <a:r>
              <a:rPr lang="en-US" baseline="0" dirty="0"/>
              <a:t> clause, and then at least one should must appear.</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82</a:t>
            </a:fld>
            <a:endParaRPr lang="en-US"/>
          </a:p>
        </p:txBody>
      </p:sp>
    </p:spTree>
    <p:extLst>
      <p:ext uri="{BB962C8B-B14F-4D97-AF65-F5344CB8AC3E}">
        <p14:creationId xmlns:p14="http://schemas.microsoft.com/office/powerpoint/2010/main" val="14776232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סלקטים</a:t>
            </a:r>
            <a:r>
              <a:rPr lang="he-IL" dirty="0"/>
              <a:t> מתקדמים יותר עושים בעזרת </a:t>
            </a:r>
            <a:r>
              <a:rPr lang="he-IL" dirty="0" err="1"/>
              <a:t>ג'יסון</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83</a:t>
            </a:fld>
            <a:endParaRPr lang="en-US"/>
          </a:p>
        </p:txBody>
      </p:sp>
    </p:spTree>
    <p:extLst>
      <p:ext uri="{BB962C8B-B14F-4D97-AF65-F5344CB8AC3E}">
        <p14:creationId xmlns:p14="http://schemas.microsoft.com/office/powerpoint/2010/main" val="15417754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endParaRPr lang="he-IL" dirty="0"/>
          </a:p>
          <a:p>
            <a:pPr algn="r" rtl="1"/>
            <a:r>
              <a:rPr lang="he-IL" dirty="0"/>
              <a:t>מחפשים התאמה למילים </a:t>
            </a:r>
            <a:r>
              <a:rPr lang="en-US" sz="1200" dirty="0"/>
              <a:t>doesn't show-up learns</a:t>
            </a:r>
            <a:r>
              <a:rPr lang="he-IL" sz="1200" dirty="0"/>
              <a:t> בשדה- </a:t>
            </a:r>
            <a:r>
              <a:rPr lang="en-US" sz="1200" dirty="0"/>
              <a:t>description</a:t>
            </a:r>
            <a:endParaRPr lang="he-IL" sz="1200" dirty="0"/>
          </a:p>
          <a:p>
            <a:pPr algn="r" rtl="1"/>
            <a:r>
              <a:rPr lang="he-IL" sz="1200" dirty="0"/>
              <a:t>ואפשר לראות אץ מידת ההתאמה של כל אחת מהתוצאות שחזרו</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84</a:t>
            </a:fld>
            <a:endParaRPr lang="en-US"/>
          </a:p>
        </p:txBody>
      </p:sp>
    </p:spTree>
    <p:extLst>
      <p:ext uri="{BB962C8B-B14F-4D97-AF65-F5344CB8AC3E}">
        <p14:creationId xmlns:p14="http://schemas.microsoft.com/office/powerpoint/2010/main" val="2216006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יש אפשרות לעשות גם שאילתה ישירות ב- </a:t>
            </a:r>
            <a:r>
              <a:rPr lang="en-US" dirty="0"/>
              <a:t>URL </a:t>
            </a:r>
            <a:r>
              <a:rPr lang="he-IL" dirty="0"/>
              <a:t> בלי לספק </a:t>
            </a:r>
            <a:r>
              <a:rPr lang="en-US" dirty="0"/>
              <a:t>Json </a:t>
            </a:r>
            <a:r>
              <a:rPr lang="he-IL" dirty="0"/>
              <a:t> </a:t>
            </a:r>
            <a:endParaRPr lang="en-US" dirty="0"/>
          </a:p>
        </p:txBody>
      </p:sp>
      <p:sp>
        <p:nvSpPr>
          <p:cNvPr id="4" name="Slide Number Placeholder 3"/>
          <p:cNvSpPr>
            <a:spLocks noGrp="1"/>
          </p:cNvSpPr>
          <p:nvPr>
            <p:ph type="sldNum" sz="quarter" idx="10"/>
          </p:nvPr>
        </p:nvSpPr>
        <p:spPr/>
        <p:txBody>
          <a:bodyPr/>
          <a:lstStyle/>
          <a:p>
            <a:fld id="{C75C3ADE-A616-4B5A-BBB7-4B8D4A187CFA}" type="slidenum">
              <a:rPr lang="en-US" smtClean="0"/>
              <a:t>85</a:t>
            </a:fld>
            <a:endParaRPr lang="en-US"/>
          </a:p>
        </p:txBody>
      </p:sp>
    </p:spTree>
    <p:extLst>
      <p:ext uri="{BB962C8B-B14F-4D97-AF65-F5344CB8AC3E}">
        <p14:creationId xmlns:p14="http://schemas.microsoft.com/office/powerpoint/2010/main" val="194312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בסופו של דבר מה שצריך להבין זה שאין מה אחד שעדיף על אחר- צריך לבדוק מה מתאים לנו לפי דרישות המערכת ולפי זה להחליט באיזה סוג </a:t>
            </a:r>
            <a:r>
              <a:rPr lang="en-US" dirty="0"/>
              <a:t>DB</a:t>
            </a:r>
            <a:r>
              <a:rPr lang="he-IL" dirty="0"/>
              <a:t> לבחור.</a:t>
            </a:r>
          </a:p>
          <a:p>
            <a:pPr algn="r" rtl="1"/>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a:t>
            </a:fld>
            <a:endParaRPr lang="en-US"/>
          </a:p>
        </p:txBody>
      </p:sp>
    </p:spTree>
    <p:extLst>
      <p:ext uri="{BB962C8B-B14F-4D97-AF65-F5344CB8AC3E}">
        <p14:creationId xmlns:p14="http://schemas.microsoft.com/office/powerpoint/2010/main" val="1916704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פה אנחנו רוצים ללמוד להבין איך </a:t>
            </a:r>
            <a:r>
              <a:rPr lang="en-US" dirty="0"/>
              <a:t>elastic search</a:t>
            </a:r>
            <a:r>
              <a:rPr lang="he-IL" dirty="0"/>
              <a:t> נותן את הציונים ואיך הוא מדרג את התוצאות שהוא מחזיר.</a:t>
            </a:r>
          </a:p>
          <a:p>
            <a:pPr algn="r" rtl="1"/>
            <a:r>
              <a:rPr lang="he-IL" dirty="0"/>
              <a:t>המודל נקרא </a:t>
            </a:r>
            <a:r>
              <a:rPr lang="en-US" dirty="0"/>
              <a:t>TF-IDF</a:t>
            </a:r>
            <a:r>
              <a:rPr lang="he-IL" dirty="0"/>
              <a:t> ותיכף נבין איך הוא עובד.</a:t>
            </a:r>
          </a:p>
          <a:p>
            <a:pPr algn="r" rtl="1"/>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86</a:t>
            </a:fld>
            <a:endParaRPr lang="en-US"/>
          </a:p>
        </p:txBody>
      </p:sp>
    </p:spTree>
    <p:extLst>
      <p:ext uri="{BB962C8B-B14F-4D97-AF65-F5344CB8AC3E}">
        <p14:creationId xmlns:p14="http://schemas.microsoft.com/office/powerpoint/2010/main" val="13199481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לנו איזה </a:t>
            </a:r>
            <a:r>
              <a:rPr lang="he-IL" dirty="0" err="1"/>
              <a:t>שאילתא</a:t>
            </a:r>
            <a:r>
              <a:rPr lang="he-IL" dirty="0"/>
              <a:t> וכמה תשובות ואנחנו רוצים לדרג את התשובות לפי מידת הרלוונטיות שלהם.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זו דוגמא שעליה נראה איך המודל עובד.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מה אתם חושבים את התשובה הנכונה?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כמובן בלי להשתמש בידע מוקדם אלא על סמך התשובות עצמן..</a:t>
            </a:r>
            <a:endParaRPr lang="en-US" dirty="0"/>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87</a:t>
            </a:fld>
            <a:endParaRPr lang="en-US"/>
          </a:p>
        </p:txBody>
      </p:sp>
    </p:spTree>
    <p:extLst>
      <p:ext uri="{BB962C8B-B14F-4D97-AF65-F5344CB8AC3E}">
        <p14:creationId xmlns:p14="http://schemas.microsoft.com/office/powerpoint/2010/main" val="343027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different measurements for </a:t>
            </a:r>
            <a:r>
              <a:rPr lang="en-US" dirty="0" err="1"/>
              <a:t>tf-idf</a:t>
            </a:r>
            <a:r>
              <a:rPr lang="en-US" dirty="0"/>
              <a:t>, this</a:t>
            </a:r>
            <a:r>
              <a:rPr lang="en-US" baseline="0" dirty="0"/>
              <a:t> is the most common one.</a:t>
            </a:r>
          </a:p>
          <a:p>
            <a:pPr algn="r" rtl="1"/>
            <a:r>
              <a:rPr lang="he-IL" baseline="0" dirty="0"/>
              <a:t>יש כמה סוגים של חישוב </a:t>
            </a:r>
            <a:r>
              <a:rPr lang="en-US" baseline="0" dirty="0"/>
              <a:t>TF</a:t>
            </a:r>
            <a:r>
              <a:rPr lang="he-IL" baseline="0" dirty="0"/>
              <a:t>_</a:t>
            </a:r>
            <a:r>
              <a:rPr lang="en-US" baseline="0" dirty="0"/>
              <a:t>IDF</a:t>
            </a:r>
            <a:r>
              <a:rPr lang="he-IL" baseline="0" dirty="0"/>
              <a:t>, זה המפורסם שבהם.</a:t>
            </a:r>
          </a:p>
          <a:p>
            <a:pPr algn="r" rtl="1"/>
            <a:r>
              <a:rPr lang="en-US" b="1" baseline="0" dirty="0"/>
              <a:t>TF</a:t>
            </a:r>
            <a:r>
              <a:rPr lang="he-IL" baseline="0" dirty="0"/>
              <a:t> – תדירות הביטוי. ספירה של מס' המופעים של מילה במסמך וזה מנורמל במס' המילים שיש במסמך.</a:t>
            </a:r>
          </a:p>
          <a:p>
            <a:pPr algn="r" rtl="1"/>
            <a:endParaRPr lang="he-IL" baseline="0" dirty="0"/>
          </a:p>
          <a:p>
            <a:pPr algn="r" rtl="1"/>
            <a:r>
              <a:rPr lang="he-IL" b="1" baseline="0" dirty="0"/>
              <a:t>יותר מופעים של המילה במסמך קצר יותר -&gt; המילה משמעותית יותר -&gt;</a:t>
            </a:r>
            <a:r>
              <a:rPr lang="en-US" b="1" baseline="0" dirty="0"/>
              <a:t> </a:t>
            </a:r>
            <a:r>
              <a:rPr lang="he-IL" b="1" baseline="0" dirty="0"/>
              <a:t>תקבל דירוג גבוה יותר </a:t>
            </a:r>
          </a:p>
          <a:p>
            <a:pPr algn="r" rtl="1"/>
            <a:r>
              <a:rPr lang="he-IL" baseline="0" dirty="0"/>
              <a:t>למה? כי אם המילה שאני מחפשת מופיעה במסמך של 3 מילים, ברור שזה צריך לקבל ציון יותר גבוה מאשר במקרה שהמילה מופיעה במסמך של מיליון מילים.</a:t>
            </a:r>
          </a:p>
          <a:p>
            <a:pPr algn="r" rtl="1"/>
            <a:r>
              <a:rPr lang="en-US" b="1" baseline="0" dirty="0"/>
              <a:t>IDF</a:t>
            </a:r>
            <a:endParaRPr lang="he-IL" b="1" baseline="0" dirty="0"/>
          </a:p>
          <a:p>
            <a:pPr algn="r" rtl="1"/>
            <a:r>
              <a:rPr lang="he-IL" baseline="0" dirty="0"/>
              <a:t> – היפך תדירות במסמכים. נעשה לוג של מס' המסמכים חלקי מס' המסמכים שבהם מופיע הביטוי</a:t>
            </a:r>
          </a:p>
          <a:p>
            <a:pPr algn="r" rtl="1"/>
            <a:endParaRPr lang="he-IL" baseline="0" dirty="0"/>
          </a:p>
          <a:p>
            <a:pPr algn="r" rtl="1"/>
            <a:r>
              <a:rPr lang="he-IL" b="1" baseline="0" dirty="0"/>
              <a:t>ככל שהמילה שכיחה יותר בכל המסמכים היא -&gt; מילה פחות משמעותית -&gt;תקבל דירוג נמוך יותר .</a:t>
            </a:r>
          </a:p>
          <a:p>
            <a:pPr algn="r" rtl="1"/>
            <a:r>
              <a:rPr lang="he-IL" b="1" baseline="0" dirty="0"/>
              <a:t>מילה שמופיעה בכל המסמכים ה- ביטוי יהיה שווה 1 , ולוג של 1 = 0 . </a:t>
            </a:r>
          </a:p>
          <a:p>
            <a:pPr algn="r" rtl="1"/>
            <a:endParaRPr lang="he-IL" b="1" baseline="0" dirty="0"/>
          </a:p>
          <a:p>
            <a:pPr algn="r" rtl="1"/>
            <a:r>
              <a:rPr lang="he-IL" b="1" baseline="0" dirty="0"/>
              <a:t>בשיטה הזאת סדר המילים במשפט לא בא לידי ביטוי</a:t>
            </a:r>
            <a:endParaRPr lang="en-US" b="1" dirty="0"/>
          </a:p>
        </p:txBody>
      </p:sp>
      <p:sp>
        <p:nvSpPr>
          <p:cNvPr id="4" name="Slide Number Placeholder 3"/>
          <p:cNvSpPr>
            <a:spLocks noGrp="1"/>
          </p:cNvSpPr>
          <p:nvPr>
            <p:ph type="sldNum" sz="quarter" idx="10"/>
          </p:nvPr>
        </p:nvSpPr>
        <p:spPr/>
        <p:txBody>
          <a:bodyPr/>
          <a:lstStyle/>
          <a:p>
            <a:fld id="{F20B38D9-7FD3-4753-9AF1-6AF32A7E92A8}" type="slidenum">
              <a:rPr lang="en-US" smtClean="0"/>
              <a:t>88</a:t>
            </a:fld>
            <a:endParaRPr lang="en-US"/>
          </a:p>
        </p:txBody>
      </p:sp>
    </p:spTree>
    <p:extLst>
      <p:ext uri="{BB962C8B-B14F-4D97-AF65-F5344CB8AC3E}">
        <p14:creationId xmlns:p14="http://schemas.microsoft.com/office/powerpoint/2010/main" val="2150715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שלבי העבודה:</a:t>
            </a:r>
          </a:p>
          <a:p>
            <a:pPr marL="228600" indent="-228600" algn="r" rtl="1">
              <a:buAutoNum type="arabicPeriod"/>
            </a:pPr>
            <a:r>
              <a:rPr lang="he-IL" dirty="0"/>
              <a:t>ניצור טבלה שבעמודות שלה יהיו המילים ב-</a:t>
            </a:r>
            <a:r>
              <a:rPr lang="en-US" dirty="0"/>
              <a:t>query</a:t>
            </a:r>
            <a:r>
              <a:rPr lang="he-IL" dirty="0"/>
              <a:t> והשורות שלה יהיו המסמכים שיש לנו. כולל עמודות סיכום ושורת סיכום</a:t>
            </a:r>
          </a:p>
          <a:p>
            <a:pPr marL="228600" indent="-228600" algn="r" rtl="1">
              <a:buAutoNum type="arabicPeriod"/>
            </a:pPr>
            <a:r>
              <a:rPr lang="he-IL" dirty="0"/>
              <a:t>נמלא את הטבלה במס' המופעים של המילים בכל מסמך, מס' המילים במסמך נכתוב בתור האחרון ואת סך המופעים של כל מילה בשורה האחרונה.</a:t>
            </a:r>
          </a:p>
          <a:p>
            <a:pPr marL="228600" indent="-228600" algn="r" rtl="1">
              <a:buAutoNum type="arabicPeriod"/>
            </a:pPr>
            <a:r>
              <a:rPr lang="he-IL" dirty="0"/>
              <a:t>נציב </a:t>
            </a:r>
            <a:r>
              <a:rPr lang="he-IL" dirty="0" err="1"/>
              <a:t>בנוסחא</a:t>
            </a:r>
            <a:r>
              <a:rPr lang="he-IL" dirty="0"/>
              <a:t>, עבור כל מסמך ועבור כל מילה ב-</a:t>
            </a:r>
            <a:r>
              <a:rPr lang="en-US" dirty="0"/>
              <a:t>query</a:t>
            </a:r>
            <a:r>
              <a:rPr lang="he-IL" dirty="0"/>
              <a:t> ונדרג את התוצאות</a:t>
            </a:r>
          </a:p>
          <a:p>
            <a:pPr marL="228600" indent="-228600" algn="r" rtl="1">
              <a:buAutoNum type="arabicPeriod"/>
            </a:pPr>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89</a:t>
            </a:fld>
            <a:endParaRPr lang="en-US"/>
          </a:p>
        </p:txBody>
      </p:sp>
    </p:spTree>
    <p:extLst>
      <p:ext uri="{BB962C8B-B14F-4D97-AF65-F5344CB8AC3E}">
        <p14:creationId xmlns:p14="http://schemas.microsoft.com/office/powerpoint/2010/main" val="26371941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שלבי העבודה:</a:t>
            </a:r>
          </a:p>
          <a:p>
            <a:pPr marL="228600" indent="-228600" algn="r" rtl="1">
              <a:buAutoNum type="arabicPeriod"/>
            </a:pPr>
            <a:r>
              <a:rPr lang="he-IL" dirty="0"/>
              <a:t>ניצור טבלה שבעמודות שלה יהיו המילים ב-</a:t>
            </a:r>
            <a:r>
              <a:rPr lang="en-US" dirty="0"/>
              <a:t>query</a:t>
            </a:r>
            <a:r>
              <a:rPr lang="he-IL" dirty="0"/>
              <a:t> והשורות שלה יהיו המסמכים שיש לנו. כולל עמודות סיכום ושורת סיכום</a:t>
            </a:r>
          </a:p>
          <a:p>
            <a:pPr marL="228600" indent="-228600" algn="r" rtl="1">
              <a:buAutoNum type="arabicPeriod"/>
            </a:pPr>
            <a:r>
              <a:rPr lang="he-IL" dirty="0"/>
              <a:t>נמלא את הטבלה במס' המופעים של המילים בכל מסמך, מס' המילים במסמך נכתוב בתור האחרון ואת סך המופעים של כל מילה בשורה האחרונה.</a:t>
            </a:r>
          </a:p>
          <a:p>
            <a:pPr marL="228600" indent="-228600" algn="r" rtl="1">
              <a:buAutoNum type="arabicPeriod"/>
            </a:pPr>
            <a:r>
              <a:rPr lang="he-IL" dirty="0"/>
              <a:t>נציב </a:t>
            </a:r>
            <a:r>
              <a:rPr lang="he-IL" dirty="0" err="1"/>
              <a:t>בנוסחא</a:t>
            </a:r>
            <a:r>
              <a:rPr lang="he-IL" dirty="0"/>
              <a:t>, עבור כל מסמך ועבור כל מילה ב-</a:t>
            </a:r>
            <a:r>
              <a:rPr lang="en-US" dirty="0"/>
              <a:t>query</a:t>
            </a:r>
            <a:r>
              <a:rPr lang="he-IL" dirty="0"/>
              <a:t> ונדרג את התוצאות</a:t>
            </a:r>
          </a:p>
          <a:p>
            <a:pPr marL="228600" indent="-228600" algn="r" rtl="1">
              <a:buAutoNum type="arabicPeriod"/>
            </a:pPr>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90</a:t>
            </a:fld>
            <a:endParaRPr lang="en-US"/>
          </a:p>
        </p:txBody>
      </p:sp>
    </p:spTree>
    <p:extLst>
      <p:ext uri="{BB962C8B-B14F-4D97-AF65-F5344CB8AC3E}">
        <p14:creationId xmlns:p14="http://schemas.microsoft.com/office/powerpoint/2010/main" val="800187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err="1"/>
              <a:t>איחסון</a:t>
            </a:r>
            <a:r>
              <a:rPr lang="he-IL" dirty="0"/>
              <a:t> של מידע כגרף, עם צמתים וקשרים בין הצמתים</a:t>
            </a:r>
          </a:p>
          <a:p>
            <a:pPr algn="r" rtl="1"/>
            <a:r>
              <a:rPr lang="he-IL" dirty="0"/>
              <a:t>מאפשר שליפות מעניינות , כמו למצוא את כל החברים של אדם, כל החברים שלו וכך הלאה עד 10 דורות.</a:t>
            </a:r>
          </a:p>
          <a:p>
            <a:pPr algn="r" rtl="1"/>
            <a:endParaRPr lang="he-IL" dirty="0"/>
          </a:p>
          <a:p>
            <a:pPr algn="r" rtl="1"/>
            <a:r>
              <a:rPr lang="he-IL" dirty="0"/>
              <a:t>נראה דוגמאות של זה בהמשך.</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91</a:t>
            </a:fld>
            <a:endParaRPr lang="en-US"/>
          </a:p>
        </p:txBody>
      </p:sp>
    </p:spTree>
    <p:extLst>
      <p:ext uri="{BB962C8B-B14F-4D97-AF65-F5344CB8AC3E}">
        <p14:creationId xmlns:p14="http://schemas.microsoft.com/office/powerpoint/2010/main" val="20332968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מודל סטנדרטי להעברת מידע דרך ה-</a:t>
            </a:r>
            <a:r>
              <a:rPr lang="en-US" dirty="0"/>
              <a:t>web</a:t>
            </a:r>
          </a:p>
          <a:p>
            <a:pPr algn="r" rtl="1"/>
            <a:r>
              <a:rPr lang="he-IL" dirty="0"/>
              <a:t>מאפשר חיבור של מידע מסכמות שונות.</a:t>
            </a:r>
          </a:p>
          <a:p>
            <a:pPr algn="r" rtl="1"/>
            <a:r>
              <a:rPr lang="he-IL" dirty="0"/>
              <a:t>הוא תומך באבולוציה של סכמות במשך הזמן בלי לשנות את כל הגדרות הנתונים</a:t>
            </a:r>
          </a:p>
          <a:p>
            <a:pPr algn="r" rtl="1"/>
            <a:endParaRPr lang="he-IL" dirty="0"/>
          </a:p>
          <a:p>
            <a:pPr algn="r" rtl="1"/>
            <a:r>
              <a:rPr lang="he-IL" dirty="0" err="1"/>
              <a:t>הכל</a:t>
            </a:r>
            <a:r>
              <a:rPr lang="he-IL" dirty="0"/>
              <a:t> בנוי על טבלה אחת ענקית </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92</a:t>
            </a:fld>
            <a:endParaRPr lang="en-US"/>
          </a:p>
        </p:txBody>
      </p:sp>
    </p:spTree>
    <p:extLst>
      <p:ext uri="{BB962C8B-B14F-4D97-AF65-F5344CB8AC3E}">
        <p14:creationId xmlns:p14="http://schemas.microsoft.com/office/powerpoint/2010/main" val="1592063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Subject</a:t>
            </a:r>
            <a:r>
              <a:rPr lang="he-IL" dirty="0"/>
              <a:t> – נושא . על מי אנחנו מדברים.</a:t>
            </a:r>
          </a:p>
          <a:p>
            <a:pPr algn="r" rtl="1"/>
            <a:r>
              <a:rPr lang="en-US" dirty="0"/>
              <a:t> predicate</a:t>
            </a:r>
            <a:r>
              <a:rPr lang="he-IL" dirty="0"/>
              <a:t>- נשוא. באיזה אופן אנחנו מתארים את הנושא.</a:t>
            </a:r>
          </a:p>
          <a:p>
            <a:pPr algn="r" rtl="1"/>
            <a:r>
              <a:rPr lang="en-US" dirty="0"/>
              <a:t> object</a:t>
            </a:r>
            <a:r>
              <a:rPr lang="he-IL" dirty="0"/>
              <a:t>- מושא. את מה אנחנו רוצים לתאר.</a:t>
            </a:r>
          </a:p>
          <a:p>
            <a:pPr algn="r" rtl="1"/>
            <a:r>
              <a:rPr lang="he-IL" dirty="0"/>
              <a:t>לדוגמא: </a:t>
            </a:r>
            <a:r>
              <a:rPr lang="en-US" dirty="0"/>
              <a:t>Dave likes cookies</a:t>
            </a:r>
          </a:p>
          <a:p>
            <a:pPr algn="r" rtl="1"/>
            <a:r>
              <a:rPr lang="he-IL" dirty="0"/>
              <a:t>איך נעביר נתונים טבלאיים לצורה של שלישיה כזאת?</a:t>
            </a:r>
          </a:p>
          <a:p>
            <a:pPr algn="r" rtl="1"/>
            <a:r>
              <a:rPr lang="he-IL" dirty="0"/>
              <a:t>הנושא זה המזהה של הרשומה.</a:t>
            </a:r>
          </a:p>
          <a:p>
            <a:pPr algn="r" rtl="1"/>
            <a:r>
              <a:rPr lang="he-IL" dirty="0"/>
              <a:t>המושא זה שם של תכונה</a:t>
            </a:r>
          </a:p>
          <a:p>
            <a:pPr algn="r" rtl="1"/>
            <a:r>
              <a:rPr lang="he-IL" dirty="0"/>
              <a:t>הנשוא זה הערך של התכונה ברשומה של המזהה</a:t>
            </a:r>
          </a:p>
          <a:p>
            <a:pPr algn="r" rtl="1"/>
            <a:endParaRPr lang="he-IL" dirty="0"/>
          </a:p>
          <a:p>
            <a:pPr algn="r" rtl="1"/>
            <a:r>
              <a:rPr lang="he-IL" dirty="0"/>
              <a:t>כך נתאר את כל הטבלה.</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93</a:t>
            </a:fld>
            <a:endParaRPr lang="en-US"/>
          </a:p>
        </p:txBody>
      </p:sp>
    </p:spTree>
    <p:extLst>
      <p:ext uri="{BB962C8B-B14F-4D97-AF65-F5344CB8AC3E}">
        <p14:creationId xmlns:p14="http://schemas.microsoft.com/office/powerpoint/2010/main" val="7908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זו סביבת פיתוח לניהול נתונים בצורה של </a:t>
            </a:r>
            <a:r>
              <a:rPr lang="en-US" dirty="0"/>
              <a:t>RDF</a:t>
            </a:r>
            <a:endParaRPr lang="he-IL" dirty="0"/>
          </a:p>
          <a:p>
            <a:pPr algn="r" rtl="1"/>
            <a:r>
              <a:rPr lang="he-IL" dirty="0"/>
              <a:t>משתמשים במבנה של </a:t>
            </a:r>
            <a:r>
              <a:rPr lang="en-US" dirty="0"/>
              <a:t>URI</a:t>
            </a:r>
            <a:r>
              <a:rPr lang="he-IL" dirty="0"/>
              <a:t> בשביל להגדיר את כל הישויות והקשרים</a:t>
            </a:r>
          </a:p>
          <a:p>
            <a:pPr algn="r" rtl="1"/>
            <a:r>
              <a:rPr lang="he-IL" dirty="0"/>
              <a:t>אנחנו נתרכז ב-</a:t>
            </a:r>
            <a:r>
              <a:rPr lang="en-US" dirty="0" err="1"/>
              <a:t>sparql</a:t>
            </a:r>
            <a:r>
              <a:rPr lang="he-IL" dirty="0"/>
              <a:t> שזו השפה שבה עושים שאילתות</a:t>
            </a:r>
          </a:p>
          <a:p>
            <a:pPr algn="r" rtl="1"/>
            <a:endParaRPr lang="he-IL" dirty="0"/>
          </a:p>
          <a:p>
            <a:pPr algn="r" rtl="1"/>
            <a:r>
              <a:rPr lang="he-IL" dirty="0"/>
              <a:t>מה זה </a:t>
            </a:r>
            <a:r>
              <a:rPr lang="en-US" dirty="0"/>
              <a:t>URI</a:t>
            </a:r>
            <a:r>
              <a:rPr lang="he-IL" dirty="0"/>
              <a:t>:</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Uniform Resource Identifier</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רשימה של תווים שמשתמשים לזיהוי של משאב.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זה משמש לייצוג של משאבים דרך רשת, בדרך כלל רשת האינטרנט, תוך שימוש בפרוטוקולים ספציפיים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יש כמה סוגים שונים של </a:t>
            </a:r>
            <a:r>
              <a:rPr lang="en-US" sz="1200" b="0" i="0" kern="1200" dirty="0">
                <a:solidFill>
                  <a:schemeClr val="tx1"/>
                </a:solidFill>
                <a:effectLst/>
                <a:latin typeface="+mn-lt"/>
                <a:ea typeface="+mn-ea"/>
                <a:cs typeface="+mn-cs"/>
              </a:rPr>
              <a:t>URI</a:t>
            </a:r>
            <a:r>
              <a:rPr lang="he-IL" sz="1200" b="0" i="0" kern="1200" dirty="0">
                <a:solidFill>
                  <a:schemeClr val="tx1"/>
                </a:solidFill>
                <a:effectLst/>
                <a:latin typeface="+mn-lt"/>
                <a:ea typeface="+mn-ea"/>
                <a:cs typeface="+mn-cs"/>
              </a:rPr>
              <a:t>, וכל אחד מהם בעל </a:t>
            </a:r>
            <a:r>
              <a:rPr lang="he-IL" sz="1200" b="0" i="0" kern="1200" dirty="0" err="1">
                <a:solidFill>
                  <a:schemeClr val="tx1"/>
                </a:solidFill>
                <a:effectLst/>
                <a:latin typeface="+mn-lt"/>
                <a:ea typeface="+mn-ea"/>
                <a:cs typeface="+mn-cs"/>
              </a:rPr>
              <a:t>סכימה</a:t>
            </a:r>
            <a:r>
              <a:rPr lang="he-IL" sz="1200" b="0" i="0" kern="1200" dirty="0">
                <a:solidFill>
                  <a:schemeClr val="tx1"/>
                </a:solidFill>
                <a:effectLst/>
                <a:latin typeface="+mn-lt"/>
                <a:ea typeface="+mn-ea"/>
                <a:cs typeface="+mn-cs"/>
              </a:rPr>
              <a:t> שונה המוגדרת ע"י </a:t>
            </a:r>
            <a:r>
              <a:rPr lang="he-IL" sz="1200" b="0" i="0" kern="1200" dirty="0" err="1">
                <a:solidFill>
                  <a:schemeClr val="tx1"/>
                </a:solidFill>
                <a:effectLst/>
                <a:latin typeface="+mn-lt"/>
                <a:ea typeface="+mn-ea"/>
                <a:cs typeface="+mn-cs"/>
              </a:rPr>
              <a:t>פרוטוקוטלים</a:t>
            </a:r>
            <a:endParaRPr lang="he-IL" sz="1200" b="0"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אחד הדוגמאות ל-</a:t>
            </a:r>
            <a:r>
              <a:rPr lang="en-US" sz="1200" b="0" i="0" kern="1200" dirty="0">
                <a:solidFill>
                  <a:schemeClr val="tx1"/>
                </a:solidFill>
                <a:effectLst/>
                <a:latin typeface="+mn-lt"/>
                <a:ea typeface="+mn-ea"/>
                <a:cs typeface="+mn-cs"/>
              </a:rPr>
              <a:t>URI</a:t>
            </a:r>
            <a:r>
              <a:rPr lang="he-IL" sz="1200" b="0" i="0" kern="1200" dirty="0">
                <a:solidFill>
                  <a:schemeClr val="tx1"/>
                </a:solidFill>
                <a:effectLst/>
                <a:latin typeface="+mn-lt"/>
                <a:ea typeface="+mn-ea"/>
                <a:cs typeface="+mn-cs"/>
              </a:rPr>
              <a:t> זה </a:t>
            </a:r>
            <a:r>
              <a:rPr lang="en-US" sz="1200" b="0" i="0" kern="1200" dirty="0">
                <a:solidFill>
                  <a:schemeClr val="tx1"/>
                </a:solidFill>
                <a:effectLst/>
                <a:latin typeface="+mn-lt"/>
                <a:ea typeface="+mn-ea"/>
                <a:cs typeface="+mn-cs"/>
              </a:rPr>
              <a:t>URL</a:t>
            </a:r>
            <a:r>
              <a:rPr lang="he-IL" sz="1200" b="0" i="0" kern="1200" dirty="0">
                <a:solidFill>
                  <a:schemeClr val="tx1"/>
                </a:solidFill>
                <a:effectLst/>
                <a:latin typeface="+mn-lt"/>
                <a:ea typeface="+mn-ea"/>
                <a:cs typeface="+mn-cs"/>
              </a:rPr>
              <a:t> – המגדיר כתובת של אתר אינטרנט</a:t>
            </a:r>
            <a:endParaRPr lang="en-US" sz="1200" b="0" i="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94</a:t>
            </a:fld>
            <a:endParaRPr lang="en-US"/>
          </a:p>
        </p:txBody>
      </p:sp>
    </p:spTree>
    <p:extLst>
      <p:ext uri="{BB962C8B-B14F-4D97-AF65-F5344CB8AC3E}">
        <p14:creationId xmlns:p14="http://schemas.microsoft.com/office/powerpoint/2010/main" val="35072378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dirty="0"/>
              <a:t>SPARQL</a:t>
            </a:r>
            <a:r>
              <a:rPr lang="he-IL" dirty="0"/>
              <a:t> זו השפה שפת השאילתות ל </a:t>
            </a:r>
            <a:r>
              <a:rPr lang="en-US" dirty="0"/>
              <a:t>RDF</a:t>
            </a:r>
            <a:endParaRPr lang="he-IL" dirty="0"/>
          </a:p>
          <a:p>
            <a:pPr algn="r" rtl="1"/>
            <a:r>
              <a:rPr lang="he-IL" dirty="0"/>
              <a:t>כל השליפות מכילות את השלשה של הנתונים- נושא, מושא, נשוא</a:t>
            </a:r>
          </a:p>
          <a:p>
            <a:pPr algn="r" rtl="1"/>
            <a:r>
              <a:rPr lang="he-IL" dirty="0"/>
              <a:t>אנחנו רק נלמד שליפות- </a:t>
            </a:r>
            <a:r>
              <a:rPr lang="en-US" dirty="0"/>
              <a:t>select</a:t>
            </a:r>
          </a:p>
          <a:p>
            <a:pPr algn="r" rtl="1"/>
            <a:endParaRPr lang="he-IL" dirty="0"/>
          </a:p>
          <a:p>
            <a:pPr algn="r" rtl="1"/>
            <a:r>
              <a:rPr lang="en-US" dirty="0"/>
              <a:t>https://www.youtube.com/watch?v=FvGndkpa4K0</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95</a:t>
            </a:fld>
            <a:endParaRPr lang="en-US"/>
          </a:p>
        </p:txBody>
      </p:sp>
    </p:spTree>
    <p:extLst>
      <p:ext uri="{BB962C8B-B14F-4D97-AF65-F5344CB8AC3E}">
        <p14:creationId xmlns:p14="http://schemas.microsoft.com/office/powerpoint/2010/main" val="2865959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en-US" b="1" dirty="0"/>
              <a:t>C</a:t>
            </a:r>
            <a:r>
              <a:rPr lang="en-US" dirty="0"/>
              <a:t>onsistency</a:t>
            </a:r>
            <a:r>
              <a:rPr lang="he-IL" dirty="0"/>
              <a:t> – </a:t>
            </a:r>
            <a:r>
              <a:rPr lang="he-IL" dirty="0" err="1"/>
              <a:t>עיקביות</a:t>
            </a:r>
            <a:r>
              <a:rPr lang="he-IL" dirty="0"/>
              <a:t>- כל קריאה מקבלת את הערך האחרון שנכתב או שמתקבלת שגיאה (גם אם כתבתי ל</a:t>
            </a:r>
            <a:r>
              <a:rPr lang="en-US" dirty="0"/>
              <a:t>node</a:t>
            </a:r>
            <a:r>
              <a:rPr lang="he-IL" dirty="0"/>
              <a:t> אחד וקראתי מ</a:t>
            </a:r>
            <a:r>
              <a:rPr lang="en-US" dirty="0"/>
              <a:t>node </a:t>
            </a:r>
            <a:r>
              <a:rPr lang="he-IL" dirty="0"/>
              <a:t> אחר)</a:t>
            </a:r>
          </a:p>
          <a:p>
            <a:pPr algn="r" rtl="1"/>
            <a:r>
              <a:rPr lang="he-IL" dirty="0"/>
              <a:t>או במילים אחרות- כל ה</a:t>
            </a:r>
            <a:r>
              <a:rPr lang="en-US" dirty="0"/>
              <a:t>nodes</a:t>
            </a:r>
            <a:r>
              <a:rPr lang="he-IL" dirty="0"/>
              <a:t> אמורים לראות את אותם הנתונים באותו זמן.</a:t>
            </a:r>
          </a:p>
          <a:p>
            <a:pPr algn="r" rtl="1"/>
            <a:r>
              <a:rPr lang="en-US" b="1" dirty="0"/>
              <a:t>A</a:t>
            </a:r>
            <a:r>
              <a:rPr lang="en-US" dirty="0"/>
              <a:t>vailability</a:t>
            </a:r>
            <a:r>
              <a:rPr lang="he-IL" dirty="0"/>
              <a:t> – זמינות- כל בקשה מקבלת תגובה, לאו דווקא את הערך האחרון (אם פניתי ל</a:t>
            </a:r>
            <a:r>
              <a:rPr lang="en-US" dirty="0"/>
              <a:t>node</a:t>
            </a:r>
            <a:r>
              <a:rPr lang="he-IL" dirty="0"/>
              <a:t> לקבל תשובה, אני אקבל אותה, אלא אם הנוד נכשל)</a:t>
            </a:r>
          </a:p>
          <a:p>
            <a:pPr algn="r" rtl="1"/>
            <a:r>
              <a:rPr lang="he-IL" dirty="0"/>
              <a:t>או במילים אחרות- גם אם יש </a:t>
            </a:r>
            <a:r>
              <a:rPr lang="en-US" dirty="0"/>
              <a:t>nodes</a:t>
            </a:r>
            <a:r>
              <a:rPr lang="he-IL" dirty="0"/>
              <a:t> שנכשלו, המערכת ממשיכה לעבוד עם ה-</a:t>
            </a:r>
            <a:r>
              <a:rPr lang="en-US" dirty="0"/>
              <a:t>nodes</a:t>
            </a:r>
            <a:r>
              <a:rPr lang="he-IL" dirty="0"/>
              <a:t> התקינים</a:t>
            </a:r>
          </a:p>
          <a:p>
            <a:pPr algn="r" rtl="1"/>
            <a:r>
              <a:rPr lang="en-US" b="1" dirty="0"/>
              <a:t>P</a:t>
            </a:r>
            <a:r>
              <a:rPr lang="en-US" dirty="0"/>
              <a:t>artition tolerance</a:t>
            </a:r>
            <a:r>
              <a:rPr lang="he-IL" dirty="0"/>
              <a:t> – יש סובלנות למקרי </a:t>
            </a:r>
            <a:r>
              <a:rPr lang="en-US" dirty="0"/>
              <a:t>partition</a:t>
            </a:r>
            <a:r>
              <a:rPr lang="he-IL" dirty="0"/>
              <a:t> -  המערכת ממשיכה לפעול למרות שחלק מההודעות מתעכבות בצמתי הרשת.</a:t>
            </a:r>
          </a:p>
          <a:p>
            <a:pPr algn="r" rtl="1"/>
            <a:endParaRPr lang="he-IL" dirty="0"/>
          </a:p>
          <a:p>
            <a:pPr algn="r" rtl="1"/>
            <a:r>
              <a:rPr lang="he-IL" dirty="0"/>
              <a:t>בשנת 2000 ,בכנס בנושא מערכות מבוזרות, הציג </a:t>
            </a:r>
            <a:r>
              <a:rPr lang="en-US" dirty="0"/>
              <a:t>Brewer Eric </a:t>
            </a:r>
            <a:r>
              <a:rPr lang="he-IL" dirty="0"/>
              <a:t>תאוריה לפיה בבניית מערכות מבוזרות אסינכרוניות ניתן לקיים רק שתיים משלוש התכונות </a:t>
            </a:r>
            <a:r>
              <a:rPr lang="en-US" dirty="0"/>
              <a:t>Consistency ,Availability </a:t>
            </a:r>
            <a:r>
              <a:rPr lang="he-IL" dirty="0"/>
              <a:t>ו־</a:t>
            </a:r>
            <a:r>
              <a:rPr lang="en-US" dirty="0"/>
              <a:t>Persistency .</a:t>
            </a:r>
            <a:r>
              <a:rPr lang="he-IL" dirty="0"/>
              <a:t>.</a:t>
            </a:r>
          </a:p>
          <a:p>
            <a:pPr algn="r" rtl="1"/>
            <a:r>
              <a:rPr lang="he-IL" dirty="0"/>
              <a:t>מערכות מסדי נתונים </a:t>
            </a:r>
            <a:r>
              <a:rPr lang="he-IL" dirty="0" err="1"/>
              <a:t>רלציונים</a:t>
            </a:r>
            <a:r>
              <a:rPr lang="he-IL" dirty="0"/>
              <a:t> המשמשים מערכות מבוזרות המקימים את מודל </a:t>
            </a:r>
            <a:r>
              <a:rPr lang="en-US" dirty="0"/>
              <a:t>ACID </a:t>
            </a:r>
            <a:r>
              <a:rPr lang="he-IL" dirty="0"/>
              <a:t>זוהו כרכיבים שאינם מבטיחים את תכונת ה־</a:t>
            </a:r>
            <a:r>
              <a:rPr lang="en-US" dirty="0"/>
              <a:t>Availability </a:t>
            </a:r>
            <a:r>
              <a:rPr lang="he-IL" dirty="0"/>
              <a:t>ולכן חווית המשתמשים בסביבות מבוזרות נפגעות. </a:t>
            </a:r>
          </a:p>
          <a:p>
            <a:pPr algn="r" rtl="1"/>
            <a:r>
              <a:rPr lang="he-IL" dirty="0"/>
              <a:t>בעקבות זאת, החלו להופיע מסדי נתונים לא </a:t>
            </a:r>
            <a:r>
              <a:rPr lang="he-IL" dirty="0" err="1"/>
              <a:t>רלציונים</a:t>
            </a:r>
            <a:r>
              <a:rPr lang="he-IL" dirty="0"/>
              <a:t>, שתוכננו כך שמפתחי המערכות יוכלו לבחור את שתי התכונות החשובות לאפליקציה שהם מפתחים. מסדי נתונים אלה תוכננו כך שהן מוותרות על חלקים מהיכולות של מסדי נתונים </a:t>
            </a:r>
            <a:r>
              <a:rPr lang="he-IL" dirty="0" err="1"/>
              <a:t>רלציונים</a:t>
            </a:r>
            <a:r>
              <a:rPr lang="he-IL" dirty="0"/>
              <a:t> כדי לאפשר ביזוריות גדולה יותר, או ביצועים טובים יותר. </a:t>
            </a:r>
          </a:p>
          <a:p>
            <a:pPr algn="r" rtl="1"/>
            <a:r>
              <a:rPr lang="he-IL" dirty="0"/>
              <a:t>לדוגמה, במסדי נתונים אלה מודל הנתונים איננו נקבע מראש, אלא משתנה בהתאם לצורכי האפליקציה המשתמשת במסד הנתונים, או שאינם תומכים בשפת </a:t>
            </a:r>
            <a:r>
              <a:rPr lang="en-US" dirty="0"/>
              <a:t>SQL </a:t>
            </a:r>
            <a:r>
              <a:rPr lang="he-IL" dirty="0"/>
              <a:t>לביצוע שאילתות. מכיוון שמסדי הנתונים האלה הופיעו בראשונה כבסיסי נתונים של אתרי אינטרנט, הם מכילים או משתמשים בשפות וטכנולוגיות מתחום בניית אתרים, כגון </a:t>
            </a:r>
            <a:r>
              <a:rPr lang="en-US" dirty="0"/>
              <a:t>JSON </a:t>
            </a:r>
            <a:r>
              <a:rPr lang="he-IL" dirty="0"/>
              <a:t>לתיאור נתונים ו־ </a:t>
            </a:r>
            <a:r>
              <a:rPr lang="en-US" dirty="0"/>
              <a:t>JavaScript </a:t>
            </a:r>
            <a:r>
              <a:rPr lang="he-IL" dirty="0"/>
              <a:t>או שפות תכנות דומות כשפות שאילתות, ולכן כונו בשם </a:t>
            </a:r>
            <a:r>
              <a:rPr lang="en-US" dirty="0"/>
              <a:t>NoSQL. </a:t>
            </a:r>
            <a:r>
              <a:rPr lang="he-IL" dirty="0"/>
              <a:t>.</a:t>
            </a:r>
          </a:p>
          <a:p>
            <a:pPr algn="r" rtl="1"/>
            <a:r>
              <a:rPr lang="he-IL" dirty="0"/>
              <a:t>מכיוון שמדובר במודל מבוזר, </a:t>
            </a:r>
            <a:r>
              <a:rPr lang="he-IL" dirty="0" err="1"/>
              <a:t>בדר״כ</a:t>
            </a:r>
            <a:r>
              <a:rPr lang="he-IL" dirty="0"/>
              <a:t> מסדי נתונים אלה מאפשרים שימוש באלגוריתם </a:t>
            </a:r>
            <a:r>
              <a:rPr lang="en-US" dirty="0"/>
              <a:t>MapReduce </a:t>
            </a:r>
            <a:r>
              <a:rPr lang="he-IL" dirty="0"/>
              <a:t>כדי לשלוף נתונים בצורה יעילה ומבוזרת</a:t>
            </a:r>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a:t>
            </a:fld>
            <a:endParaRPr lang="en-US"/>
          </a:p>
        </p:txBody>
      </p:sp>
    </p:spTree>
    <p:extLst>
      <p:ext uri="{BB962C8B-B14F-4D97-AF65-F5344CB8AC3E}">
        <p14:creationId xmlns:p14="http://schemas.microsoft.com/office/powerpoint/2010/main" val="3312804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זו דוגמא למבנה נתונים של אנשים וחיות המחמד שלהם.</a:t>
            </a:r>
          </a:p>
          <a:p>
            <a:pPr algn="r" rtl="1"/>
            <a:r>
              <a:rPr lang="he-IL" dirty="0"/>
              <a:t>מוגדרים לנו </a:t>
            </a:r>
            <a:r>
              <a:rPr lang="en-US" dirty="0"/>
              <a:t>class</a:t>
            </a:r>
            <a:r>
              <a:rPr lang="he-IL" dirty="0"/>
              <a:t>-ים של אנשים ושם חיות</a:t>
            </a:r>
          </a:p>
          <a:p>
            <a:pPr algn="r" rtl="1"/>
            <a:r>
              <a:rPr lang="he-IL" dirty="0"/>
              <a:t>יש </a:t>
            </a:r>
            <a:r>
              <a:rPr lang="en-US" dirty="0"/>
              <a:t>sub class</a:t>
            </a:r>
            <a:r>
              <a:rPr lang="he-IL" dirty="0"/>
              <a:t> לסוגי חיות שונים- חתול, כלב, קוף</a:t>
            </a:r>
          </a:p>
          <a:p>
            <a:pPr algn="r" rtl="1"/>
            <a:r>
              <a:rPr lang="he-IL" dirty="0"/>
              <a:t>ותחתם יש את המופעים של החיות השונות והאנשים</a:t>
            </a:r>
          </a:p>
          <a:p>
            <a:pPr algn="l" rtl="0"/>
            <a:endParaRPr lang="he-IL" dirty="0"/>
          </a:p>
          <a:p>
            <a:pPr algn="l" rtl="0"/>
            <a:r>
              <a:rPr lang="en-US" b="1" i="0" u="none" strike="noStrike" dirty="0">
                <a:solidFill>
                  <a:srgbClr val="42164F"/>
                </a:solidFill>
                <a:effectLst/>
                <a:latin typeface="proxima-nova"/>
                <a:hlinkClick r:id="rId3"/>
              </a:rPr>
              <a:t>Ontologies</a:t>
            </a:r>
            <a:r>
              <a:rPr lang="en-US" b="0" i="0" dirty="0">
                <a:solidFill>
                  <a:srgbClr val="444444"/>
                </a:solidFill>
                <a:effectLst/>
                <a:latin typeface="proxima-nova"/>
              </a:rPr>
              <a:t> are semantic data models that define the </a:t>
            </a:r>
            <a:r>
              <a:rPr lang="en-US" b="1" i="0" dirty="0">
                <a:solidFill>
                  <a:srgbClr val="444444"/>
                </a:solidFill>
                <a:effectLst/>
                <a:latin typeface="proxima-nova"/>
              </a:rPr>
              <a:t>types</a:t>
            </a:r>
            <a:r>
              <a:rPr lang="en-US" b="0" i="0" dirty="0">
                <a:solidFill>
                  <a:srgbClr val="444444"/>
                </a:solidFill>
                <a:effectLst/>
                <a:latin typeface="proxima-nova"/>
              </a:rPr>
              <a:t> of things that exist in our domain and the </a:t>
            </a:r>
            <a:r>
              <a:rPr lang="en-US" b="1" i="0" dirty="0">
                <a:solidFill>
                  <a:srgbClr val="444444"/>
                </a:solidFill>
                <a:effectLst/>
                <a:latin typeface="proxima-nova"/>
              </a:rPr>
              <a:t>properties</a:t>
            </a:r>
            <a:r>
              <a:rPr lang="en-US" b="0" i="0" dirty="0">
                <a:solidFill>
                  <a:srgbClr val="444444"/>
                </a:solidFill>
                <a:effectLst/>
                <a:latin typeface="proxima-nova"/>
              </a:rPr>
              <a:t> that can be used to describe them. </a:t>
            </a:r>
          </a:p>
          <a:p>
            <a:pPr algn="l" rtl="0"/>
            <a:endParaRPr lang="en-US" b="0" i="0" dirty="0">
              <a:solidFill>
                <a:srgbClr val="444444"/>
              </a:solidFill>
              <a:effectLst/>
              <a:latin typeface="proxima-nova"/>
            </a:endParaRPr>
          </a:p>
          <a:p>
            <a:pPr algn="l" rtl="0"/>
            <a:r>
              <a:rPr lang="en-US" b="0" i="0" dirty="0">
                <a:solidFill>
                  <a:srgbClr val="444444"/>
                </a:solidFill>
                <a:effectLst/>
                <a:latin typeface="proxima-nova"/>
              </a:rPr>
              <a:t>Ontologies are </a:t>
            </a:r>
            <a:r>
              <a:rPr lang="en-US" b="1" i="1" dirty="0">
                <a:solidFill>
                  <a:srgbClr val="444444"/>
                </a:solidFill>
                <a:effectLst/>
                <a:latin typeface="proxima-nova"/>
              </a:rPr>
              <a:t>generalized</a:t>
            </a:r>
            <a:r>
              <a:rPr lang="en-US" b="1" i="0" dirty="0">
                <a:solidFill>
                  <a:srgbClr val="444444"/>
                </a:solidFill>
                <a:effectLst/>
                <a:latin typeface="proxima-nova"/>
              </a:rPr>
              <a:t> data models, meaning that they only model </a:t>
            </a:r>
            <a:r>
              <a:rPr lang="en-US" b="1" i="1" dirty="0">
                <a:solidFill>
                  <a:srgbClr val="444444"/>
                </a:solidFill>
                <a:effectLst/>
                <a:latin typeface="proxima-nova"/>
              </a:rPr>
              <a:t>general</a:t>
            </a:r>
            <a:r>
              <a:rPr lang="en-US" b="1" i="0" dirty="0">
                <a:solidFill>
                  <a:srgbClr val="444444"/>
                </a:solidFill>
                <a:effectLst/>
                <a:latin typeface="proxima-nova"/>
              </a:rPr>
              <a:t> types of things that share certain properties, but don’t include information about </a:t>
            </a:r>
            <a:r>
              <a:rPr lang="en-US" b="1" i="1" dirty="0">
                <a:solidFill>
                  <a:srgbClr val="444444"/>
                </a:solidFill>
                <a:effectLst/>
                <a:latin typeface="proxima-nova"/>
              </a:rPr>
              <a:t>specific</a:t>
            </a:r>
            <a:r>
              <a:rPr lang="en-US" b="1" i="0" dirty="0">
                <a:solidFill>
                  <a:srgbClr val="444444"/>
                </a:solidFill>
                <a:effectLst/>
                <a:latin typeface="proxima-nova"/>
              </a:rPr>
              <a:t> individuals in our domain</a:t>
            </a:r>
            <a:r>
              <a:rPr lang="en-US" b="0" i="0" dirty="0">
                <a:solidFill>
                  <a:srgbClr val="444444"/>
                </a:solidFill>
                <a:effectLst/>
                <a:latin typeface="proxima-nova"/>
              </a:rPr>
              <a:t>. </a:t>
            </a:r>
          </a:p>
          <a:p>
            <a:pPr algn="l" rtl="0"/>
            <a:r>
              <a:rPr lang="en-US" b="0" i="0" dirty="0">
                <a:solidFill>
                  <a:srgbClr val="444444"/>
                </a:solidFill>
                <a:effectLst/>
                <a:latin typeface="proxima-nova"/>
              </a:rPr>
              <a:t>For example, instead of describing your dog, Spot, and all of his individual characteristics, an ontology should focus on the general concept of </a:t>
            </a:r>
            <a:r>
              <a:rPr lang="en-US" b="0" i="1" dirty="0">
                <a:solidFill>
                  <a:srgbClr val="444444"/>
                </a:solidFill>
                <a:effectLst/>
                <a:latin typeface="proxima-nova"/>
              </a:rPr>
              <a:t>dogs</a:t>
            </a:r>
            <a:r>
              <a:rPr lang="en-US" b="0" i="0" dirty="0">
                <a:solidFill>
                  <a:srgbClr val="444444"/>
                </a:solidFill>
                <a:effectLst/>
                <a:latin typeface="proxima-nova"/>
              </a:rPr>
              <a:t>, trying to capture characteristics that most/many dogs might have. </a:t>
            </a:r>
          </a:p>
          <a:p>
            <a:pPr algn="l" rtl="0"/>
            <a:r>
              <a:rPr lang="en-US" b="0" i="0" dirty="0">
                <a:solidFill>
                  <a:srgbClr val="444444"/>
                </a:solidFill>
                <a:effectLst/>
                <a:latin typeface="proxima-nova"/>
              </a:rPr>
              <a:t>Doing this allows us to reuse the ontology to describe additional dogs in the future.</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96</a:t>
            </a:fld>
            <a:endParaRPr lang="en-US"/>
          </a:p>
        </p:txBody>
      </p:sp>
    </p:spTree>
    <p:extLst>
      <p:ext uri="{BB962C8B-B14F-4D97-AF65-F5344CB8AC3E}">
        <p14:creationId xmlns:p14="http://schemas.microsoft.com/office/powerpoint/2010/main" val="39669472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אין </a:t>
            </a:r>
            <a:r>
              <a:rPr lang="en-US" dirty="0"/>
              <a:t>from </a:t>
            </a:r>
            <a:r>
              <a:rPr lang="he-IL" dirty="0"/>
              <a:t> כי אין טבלאות,</a:t>
            </a:r>
          </a:p>
          <a:p>
            <a:pPr algn="r" rtl="1"/>
            <a:r>
              <a:rPr lang="he-IL" dirty="0"/>
              <a:t>כל הנתונים נמצאים כאילו בטבלה אחת</a:t>
            </a:r>
            <a:endParaRPr lang="en-US" dirty="0"/>
          </a:p>
          <a:p>
            <a:pPr algn="r" rtl="1"/>
            <a:endParaRPr lang="en-US" dirty="0"/>
          </a:p>
          <a:p>
            <a:pPr algn="r" rtl="1"/>
            <a:r>
              <a:rPr lang="he-IL" dirty="0"/>
              <a:t>ב-</a:t>
            </a:r>
            <a:r>
              <a:rPr lang="en-US" dirty="0"/>
              <a:t>where </a:t>
            </a:r>
            <a:r>
              <a:rPr lang="he-IL" dirty="0"/>
              <a:t> יש לנו את המבנה של השלשה, זה סתם שמות, אנחנו יכולים לקרוא לזה איך שאנחנו רוצים.</a:t>
            </a:r>
          </a:p>
          <a:p>
            <a:pPr algn="r" rtl="1"/>
            <a:r>
              <a:rPr lang="he-IL" dirty="0"/>
              <a:t>המשתנה הראשון מייצג את הנושא (</a:t>
            </a:r>
            <a:r>
              <a:rPr lang="en-US" dirty="0"/>
              <a:t>subject</a:t>
            </a:r>
            <a:r>
              <a:rPr lang="he-IL" dirty="0"/>
              <a:t>)</a:t>
            </a:r>
          </a:p>
          <a:p>
            <a:pPr algn="r" rtl="1"/>
            <a:r>
              <a:rPr lang="he-IL" dirty="0"/>
              <a:t>המשתנה השני מייצג את הנשוא (</a:t>
            </a:r>
            <a:r>
              <a:rPr lang="en-US" dirty="0"/>
              <a:t>predicate</a:t>
            </a:r>
            <a:r>
              <a:rPr lang="he-IL" dirty="0"/>
              <a:t>)</a:t>
            </a:r>
          </a:p>
          <a:p>
            <a:pPr algn="r" rtl="1"/>
            <a:r>
              <a:rPr lang="he-IL" dirty="0"/>
              <a:t>המשתנה השלישי מייצג את המושא (</a:t>
            </a:r>
            <a:r>
              <a:rPr lang="en-US" dirty="0"/>
              <a:t>object</a:t>
            </a:r>
            <a:r>
              <a:rPr lang="he-IL" dirty="0"/>
              <a:t>)</a:t>
            </a:r>
          </a:p>
          <a:p>
            <a:pPr algn="r" rtl="1"/>
            <a:endParaRPr lang="he-IL" dirty="0"/>
          </a:p>
          <a:p>
            <a:pPr algn="r" rtl="1"/>
            <a:r>
              <a:rPr lang="he-IL" dirty="0"/>
              <a:t>גם פה אפשר לראות את הנתונים כי זה </a:t>
            </a:r>
            <a:r>
              <a:rPr lang="en-US" dirty="0"/>
              <a:t>select * from [table]</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97</a:t>
            </a:fld>
            <a:endParaRPr lang="en-US"/>
          </a:p>
        </p:txBody>
      </p:sp>
    </p:spTree>
    <p:extLst>
      <p:ext uri="{BB962C8B-B14F-4D97-AF65-F5344CB8AC3E}">
        <p14:creationId xmlns:p14="http://schemas.microsoft.com/office/powerpoint/2010/main" val="14002298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a:t>
            </a:r>
            <a:r>
              <a:rPr lang="en-US" dirty="0"/>
              <a:t>select</a:t>
            </a:r>
            <a:r>
              <a:rPr lang="he-IL" dirty="0"/>
              <a:t> זה פשוט מה שרוצים לראות בתוצאה, פה רצו לראות דבר אחד. את מה?</a:t>
            </a:r>
          </a:p>
          <a:p>
            <a:pPr algn="r" rtl="1"/>
            <a:r>
              <a:rPr lang="he-IL" dirty="0"/>
              <a:t>בתוך ה-</a:t>
            </a:r>
            <a:r>
              <a:rPr lang="en-US" dirty="0"/>
              <a:t>where</a:t>
            </a:r>
            <a:r>
              <a:rPr lang="he-IL" dirty="0"/>
              <a:t> אפשר לראות:</a:t>
            </a:r>
          </a:p>
          <a:p>
            <a:pPr algn="r" rtl="1"/>
            <a:r>
              <a:rPr lang="en-US" dirty="0"/>
              <a:t>Something</a:t>
            </a:r>
            <a:r>
              <a:rPr lang="he-IL" dirty="0"/>
              <a:t> זה </a:t>
            </a:r>
            <a:r>
              <a:rPr lang="he-IL" b="1" dirty="0"/>
              <a:t>נושא </a:t>
            </a:r>
            <a:r>
              <a:rPr lang="he-IL" b="0" dirty="0"/>
              <a:t>הנשוא שלו הוא- </a:t>
            </a:r>
            <a:r>
              <a:rPr lang="en-US" b="0" dirty="0"/>
              <a:t>type</a:t>
            </a:r>
            <a:r>
              <a:rPr lang="he-IL" b="0" dirty="0"/>
              <a:t> והמושא שלו הוא </a:t>
            </a:r>
            <a:r>
              <a:rPr lang="en-US" b="0" dirty="0"/>
              <a:t>person</a:t>
            </a:r>
            <a:endParaRPr lang="he-IL" b="0"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98</a:t>
            </a:fld>
            <a:endParaRPr lang="en-US"/>
          </a:p>
        </p:txBody>
      </p:sp>
    </p:spTree>
    <p:extLst>
      <p:ext uri="{BB962C8B-B14F-4D97-AF65-F5344CB8AC3E}">
        <p14:creationId xmlns:p14="http://schemas.microsoft.com/office/powerpoint/2010/main" val="26890203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נרצה לשלוף את </a:t>
            </a:r>
            <a:r>
              <a:rPr lang="en-US" dirty="0"/>
              <a:t>thing</a:t>
            </a:r>
            <a:r>
              <a:rPr lang="he-IL" dirty="0"/>
              <a:t> ומהו אותו </a:t>
            </a:r>
            <a:r>
              <a:rPr lang="en-US" dirty="0"/>
              <a:t>thing</a:t>
            </a:r>
            <a:r>
              <a:rPr lang="he-IL" dirty="0"/>
              <a:t>?</a:t>
            </a:r>
          </a:p>
          <a:p>
            <a:pPr algn="r" rtl="1"/>
            <a:r>
              <a:rPr lang="he-IL" dirty="0"/>
              <a:t>הוא נושא שה-</a:t>
            </a:r>
            <a:r>
              <a:rPr lang="en-US" dirty="0"/>
              <a:t>type</a:t>
            </a:r>
            <a:r>
              <a:rPr lang="he-IL" dirty="0"/>
              <a:t> שלו הוא </a:t>
            </a:r>
            <a:r>
              <a:rPr lang="en-US" dirty="0"/>
              <a:t>person</a:t>
            </a:r>
          </a:p>
          <a:p>
            <a:pPr algn="r" rtl="1"/>
            <a:r>
              <a:rPr lang="he-IL" dirty="0"/>
              <a:t>והוא נושא שה-</a:t>
            </a:r>
            <a:r>
              <a:rPr lang="en-US" dirty="0"/>
              <a:t>sex</a:t>
            </a:r>
            <a:r>
              <a:rPr lang="he-IL" dirty="0"/>
              <a:t> שלו הוא </a:t>
            </a:r>
            <a:r>
              <a:rPr lang="en-US" dirty="0"/>
              <a:t>female</a:t>
            </a:r>
          </a:p>
          <a:p>
            <a:pPr algn="r" rtl="1"/>
            <a:endParaRPr lang="en-US" dirty="0"/>
          </a:p>
          <a:p>
            <a:pPr algn="r" rtl="1"/>
            <a:r>
              <a:rPr lang="he-IL" dirty="0"/>
              <a:t>תמיד אפשר לכתוב – </a:t>
            </a:r>
            <a:r>
              <a:rPr lang="en-US" dirty="0"/>
              <a:t>a</a:t>
            </a:r>
            <a:r>
              <a:rPr lang="he-IL" dirty="0"/>
              <a:t> במקום </a:t>
            </a:r>
            <a:r>
              <a:rPr lang="en-US" dirty="0" err="1"/>
              <a:t>rdf:type</a:t>
            </a:r>
            <a:r>
              <a:rPr lang="he-IL" dirty="0"/>
              <a:t> </a:t>
            </a:r>
          </a:p>
          <a:p>
            <a:pPr algn="r" rtl="1"/>
            <a:r>
              <a:rPr lang="he-IL" dirty="0"/>
              <a:t>בעזרת </a:t>
            </a:r>
            <a:r>
              <a:rPr lang="en-US" dirty="0" err="1"/>
              <a:t>Rdf:type</a:t>
            </a:r>
            <a:r>
              <a:rPr lang="he-IL" dirty="0"/>
              <a:t> מגדירים את המחלקה של המשאב, ובגלל השימוש התדיר בזה הגדירו לזה קיצור התו </a:t>
            </a:r>
            <a:r>
              <a:rPr lang="en-US" dirty="0"/>
              <a:t>‘a’</a:t>
            </a:r>
            <a:r>
              <a:rPr lang="he-IL" dirty="0"/>
              <a:t>  </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99</a:t>
            </a:fld>
            <a:endParaRPr lang="en-US"/>
          </a:p>
        </p:txBody>
      </p:sp>
    </p:spTree>
    <p:extLst>
      <p:ext uri="{BB962C8B-B14F-4D97-AF65-F5344CB8AC3E}">
        <p14:creationId xmlns:p14="http://schemas.microsoft.com/office/powerpoint/2010/main" val="15300216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b="1" u="sng" dirty="0"/>
              <a:t>שליפת כל ה- </a:t>
            </a:r>
            <a:r>
              <a:rPr lang="en-US" b="1" u="sng" dirty="0"/>
              <a:t>Persons</a:t>
            </a:r>
            <a:r>
              <a:rPr lang="he-IL" b="1" u="sng" dirty="0"/>
              <a:t> שיש להם חיית מחמד </a:t>
            </a:r>
          </a:p>
          <a:p>
            <a:pPr algn="r" rtl="1"/>
            <a:r>
              <a:rPr lang="he-IL" dirty="0"/>
              <a:t>לשלוף משהו שקראנו לא </a:t>
            </a:r>
            <a:r>
              <a:rPr lang="en-US" dirty="0"/>
              <a:t>person</a:t>
            </a:r>
            <a:r>
              <a:rPr lang="he-IL" dirty="0"/>
              <a:t>.</a:t>
            </a:r>
          </a:p>
          <a:p>
            <a:pPr algn="r" rtl="1"/>
            <a:r>
              <a:rPr lang="he-IL" dirty="0"/>
              <a:t>מה הוא אותו </a:t>
            </a:r>
            <a:r>
              <a:rPr lang="en-US" dirty="0"/>
              <a:t>person</a:t>
            </a:r>
            <a:r>
              <a:rPr lang="he-IL" dirty="0"/>
              <a:t>? </a:t>
            </a:r>
            <a:endParaRPr lang="en-US" dirty="0"/>
          </a:p>
          <a:p>
            <a:pPr algn="r" rtl="1"/>
            <a:r>
              <a:rPr lang="he-IL" dirty="0"/>
              <a:t>הוא מסוג של </a:t>
            </a:r>
            <a:r>
              <a:rPr lang="en-US" dirty="0"/>
              <a:t>person</a:t>
            </a:r>
            <a:endParaRPr lang="he-IL" dirty="0"/>
          </a:p>
          <a:p>
            <a:pPr algn="r" rtl="1"/>
            <a:r>
              <a:rPr lang="he-IL" dirty="0"/>
              <a:t>ויש לו קשר של </a:t>
            </a:r>
            <a:r>
              <a:rPr lang="en-US" dirty="0"/>
              <a:t>pet</a:t>
            </a:r>
            <a:r>
              <a:rPr lang="he-IL" dirty="0"/>
              <a:t> אם משהו (לא משנה לנו מה)</a:t>
            </a:r>
            <a:endParaRPr lang="en-US" dirty="0"/>
          </a:p>
          <a:p>
            <a:pPr algn="r" rtl="1"/>
            <a:endParaRPr lang="he-IL" dirty="0"/>
          </a:p>
          <a:p>
            <a:pPr algn="r" rtl="1"/>
            <a:r>
              <a:rPr lang="en-US" dirty="0"/>
              <a:t>John</a:t>
            </a:r>
            <a:r>
              <a:rPr lang="he-IL" dirty="0"/>
              <a:t> חוזר פעמיים כי יש לו 2 חיות מחמד</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100</a:t>
            </a:fld>
            <a:endParaRPr lang="en-US"/>
          </a:p>
        </p:txBody>
      </p:sp>
    </p:spTree>
    <p:extLst>
      <p:ext uri="{BB962C8B-B14F-4D97-AF65-F5344CB8AC3E}">
        <p14:creationId xmlns:p14="http://schemas.microsoft.com/office/powerpoint/2010/main" val="1351926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לשלוף משהו שקראנו לא </a:t>
            </a:r>
            <a:r>
              <a:rPr lang="en-US" dirty="0"/>
              <a:t>person</a:t>
            </a:r>
            <a:r>
              <a:rPr lang="he-IL" dirty="0"/>
              <a:t>.</a:t>
            </a:r>
          </a:p>
          <a:p>
            <a:pPr algn="r" rtl="1"/>
            <a:r>
              <a:rPr lang="he-IL" dirty="0"/>
              <a:t>מה הוא אותו </a:t>
            </a:r>
            <a:r>
              <a:rPr lang="en-US" dirty="0"/>
              <a:t>person</a:t>
            </a:r>
            <a:r>
              <a:rPr lang="he-IL" dirty="0"/>
              <a:t>? </a:t>
            </a:r>
            <a:endParaRPr lang="en-US" dirty="0"/>
          </a:p>
          <a:p>
            <a:pPr algn="r" rtl="1"/>
            <a:r>
              <a:rPr lang="he-IL" dirty="0"/>
              <a:t>1. הוא מסוג של </a:t>
            </a:r>
            <a:r>
              <a:rPr lang="en-US" dirty="0"/>
              <a:t>person</a:t>
            </a:r>
            <a:endParaRPr lang="he-IL" dirty="0"/>
          </a:p>
          <a:p>
            <a:pPr algn="r" rtl="1"/>
            <a:r>
              <a:rPr lang="he-IL" dirty="0"/>
              <a:t>2. יש לו קשר של </a:t>
            </a:r>
            <a:r>
              <a:rPr lang="en-US" dirty="0"/>
              <a:t>pet</a:t>
            </a:r>
            <a:r>
              <a:rPr lang="he-IL" dirty="0"/>
              <a:t> אם משהו שקראנו לו </a:t>
            </a:r>
            <a:r>
              <a:rPr lang="en-US" dirty="0"/>
              <a:t>type</a:t>
            </a:r>
            <a:endParaRPr lang="he-IL" dirty="0"/>
          </a:p>
          <a:p>
            <a:pPr algn="r" rtl="1"/>
            <a:r>
              <a:rPr lang="he-IL" dirty="0"/>
              <a:t>3. אותו המשתנה </a:t>
            </a:r>
            <a:r>
              <a:rPr lang="en-US" dirty="0"/>
              <a:t>type</a:t>
            </a:r>
            <a:r>
              <a:rPr lang="he-IL" dirty="0"/>
              <a:t> צריך להיות מסוג </a:t>
            </a:r>
            <a:r>
              <a:rPr lang="en-US" dirty="0"/>
              <a:t>cat</a:t>
            </a:r>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101</a:t>
            </a:fld>
            <a:endParaRPr lang="en-US"/>
          </a:p>
        </p:txBody>
      </p:sp>
    </p:spTree>
    <p:extLst>
      <p:ext uri="{BB962C8B-B14F-4D97-AF65-F5344CB8AC3E}">
        <p14:creationId xmlns:p14="http://schemas.microsoft.com/office/powerpoint/2010/main" val="23062377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לשלוף את כל הנושאים שהסוג שלהם הוא </a:t>
            </a:r>
            <a:r>
              <a:rPr lang="en-US" dirty="0"/>
              <a:t>person</a:t>
            </a:r>
          </a:p>
          <a:p>
            <a:pPr algn="r" rtl="1"/>
            <a:r>
              <a:rPr lang="he-IL" dirty="0"/>
              <a:t>ואז לסנן את התוצאות לאלה שלא קיים להם קשר מסוג </a:t>
            </a:r>
            <a:r>
              <a:rPr lang="en-US" dirty="0"/>
              <a:t>pet</a:t>
            </a:r>
            <a:r>
              <a:rPr lang="he-IL" dirty="0"/>
              <a:t> לא משנה ה-</a:t>
            </a:r>
            <a:r>
              <a:rPr lang="en-US" dirty="0"/>
              <a:t>object</a:t>
            </a:r>
            <a:r>
              <a:rPr lang="he-IL" dirty="0"/>
              <a:t> </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102</a:t>
            </a:fld>
            <a:endParaRPr lang="en-US"/>
          </a:p>
        </p:txBody>
      </p:sp>
    </p:spTree>
    <p:extLst>
      <p:ext uri="{BB962C8B-B14F-4D97-AF65-F5344CB8AC3E}">
        <p14:creationId xmlns:p14="http://schemas.microsoft.com/office/powerpoint/2010/main" val="5997020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מחזיר פה את המשתנה </a:t>
            </a:r>
            <a:r>
              <a:rPr lang="en-US" dirty="0"/>
              <a:t>person</a:t>
            </a:r>
            <a:r>
              <a:rPr lang="he-IL" dirty="0"/>
              <a:t>.</a:t>
            </a:r>
          </a:p>
          <a:p>
            <a:pPr algn="r" rtl="1"/>
            <a:r>
              <a:rPr lang="he-IL" dirty="0"/>
              <a:t>1. המשתנה </a:t>
            </a:r>
            <a:r>
              <a:rPr lang="en-US" dirty="0"/>
              <a:t>person </a:t>
            </a:r>
            <a:r>
              <a:rPr lang="he-IL" dirty="0"/>
              <a:t> צריך להיות מסוג </a:t>
            </a:r>
            <a:r>
              <a:rPr lang="en-US" dirty="0"/>
              <a:t>person</a:t>
            </a:r>
            <a:endParaRPr lang="he-IL" dirty="0"/>
          </a:p>
          <a:p>
            <a:pPr algn="r" rtl="1"/>
            <a:r>
              <a:rPr lang="he-IL" dirty="0"/>
              <a:t>2. וגם לא קיים שלאותו אדם יהיה </a:t>
            </a:r>
            <a:r>
              <a:rPr lang="en-US" dirty="0"/>
              <a:t>pet</a:t>
            </a:r>
            <a:r>
              <a:rPr lang="he-IL" dirty="0"/>
              <a:t> שהסוג שלו הוא </a:t>
            </a:r>
            <a:r>
              <a:rPr lang="en-US" dirty="0"/>
              <a:t>cat</a:t>
            </a:r>
            <a:r>
              <a:rPr lang="he-IL" dirty="0"/>
              <a:t>.</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במקרה</a:t>
            </a:r>
            <a:r>
              <a:rPr lang="he-IL" baseline="0" dirty="0"/>
              <a:t> שהמושא </a:t>
            </a:r>
            <a:r>
              <a:rPr lang="en-US" dirty="0">
                <a:solidFill>
                  <a:srgbClr val="00B0F0"/>
                </a:solidFill>
              </a:rPr>
              <a:t>?</a:t>
            </a:r>
            <a:r>
              <a:rPr lang="en-US" dirty="0" err="1">
                <a:solidFill>
                  <a:srgbClr val="00B0F0"/>
                </a:solidFill>
              </a:rPr>
              <a:t>petType</a:t>
            </a:r>
            <a:r>
              <a:rPr lang="en-US" baseline="0" dirty="0">
                <a:solidFill>
                  <a:srgbClr val="00B0F0"/>
                </a:solidFill>
              </a:rPr>
              <a:t> </a:t>
            </a:r>
            <a:r>
              <a:rPr lang="he-IL" baseline="0" dirty="0">
                <a:solidFill>
                  <a:srgbClr val="00B0F0"/>
                </a:solidFill>
              </a:rPr>
              <a:t> </a:t>
            </a:r>
            <a:r>
              <a:rPr lang="he-IL" baseline="0" dirty="0"/>
              <a:t>הופך להיות הנושא בשאילתת ההמשך כמו כאן ניתן לכתוב את זה בצורה מקוצרת עם "//" כמו שנראה בשקופית הבאה </a:t>
            </a:r>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103</a:t>
            </a:fld>
            <a:endParaRPr lang="en-US"/>
          </a:p>
        </p:txBody>
      </p:sp>
    </p:spTree>
    <p:extLst>
      <p:ext uri="{BB962C8B-B14F-4D97-AF65-F5344CB8AC3E}">
        <p14:creationId xmlns:p14="http://schemas.microsoft.com/office/powerpoint/2010/main" val="15691410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הצורה</a:t>
            </a:r>
            <a:r>
              <a:rPr lang="he-IL" baseline="0" dirty="0"/>
              <a:t> המקוצרת </a:t>
            </a:r>
            <a:endParaRPr lang="he-IL" dirty="0"/>
          </a:p>
          <a:p>
            <a:pPr algn="r" rtl="1"/>
            <a:endParaRPr lang="he-IL" dirty="0"/>
          </a:p>
          <a:p>
            <a:pPr algn="r" rtl="1"/>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104</a:t>
            </a:fld>
            <a:endParaRPr lang="en-US"/>
          </a:p>
        </p:txBody>
      </p:sp>
    </p:spTree>
    <p:extLst>
      <p:ext uri="{BB962C8B-B14F-4D97-AF65-F5344CB8AC3E}">
        <p14:creationId xmlns:p14="http://schemas.microsoft.com/office/powerpoint/2010/main" val="3992713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בוא ניזכר במבנה של הטיפוסים</a:t>
            </a:r>
            <a:endParaRPr lang="en-US" dirty="0"/>
          </a:p>
          <a:p>
            <a:endParaRPr lang="he-IL" dirty="0"/>
          </a:p>
        </p:txBody>
      </p:sp>
      <p:sp>
        <p:nvSpPr>
          <p:cNvPr id="4" name="מציין מיקום של מספר שקופית 3"/>
          <p:cNvSpPr>
            <a:spLocks noGrp="1"/>
          </p:cNvSpPr>
          <p:nvPr>
            <p:ph type="sldNum" sz="quarter" idx="5"/>
          </p:nvPr>
        </p:nvSpPr>
        <p:spPr/>
        <p:txBody>
          <a:bodyPr/>
          <a:lstStyle/>
          <a:p>
            <a:fld id="{C75C3ADE-A616-4B5A-BBB7-4B8D4A187CFA}" type="slidenum">
              <a:rPr lang="en-US" smtClean="0"/>
              <a:t>105</a:t>
            </a:fld>
            <a:endParaRPr lang="en-US"/>
          </a:p>
        </p:txBody>
      </p:sp>
    </p:spTree>
    <p:extLst>
      <p:ext uri="{BB962C8B-B14F-4D97-AF65-F5344CB8AC3E}">
        <p14:creationId xmlns:p14="http://schemas.microsoft.com/office/powerpoint/2010/main" val="50826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2FF242-9687-4874-88EA-6DE65DA3FC1E}" type="datetime1">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35EA77-6CD1-410B-AB49-41679152D500}" type="datetime1">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94B01-6ABB-44BE-9A18-8754DAE387EA}" type="datetime1">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7EF6A6-9B90-4CD8-AF25-C62A7734D777}" type="datetime1">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6AE8D-8616-43C3-AB9B-C093E44C6883}" type="datetime1">
              <a:rPr lang="en-US" smtClean="0"/>
              <a:t>8/10/2021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861FEF-7C0B-446E-9208-EA9D2C4A79D1}" type="datetime1">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1741FB-14F6-4511-9C79-7C9DEFDC8C35}" type="datetime1">
              <a:rPr lang="en-US" smtClean="0"/>
              <a:t>8/10/2021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8B5A19-D946-4EFF-B7C6-4EC13D6529CE}" type="datetime1">
              <a:rPr lang="en-US" smtClean="0"/>
              <a:t>8/10/2021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A9FB2-FBB8-4A09-AEF3-00CD46CE89F6}" type="datetime1">
              <a:rPr lang="en-US" smtClean="0"/>
              <a:t>8/10/2021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C56499-1985-48CE-B408-0D7215D20702}" type="datetime1">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A0527D-BC8A-4D8A-A5F4-2EE76EECEBFD}" type="datetime1">
              <a:rPr lang="en-US" smtClean="0"/>
              <a:t>8/10/2021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DFB27-AB04-4551-BB19-993BD1913683}" type="datetime1">
              <a:rPr lang="en-US" smtClean="0"/>
              <a:t>8/10/2021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console.neo4j.org/" TargetMode="External"/><Relationship Id="rId7" Type="http://schemas.microsoft.com/office/2007/relationships/hdphoto" Target="../media/hdphoto1.wdp"/><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db-engines.com/en/ranking"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try.redis.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cademy.datastax.com/planet-cassandra/cassandr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hyperlink" Target="https://www.mongodb.com/download-center"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4.jpe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elastic.co/downloads/elasticsearch"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jena.apache.org/download/index.cgi"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hyperlink" Target="http://sparql-playground.sib.swis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hyperlink" Target="http://sparql-playground.sib.swiss/?describe=http://www.w3.org/2001/XMLSchema#decimal"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NoSQL</a:t>
            </a:r>
            <a:r>
              <a:rPr lang="en-US" dirty="0"/>
              <a:t> Database Management Systems</a:t>
            </a:r>
          </a:p>
        </p:txBody>
      </p:sp>
      <p:sp>
        <p:nvSpPr>
          <p:cNvPr id="3" name="Subtitle 2"/>
          <p:cNvSpPr>
            <a:spLocks noGrp="1"/>
          </p:cNvSpPr>
          <p:nvPr>
            <p:ph type="subTitle" idx="1"/>
          </p:nvPr>
        </p:nvSpPr>
        <p:spPr/>
        <p:txBody>
          <a:bodyPr/>
          <a:lstStyle/>
          <a:p>
            <a:r>
              <a:rPr lang="en-US" dirty="0"/>
              <a:t>Amos Azaria, </a:t>
            </a:r>
            <a:r>
              <a:rPr lang="en-US" dirty="0" err="1"/>
              <a:t>Netanel</a:t>
            </a:r>
            <a:r>
              <a:rPr lang="en-US" dirty="0"/>
              <a:t> </a:t>
            </a:r>
            <a:r>
              <a:rPr lang="en-US" dirty="0" err="1"/>
              <a:t>Chkroun</a:t>
            </a:r>
            <a:endParaRPr lang="en-US" dirty="0"/>
          </a:p>
        </p:txBody>
      </p:sp>
      <p:sp>
        <p:nvSpPr>
          <p:cNvPr id="4" name="מציין מיקום של מספר שקופית 3">
            <a:extLst>
              <a:ext uri="{FF2B5EF4-FFF2-40B4-BE49-F238E27FC236}">
                <a16:creationId xmlns:a16="http://schemas.microsoft.com/office/drawing/2014/main" id="{BBCDBC3E-777B-4BAC-8285-B48C7530C6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25234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3" name="Content Placeholder 2"/>
          <p:cNvSpPr>
            <a:spLocks noGrp="1"/>
          </p:cNvSpPr>
          <p:nvPr>
            <p:ph idx="1"/>
          </p:nvPr>
        </p:nvSpPr>
        <p:spPr/>
        <p:txBody>
          <a:bodyPr>
            <a:normAutofit lnSpcReduction="10000"/>
          </a:bodyPr>
          <a:lstStyle/>
          <a:p>
            <a:r>
              <a:rPr lang="en-US" dirty="0"/>
              <a:t>It is impossible for a </a:t>
            </a:r>
            <a:r>
              <a:rPr lang="en-US" dirty="0">
                <a:solidFill>
                  <a:srgbClr val="C00000"/>
                </a:solidFill>
              </a:rPr>
              <a:t>distributed computer system </a:t>
            </a:r>
            <a:r>
              <a:rPr lang="en-US" dirty="0"/>
              <a:t>to simultaneously provide more than two out of three of the following guarantees:</a:t>
            </a:r>
          </a:p>
          <a:p>
            <a:pPr lvl="1"/>
            <a:r>
              <a:rPr lang="en-US" b="1" dirty="0"/>
              <a:t>C</a:t>
            </a:r>
            <a:r>
              <a:rPr lang="en-US" dirty="0"/>
              <a:t>onsistency: Every read receives either the most recent written value or an error.</a:t>
            </a:r>
          </a:p>
          <a:p>
            <a:pPr lvl="1"/>
            <a:r>
              <a:rPr lang="en-US" b="1" dirty="0"/>
              <a:t>A</a:t>
            </a:r>
            <a:r>
              <a:rPr lang="en-US" dirty="0"/>
              <a:t>vailability: Every request receives a response (not necessarily the most recent value).</a:t>
            </a:r>
          </a:p>
          <a:p>
            <a:pPr lvl="1"/>
            <a:r>
              <a:rPr lang="en-US" b="1" dirty="0"/>
              <a:t>P</a:t>
            </a:r>
            <a:r>
              <a:rPr lang="en-US" dirty="0"/>
              <a:t>artition tolerance: </a:t>
            </a:r>
            <a:r>
              <a:rPr lang="en-US" dirty="0">
                <a:solidFill>
                  <a:srgbClr val="C00000"/>
                </a:solidFill>
              </a:rPr>
              <a:t>The system continues to operate </a:t>
            </a:r>
            <a:r>
              <a:rPr lang="en-US" dirty="0"/>
              <a:t>despite any number of messages being dropped (or delayed) by the network between nodes.</a:t>
            </a:r>
          </a:p>
        </p:txBody>
      </p:sp>
      <p:pic>
        <p:nvPicPr>
          <p:cNvPr id="5" name="תמונה 4">
            <a:extLst>
              <a:ext uri="{FF2B5EF4-FFF2-40B4-BE49-F238E27FC236}">
                <a16:creationId xmlns:a16="http://schemas.microsoft.com/office/drawing/2014/main" id="{BFD1437D-0EB8-44CC-B96A-2DCDB73FD17E}"/>
              </a:ext>
            </a:extLst>
          </p:cNvPr>
          <p:cNvPicPr>
            <a:picLocks noChangeAspect="1"/>
          </p:cNvPicPr>
          <p:nvPr/>
        </p:nvPicPr>
        <p:blipFill>
          <a:blip r:embed="rId3"/>
          <a:stretch>
            <a:fillRect/>
          </a:stretch>
        </p:blipFill>
        <p:spPr>
          <a:xfrm>
            <a:off x="10287000" y="315337"/>
            <a:ext cx="1524000" cy="1332488"/>
          </a:xfrm>
          <a:prstGeom prst="rect">
            <a:avLst/>
          </a:prstGeom>
          <a:ln>
            <a:noFill/>
          </a:ln>
          <a:effectLst>
            <a:outerShdw blurRad="292100" dist="139700" dir="2700000" algn="tl" rotWithShape="0">
              <a:srgbClr val="333333">
                <a:alpha val="65000"/>
              </a:srgbClr>
            </a:outerShdw>
          </a:effectLst>
        </p:spPr>
      </p:pic>
      <p:sp>
        <p:nvSpPr>
          <p:cNvPr id="4" name="מציין מיקום של מספר שקופית 3">
            <a:extLst>
              <a:ext uri="{FF2B5EF4-FFF2-40B4-BE49-F238E27FC236}">
                <a16:creationId xmlns:a16="http://schemas.microsoft.com/office/drawing/2014/main" id="{DEB2636A-74D8-450A-A1BF-8079F9915A2A}"/>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36955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normAutofit/>
          </a:bodyPr>
          <a:lstStyle/>
          <a:p>
            <a:r>
              <a:rPr lang="en-US" sz="3600" dirty="0"/>
              <a:t>Select Persons That Have Pets</a:t>
            </a:r>
          </a:p>
        </p:txBody>
      </p:sp>
      <p:sp>
        <p:nvSpPr>
          <p:cNvPr id="3" name="Content Placeholder 2"/>
          <p:cNvSpPr>
            <a:spLocks noGrp="1"/>
          </p:cNvSpPr>
          <p:nvPr>
            <p:ph idx="1"/>
          </p:nvPr>
        </p:nvSpPr>
        <p:spPr/>
        <p:txBody>
          <a:bodyPr/>
          <a:lstStyle/>
          <a:p>
            <a:r>
              <a:rPr lang="en-US" dirty="0">
                <a:solidFill>
                  <a:srgbClr val="0070C0"/>
                </a:solidFill>
              </a:rPr>
              <a:t>SELECT ?person WHERE {</a:t>
            </a:r>
          </a:p>
          <a:p>
            <a:pPr marL="0" indent="0">
              <a:buNone/>
            </a:pPr>
            <a:r>
              <a:rPr lang="en-US" dirty="0">
                <a:solidFill>
                  <a:srgbClr val="0070C0"/>
                </a:solidFill>
              </a:rPr>
              <a:t>	?person </a:t>
            </a:r>
            <a:r>
              <a:rPr lang="en-US" dirty="0" err="1">
                <a:solidFill>
                  <a:srgbClr val="0070C0"/>
                </a:solidFill>
              </a:rPr>
              <a:t>rdf:type</a:t>
            </a:r>
            <a:r>
              <a:rPr lang="en-US" dirty="0">
                <a:solidFill>
                  <a:srgbClr val="0070C0"/>
                </a:solidFill>
              </a:rPr>
              <a:t> </a:t>
            </a:r>
            <a:r>
              <a:rPr lang="en-US" dirty="0" err="1">
                <a:solidFill>
                  <a:srgbClr val="0070C0"/>
                </a:solidFill>
              </a:rPr>
              <a:t>dbo:Person</a:t>
            </a:r>
            <a:r>
              <a:rPr lang="en-US" dirty="0">
                <a:solidFill>
                  <a:srgbClr val="0070C0"/>
                </a:solidFill>
              </a:rPr>
              <a:t> .</a:t>
            </a:r>
          </a:p>
          <a:p>
            <a:pPr marL="0" indent="0">
              <a:buNone/>
            </a:pPr>
            <a:r>
              <a:rPr lang="en-US" dirty="0">
                <a:solidFill>
                  <a:srgbClr val="0070C0"/>
                </a:solidFill>
              </a:rPr>
              <a:t>	?person </a:t>
            </a:r>
            <a:r>
              <a:rPr lang="en-US" dirty="0" err="1">
                <a:solidFill>
                  <a:srgbClr val="0070C0"/>
                </a:solidFill>
              </a:rPr>
              <a:t>tto:pet</a:t>
            </a:r>
            <a:r>
              <a:rPr lang="en-US" dirty="0">
                <a:solidFill>
                  <a:srgbClr val="0070C0"/>
                </a:solidFill>
              </a:rPr>
              <a:t> ?pet .</a:t>
            </a:r>
          </a:p>
          <a:p>
            <a:pPr marL="0" indent="0">
              <a:buNone/>
            </a:pPr>
            <a:r>
              <a:rPr lang="en-US" dirty="0">
                <a:solidFill>
                  <a:srgbClr val="0070C0"/>
                </a:solidFill>
              </a:rPr>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194" y="4572000"/>
            <a:ext cx="11371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ular Callout 4"/>
          <p:cNvSpPr/>
          <p:nvPr/>
        </p:nvSpPr>
        <p:spPr>
          <a:xfrm>
            <a:off x="3581400" y="4876800"/>
            <a:ext cx="3124200" cy="457200"/>
          </a:xfrm>
          <a:prstGeom prst="wedgeRectCallout">
            <a:avLst>
              <a:gd name="adj1" fmla="val -54541"/>
              <a:gd name="adj2" fmla="val 27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do we have two </a:t>
            </a:r>
            <a:r>
              <a:rPr lang="en-US" dirty="0" err="1"/>
              <a:t>ttr:John</a:t>
            </a:r>
            <a:r>
              <a:rPr lang="en-US" dirty="0"/>
              <a:t>?</a:t>
            </a:r>
          </a:p>
        </p:txBody>
      </p:sp>
      <p:sp>
        <p:nvSpPr>
          <p:cNvPr id="6" name="Rectangle 5"/>
          <p:cNvSpPr/>
          <p:nvPr/>
        </p:nvSpPr>
        <p:spPr>
          <a:xfrm>
            <a:off x="3581400" y="5410200"/>
            <a:ext cx="3810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add the "DISTINCT" keyword above to avoid this.</a:t>
            </a:r>
          </a:p>
        </p:txBody>
      </p:sp>
      <p:sp>
        <p:nvSpPr>
          <p:cNvPr id="7" name="מציין מיקום של מספר שקופית 6">
            <a:extLst>
              <a:ext uri="{FF2B5EF4-FFF2-40B4-BE49-F238E27FC236}">
                <a16:creationId xmlns:a16="http://schemas.microsoft.com/office/drawing/2014/main" id="{DEB9F2E5-9EAE-41F9-8F8F-CB665E264EC3}"/>
              </a:ext>
            </a:extLst>
          </p:cNvPr>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37560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74638"/>
            <a:ext cx="8229600" cy="1143000"/>
          </a:xfrm>
        </p:spPr>
        <p:txBody>
          <a:bodyPr>
            <a:normAutofit/>
          </a:bodyPr>
          <a:lstStyle/>
          <a:p>
            <a:r>
              <a:rPr lang="en-US" sz="3600" dirty="0"/>
              <a:t>Select Persons That Have </a:t>
            </a:r>
            <a:r>
              <a:rPr lang="en-US" sz="3600" b="1" dirty="0"/>
              <a:t>Cats</a:t>
            </a:r>
          </a:p>
        </p:txBody>
      </p:sp>
      <p:sp>
        <p:nvSpPr>
          <p:cNvPr id="3" name="Content Placeholder 2"/>
          <p:cNvSpPr>
            <a:spLocks noGrp="1"/>
          </p:cNvSpPr>
          <p:nvPr>
            <p:ph idx="1"/>
          </p:nvPr>
        </p:nvSpPr>
        <p:spPr/>
        <p:txBody>
          <a:bodyPr/>
          <a:lstStyle/>
          <a:p>
            <a:r>
              <a:rPr lang="en-US" dirty="0">
                <a:solidFill>
                  <a:srgbClr val="0070C0"/>
                </a:solidFill>
              </a:rPr>
              <a:t>SELECT DISTINCT ?person WHERE {</a:t>
            </a:r>
          </a:p>
          <a:p>
            <a:pPr marL="0" indent="0">
              <a:buNone/>
            </a:pPr>
            <a:r>
              <a:rPr lang="en-US" dirty="0">
                <a:solidFill>
                  <a:srgbClr val="0070C0"/>
                </a:solidFill>
              </a:rPr>
              <a:t>	?person </a:t>
            </a:r>
            <a:r>
              <a:rPr lang="en-US" dirty="0" err="1">
                <a:solidFill>
                  <a:srgbClr val="0070C0"/>
                </a:solidFill>
              </a:rPr>
              <a:t>rdf:type</a:t>
            </a:r>
            <a:r>
              <a:rPr lang="en-US" dirty="0">
                <a:solidFill>
                  <a:srgbClr val="0070C0"/>
                </a:solidFill>
              </a:rPr>
              <a:t> </a:t>
            </a:r>
            <a:r>
              <a:rPr lang="en-US" dirty="0" err="1">
                <a:solidFill>
                  <a:srgbClr val="0070C0"/>
                </a:solidFill>
              </a:rPr>
              <a:t>dbo:Person</a:t>
            </a:r>
            <a:r>
              <a:rPr lang="en-US" dirty="0">
                <a:solidFill>
                  <a:srgbClr val="0070C0"/>
                </a:solidFill>
              </a:rPr>
              <a:t> .</a:t>
            </a:r>
          </a:p>
          <a:p>
            <a:pPr marL="0" indent="0">
              <a:buNone/>
            </a:pPr>
            <a:r>
              <a:rPr lang="en-US" dirty="0">
                <a:solidFill>
                  <a:srgbClr val="0070C0"/>
                </a:solidFill>
              </a:rPr>
              <a:t>	?person </a:t>
            </a:r>
            <a:r>
              <a:rPr lang="en-US" dirty="0" err="1">
                <a:solidFill>
                  <a:srgbClr val="0070C0"/>
                </a:solidFill>
              </a:rPr>
              <a:t>tto:pet</a:t>
            </a:r>
            <a:r>
              <a:rPr lang="en-US" dirty="0">
                <a:solidFill>
                  <a:srgbClr val="0070C0"/>
                </a:solidFill>
              </a:rPr>
              <a:t> ?type .</a:t>
            </a:r>
          </a:p>
          <a:p>
            <a:pPr marL="0" indent="0">
              <a:buNone/>
            </a:pPr>
            <a:r>
              <a:rPr lang="en-US" dirty="0">
                <a:solidFill>
                  <a:srgbClr val="0070C0"/>
                </a:solidFill>
              </a:rPr>
              <a:t>	?type </a:t>
            </a:r>
            <a:r>
              <a:rPr lang="en-US" dirty="0" err="1">
                <a:solidFill>
                  <a:srgbClr val="0070C0"/>
                </a:solidFill>
              </a:rPr>
              <a:t>rdf:type</a:t>
            </a:r>
            <a:r>
              <a:rPr lang="en-US" dirty="0">
                <a:solidFill>
                  <a:srgbClr val="0070C0"/>
                </a:solidFill>
              </a:rPr>
              <a:t> </a:t>
            </a:r>
            <a:r>
              <a:rPr lang="en-US" dirty="0" err="1">
                <a:solidFill>
                  <a:srgbClr val="0070C0"/>
                </a:solidFill>
              </a:rPr>
              <a:t>tto:Cat</a:t>
            </a:r>
            <a:r>
              <a:rPr lang="en-US" dirty="0">
                <a:solidFill>
                  <a:srgbClr val="0070C0"/>
                </a:solidFill>
              </a:rPr>
              <a:t> .</a:t>
            </a:r>
          </a:p>
          <a:p>
            <a:pPr marL="0" indent="0">
              <a:buNone/>
            </a:pPr>
            <a:r>
              <a:rPr lang="en-US" dirty="0">
                <a:solidFill>
                  <a:srgbClr val="0070C0"/>
                </a:solidFill>
              </a:rPr>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762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876800"/>
            <a:ext cx="914400" cy="703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CE788A9D-5560-4563-9C1C-CFB8807D1AF7}"/>
              </a:ext>
            </a:extLst>
          </p:cNvPr>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22251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Select Persons That do</a:t>
            </a:r>
            <a:r>
              <a:rPr lang="en-US" sz="3600" b="1" dirty="0"/>
              <a:t> not </a:t>
            </a:r>
            <a:r>
              <a:rPr lang="en-US" sz="3600" dirty="0"/>
              <a:t>Have any Pets</a:t>
            </a:r>
          </a:p>
        </p:txBody>
      </p:sp>
      <p:sp>
        <p:nvSpPr>
          <p:cNvPr id="3" name="Content Placeholder 2"/>
          <p:cNvSpPr>
            <a:spLocks noGrp="1"/>
          </p:cNvSpPr>
          <p:nvPr>
            <p:ph idx="1"/>
          </p:nvPr>
        </p:nvSpPr>
        <p:spPr/>
        <p:txBody>
          <a:bodyPr/>
          <a:lstStyle/>
          <a:p>
            <a:r>
              <a:rPr lang="en-US" dirty="0">
                <a:solidFill>
                  <a:srgbClr val="0070C0"/>
                </a:solidFill>
              </a:rPr>
              <a:t>SELECT ?person WHERE {</a:t>
            </a:r>
          </a:p>
          <a:p>
            <a:pPr marL="0" indent="0">
              <a:buNone/>
            </a:pPr>
            <a:r>
              <a:rPr lang="en-US" dirty="0">
                <a:solidFill>
                  <a:srgbClr val="0070C0"/>
                </a:solidFill>
              </a:rPr>
              <a:t>	?person </a:t>
            </a:r>
            <a:r>
              <a:rPr lang="en-US" dirty="0" err="1">
                <a:solidFill>
                  <a:srgbClr val="0070C0"/>
                </a:solidFill>
              </a:rPr>
              <a:t>rdf:type</a:t>
            </a:r>
            <a:r>
              <a:rPr lang="en-US" dirty="0">
                <a:solidFill>
                  <a:srgbClr val="0070C0"/>
                </a:solidFill>
              </a:rPr>
              <a:t> </a:t>
            </a:r>
            <a:r>
              <a:rPr lang="en-US" dirty="0" err="1">
                <a:solidFill>
                  <a:srgbClr val="0070C0"/>
                </a:solidFill>
              </a:rPr>
              <a:t>dbo:Person</a:t>
            </a:r>
            <a:r>
              <a:rPr lang="en-US" dirty="0">
                <a:solidFill>
                  <a:srgbClr val="0070C0"/>
                </a:solidFill>
              </a:rPr>
              <a:t> .</a:t>
            </a:r>
          </a:p>
          <a:p>
            <a:pPr marL="0" indent="0">
              <a:buNone/>
            </a:pPr>
            <a:r>
              <a:rPr lang="en-US" dirty="0">
                <a:solidFill>
                  <a:srgbClr val="0070C0"/>
                </a:solidFill>
              </a:rPr>
              <a:t>	</a:t>
            </a:r>
            <a:r>
              <a:rPr lang="en-US" dirty="0">
                <a:solidFill>
                  <a:srgbClr val="C00000"/>
                </a:solidFill>
              </a:rPr>
              <a:t>FILTER NOT EXISTS </a:t>
            </a:r>
            <a:r>
              <a:rPr lang="en-US" dirty="0">
                <a:solidFill>
                  <a:srgbClr val="0070C0"/>
                </a:solidFill>
              </a:rPr>
              <a:t>{?person </a:t>
            </a:r>
            <a:r>
              <a:rPr lang="en-US" dirty="0" err="1">
                <a:solidFill>
                  <a:srgbClr val="0070C0"/>
                </a:solidFill>
              </a:rPr>
              <a:t>tto:pet</a:t>
            </a:r>
            <a:r>
              <a:rPr lang="en-US" dirty="0">
                <a:solidFill>
                  <a:srgbClr val="0070C0"/>
                </a:solidFill>
              </a:rPr>
              <a:t> ?pet } .</a:t>
            </a:r>
          </a:p>
          <a:p>
            <a:pPr marL="0" indent="0">
              <a:buNone/>
            </a:pPr>
            <a:r>
              <a:rPr lang="en-US" dirty="0">
                <a:solidFill>
                  <a:srgbClr val="0070C0"/>
                </a:solidFill>
              </a:rPr>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2240164" y="4419600"/>
            <a:ext cx="1211263" cy="723900"/>
            <a:chOff x="716163" y="4419600"/>
            <a:chExt cx="1211263" cy="723900"/>
          </a:xfrm>
        </p:grpSpPr>
        <p:pic>
          <p:nvPicPr>
            <p:cNvPr id="3074" name="Picture 2" descr="ii_jgnbcvee0_1631a779eb3650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63" y="4419600"/>
              <a:ext cx="12112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22" y="4438650"/>
              <a:ext cx="914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מציין מיקום של מספר שקופית 5">
            <a:extLst>
              <a:ext uri="{FF2B5EF4-FFF2-40B4-BE49-F238E27FC236}">
                <a16:creationId xmlns:a16="http://schemas.microsoft.com/office/drawing/2014/main" id="{0010B2F5-C9B5-4559-9FF2-8ADF0A0046BB}"/>
              </a:ext>
            </a:extLst>
          </p:cNvPr>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9522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74638"/>
            <a:ext cx="8229600" cy="1143000"/>
          </a:xfrm>
        </p:spPr>
        <p:txBody>
          <a:bodyPr>
            <a:normAutofit/>
          </a:bodyPr>
          <a:lstStyle/>
          <a:p>
            <a:r>
              <a:rPr lang="en-US" sz="3600" dirty="0"/>
              <a:t>Select Persons That do </a:t>
            </a:r>
            <a:r>
              <a:rPr lang="en-US" sz="3600" b="1" dirty="0"/>
              <a:t>not</a:t>
            </a:r>
            <a:r>
              <a:rPr lang="en-US" sz="3600" dirty="0"/>
              <a:t> Have any </a:t>
            </a:r>
            <a:r>
              <a:rPr lang="en-US" sz="3600" b="1" dirty="0"/>
              <a:t>Cats</a:t>
            </a:r>
          </a:p>
        </p:txBody>
      </p:sp>
      <p:sp>
        <p:nvSpPr>
          <p:cNvPr id="3" name="Content Placeholder 2"/>
          <p:cNvSpPr>
            <a:spLocks noGrp="1"/>
          </p:cNvSpPr>
          <p:nvPr>
            <p:ph idx="1"/>
          </p:nvPr>
        </p:nvSpPr>
        <p:spPr/>
        <p:txBody>
          <a:bodyPr/>
          <a:lstStyle/>
          <a:p>
            <a:r>
              <a:rPr lang="en-US" dirty="0"/>
              <a:t>SELECT ?person WHERE {</a:t>
            </a:r>
          </a:p>
          <a:p>
            <a:pPr marL="0" indent="0">
              <a:buNone/>
            </a:pPr>
            <a:r>
              <a:rPr lang="en-US" dirty="0"/>
              <a:t>	?person </a:t>
            </a:r>
            <a:r>
              <a:rPr lang="en-US" dirty="0" err="1"/>
              <a:t>rdf:type</a:t>
            </a:r>
            <a:r>
              <a:rPr lang="en-US" dirty="0"/>
              <a:t> </a:t>
            </a:r>
            <a:r>
              <a:rPr lang="en-US" dirty="0" err="1"/>
              <a:t>dbo:Person</a:t>
            </a:r>
            <a:r>
              <a:rPr lang="en-US" dirty="0"/>
              <a:t> .</a:t>
            </a:r>
          </a:p>
          <a:p>
            <a:pPr marL="0" indent="0">
              <a:buNone/>
            </a:pPr>
            <a:r>
              <a:rPr lang="en-US" dirty="0"/>
              <a:t>	FILTER NOT EXISTS { </a:t>
            </a:r>
          </a:p>
          <a:p>
            <a:pPr marL="0" indent="0">
              <a:buNone/>
            </a:pPr>
            <a:r>
              <a:rPr lang="en-US" dirty="0"/>
              <a:t>		?person </a:t>
            </a:r>
            <a:r>
              <a:rPr lang="en-US" dirty="0" err="1"/>
              <a:t>tto:pet</a:t>
            </a:r>
            <a:r>
              <a:rPr lang="en-US" dirty="0"/>
              <a:t> </a:t>
            </a:r>
            <a:r>
              <a:rPr lang="en-US" dirty="0">
                <a:solidFill>
                  <a:srgbClr val="00B0F0"/>
                </a:solidFill>
              </a:rPr>
              <a:t>?</a:t>
            </a:r>
            <a:r>
              <a:rPr lang="en-US" dirty="0" err="1">
                <a:solidFill>
                  <a:srgbClr val="00B0F0"/>
                </a:solidFill>
              </a:rPr>
              <a:t>petType</a:t>
            </a:r>
            <a:endParaRPr lang="en-US" dirty="0">
              <a:solidFill>
                <a:srgbClr val="00B0F0"/>
              </a:solidFill>
            </a:endParaRPr>
          </a:p>
          <a:p>
            <a:pPr marL="0" indent="0">
              <a:buNone/>
            </a:pPr>
            <a:r>
              <a:rPr lang="en-US" dirty="0"/>
              <a:t>		</a:t>
            </a:r>
            <a:r>
              <a:rPr lang="en-US" dirty="0">
                <a:solidFill>
                  <a:srgbClr val="00B0F0"/>
                </a:solidFill>
              </a:rPr>
              <a:t>?</a:t>
            </a:r>
            <a:r>
              <a:rPr lang="en-US" dirty="0" err="1">
                <a:solidFill>
                  <a:srgbClr val="00B0F0"/>
                </a:solidFill>
              </a:rPr>
              <a:t>petType</a:t>
            </a:r>
            <a:r>
              <a:rPr lang="en-US" dirty="0">
                <a:solidFill>
                  <a:srgbClr val="00B0F0"/>
                </a:solidFill>
              </a:rPr>
              <a:t> </a:t>
            </a:r>
            <a:r>
              <a:rPr lang="en-US" dirty="0" err="1"/>
              <a:t>rdf:type</a:t>
            </a:r>
            <a:r>
              <a:rPr lang="en-US" dirty="0"/>
              <a:t> </a:t>
            </a:r>
            <a:r>
              <a:rPr lang="en-US" dirty="0" err="1"/>
              <a:t>tto:Cat</a:t>
            </a:r>
            <a:r>
              <a:rPr lang="en-US" dirty="0"/>
              <a:t> .}</a:t>
            </a:r>
          </a:p>
          <a:p>
            <a:pPr marL="0" indent="0">
              <a:buNone/>
            </a:pPr>
            <a:r>
              <a:rPr lang="en-US" dirty="0"/>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762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ii_jgnbasgu0_1631a761a139d6f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6" y="5181601"/>
            <a:ext cx="108267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מציין מיקום של מספר שקופית 5">
            <a:extLst>
              <a:ext uri="{FF2B5EF4-FFF2-40B4-BE49-F238E27FC236}">
                <a16:creationId xmlns:a16="http://schemas.microsoft.com/office/drawing/2014/main" id="{4B343F40-3504-49AD-8961-5ED151290222}"/>
              </a:ext>
            </a:extLst>
          </p:cNvPr>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202971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74638"/>
            <a:ext cx="8229600" cy="1143000"/>
          </a:xfrm>
        </p:spPr>
        <p:txBody>
          <a:bodyPr>
            <a:normAutofit/>
          </a:bodyPr>
          <a:lstStyle/>
          <a:p>
            <a:r>
              <a:rPr lang="en-US" sz="3600" dirty="0"/>
              <a:t>Select Persons That do </a:t>
            </a:r>
            <a:r>
              <a:rPr lang="en-US" sz="3600" b="1" dirty="0"/>
              <a:t>not</a:t>
            </a:r>
            <a:r>
              <a:rPr lang="en-US" sz="3600" dirty="0"/>
              <a:t> Have any </a:t>
            </a:r>
            <a:r>
              <a:rPr lang="en-US" sz="3600" b="1" dirty="0"/>
              <a:t>Cats</a:t>
            </a:r>
          </a:p>
        </p:txBody>
      </p:sp>
      <p:sp>
        <p:nvSpPr>
          <p:cNvPr id="3" name="Content Placeholder 2"/>
          <p:cNvSpPr>
            <a:spLocks noGrp="1"/>
          </p:cNvSpPr>
          <p:nvPr>
            <p:ph idx="1"/>
          </p:nvPr>
        </p:nvSpPr>
        <p:spPr/>
        <p:txBody>
          <a:bodyPr/>
          <a:lstStyle/>
          <a:p>
            <a:r>
              <a:rPr lang="en-US" dirty="0"/>
              <a:t>SELECT ?person WHERE {</a:t>
            </a:r>
          </a:p>
          <a:p>
            <a:pPr marL="0" indent="0">
              <a:buNone/>
            </a:pPr>
            <a:r>
              <a:rPr lang="en-US" dirty="0"/>
              <a:t>	?person </a:t>
            </a:r>
            <a:r>
              <a:rPr lang="en-US" dirty="0" err="1"/>
              <a:t>rdf:type</a:t>
            </a:r>
            <a:r>
              <a:rPr lang="en-US" dirty="0"/>
              <a:t> </a:t>
            </a:r>
            <a:r>
              <a:rPr lang="en-US" dirty="0" err="1"/>
              <a:t>dbo:Person</a:t>
            </a:r>
            <a:r>
              <a:rPr lang="en-US" dirty="0"/>
              <a:t> .</a:t>
            </a:r>
          </a:p>
          <a:p>
            <a:pPr marL="0" indent="0">
              <a:buNone/>
            </a:pPr>
            <a:r>
              <a:rPr lang="en-US" dirty="0"/>
              <a:t>	FILTER NOT EXISTS { </a:t>
            </a:r>
          </a:p>
          <a:p>
            <a:pPr marL="0" indent="0">
              <a:buNone/>
            </a:pPr>
            <a:r>
              <a:rPr lang="en-US" dirty="0"/>
              <a:t>		?person </a:t>
            </a:r>
            <a:r>
              <a:rPr lang="en-US" dirty="0" err="1"/>
              <a:t>tto:pet</a:t>
            </a:r>
            <a:r>
              <a:rPr lang="en-US" dirty="0"/>
              <a:t> </a:t>
            </a:r>
            <a:r>
              <a:rPr lang="en-US" dirty="0">
                <a:solidFill>
                  <a:srgbClr val="00B0F0"/>
                </a:solidFill>
              </a:rPr>
              <a:t>/</a:t>
            </a:r>
            <a:r>
              <a:rPr lang="en-US" dirty="0"/>
              <a:t> </a:t>
            </a:r>
            <a:r>
              <a:rPr lang="en-US" dirty="0" err="1"/>
              <a:t>rdf:type</a:t>
            </a:r>
            <a:r>
              <a:rPr lang="en-US" dirty="0"/>
              <a:t> </a:t>
            </a:r>
            <a:r>
              <a:rPr lang="en-US" dirty="0" err="1"/>
              <a:t>tto:Cat</a:t>
            </a:r>
            <a:r>
              <a:rPr lang="en-US" dirty="0"/>
              <a:t> .}</a:t>
            </a:r>
          </a:p>
          <a:p>
            <a:pPr marL="0" indent="0">
              <a:buNone/>
            </a:pPr>
            <a:r>
              <a:rPr lang="en-US" dirty="0"/>
              <a:t>}</a:t>
            </a:r>
          </a:p>
        </p:txBody>
      </p:sp>
      <p:sp>
        <p:nvSpPr>
          <p:cNvPr id="4" name="Rounded Rectangular Callout 3"/>
          <p:cNvSpPr/>
          <p:nvPr/>
        </p:nvSpPr>
        <p:spPr>
          <a:xfrm>
            <a:off x="5715000" y="4183937"/>
            <a:ext cx="1905000" cy="495300"/>
          </a:xfrm>
          <a:prstGeom prst="wedgeRoundRectCallout">
            <a:avLst>
              <a:gd name="adj1" fmla="val -7714"/>
              <a:gd name="adj2" fmla="val -1003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Concatenates relations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762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ii_jgnbasgu0_1631a761a139d6f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6" y="5181601"/>
            <a:ext cx="108267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מציין מיקום של מספר שקופית 5">
            <a:extLst>
              <a:ext uri="{FF2B5EF4-FFF2-40B4-BE49-F238E27FC236}">
                <a16:creationId xmlns:a16="http://schemas.microsoft.com/office/drawing/2014/main" id="{4B343F40-3504-49AD-8961-5ED151290222}"/>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2388677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Partial View of Our Database (Ontology + Data)</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61157"/>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447800"/>
            <a:ext cx="71056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BF052992-36F5-475A-8613-5FAE7C98E0D7}"/>
              </a:ext>
            </a:extLst>
          </p:cNvPr>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30625762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74638"/>
            <a:ext cx="8229600" cy="1143000"/>
          </a:xfrm>
        </p:spPr>
        <p:txBody>
          <a:bodyPr>
            <a:normAutofit/>
          </a:bodyPr>
          <a:lstStyle/>
          <a:p>
            <a:r>
              <a:rPr lang="en-US" dirty="0"/>
              <a:t>Select all Creatures (using UNION)</a:t>
            </a:r>
          </a:p>
        </p:txBody>
      </p:sp>
      <p:sp>
        <p:nvSpPr>
          <p:cNvPr id="3" name="Content Placeholder 2"/>
          <p:cNvSpPr>
            <a:spLocks noGrp="1"/>
          </p:cNvSpPr>
          <p:nvPr>
            <p:ph idx="1"/>
          </p:nvPr>
        </p:nvSpPr>
        <p:spPr>
          <a:xfrm>
            <a:off x="1981200" y="1600200"/>
            <a:ext cx="8229600" cy="4648200"/>
          </a:xfrm>
        </p:spPr>
        <p:txBody>
          <a:bodyPr>
            <a:normAutofit fontScale="77500" lnSpcReduction="20000"/>
          </a:bodyPr>
          <a:lstStyle/>
          <a:p>
            <a:pPr marL="0" indent="0">
              <a:buNone/>
            </a:pPr>
            <a:r>
              <a:rPr lang="en-US" dirty="0"/>
              <a:t>SELECT ?thing WHERE</a:t>
            </a:r>
          </a:p>
          <a:p>
            <a:pPr marL="0" indent="0">
              <a:buNone/>
            </a:pPr>
            <a:r>
              <a:rPr lang="en-US" dirty="0"/>
              <a:t> {	</a:t>
            </a:r>
          </a:p>
          <a:p>
            <a:pPr marL="0" indent="0">
              <a:buNone/>
            </a:pPr>
            <a:r>
              <a:rPr lang="en-US" dirty="0"/>
              <a:t>	?thing </a:t>
            </a:r>
            <a:r>
              <a:rPr lang="en-US" dirty="0" err="1"/>
              <a:t>rdf:type</a:t>
            </a:r>
            <a:r>
              <a:rPr lang="en-US" dirty="0"/>
              <a:t> ?type .</a:t>
            </a:r>
          </a:p>
          <a:p>
            <a:pPr marL="0" indent="0">
              <a:buNone/>
            </a:pPr>
            <a:r>
              <a:rPr lang="en-US" dirty="0"/>
              <a:t>	 {</a:t>
            </a:r>
          </a:p>
          <a:p>
            <a:pPr marL="0" indent="0">
              <a:buNone/>
            </a:pPr>
            <a:r>
              <a:rPr lang="en-US" dirty="0"/>
              <a:t>	        ?type </a:t>
            </a:r>
            <a:r>
              <a:rPr lang="en-US" dirty="0" err="1"/>
              <a:t>rdfs:subClassOf</a:t>
            </a:r>
            <a:r>
              <a:rPr lang="en-US" dirty="0"/>
              <a:t> </a:t>
            </a:r>
            <a:r>
              <a:rPr lang="en-US" dirty="0" err="1"/>
              <a:t>tto:Creature</a:t>
            </a:r>
            <a:r>
              <a:rPr lang="en-US" dirty="0"/>
              <a:t> .</a:t>
            </a:r>
          </a:p>
          <a:p>
            <a:pPr marL="0" indent="0">
              <a:buNone/>
            </a:pPr>
            <a:r>
              <a:rPr lang="en-US" dirty="0"/>
              <a:t>	  } </a:t>
            </a:r>
          </a:p>
          <a:p>
            <a:pPr marL="0" indent="0">
              <a:buNone/>
            </a:pPr>
            <a:r>
              <a:rPr lang="en-US" dirty="0"/>
              <a:t>	</a:t>
            </a:r>
            <a:r>
              <a:rPr lang="en-US" dirty="0">
                <a:solidFill>
                  <a:srgbClr val="C00000"/>
                </a:solidFill>
              </a:rPr>
              <a:t>UNION</a:t>
            </a:r>
          </a:p>
          <a:p>
            <a:pPr marL="0" indent="0">
              <a:buNone/>
            </a:pPr>
            <a:r>
              <a:rPr lang="en-US" dirty="0"/>
              <a:t>	  {</a:t>
            </a:r>
          </a:p>
          <a:p>
            <a:pPr marL="0" indent="0">
              <a:buNone/>
            </a:pPr>
            <a:r>
              <a:rPr lang="en-US" dirty="0"/>
              <a:t>	        ?type </a:t>
            </a:r>
            <a:r>
              <a:rPr lang="en-US" dirty="0" err="1"/>
              <a:t>rdfs:subClassOf</a:t>
            </a:r>
            <a:r>
              <a:rPr lang="en-US" dirty="0"/>
              <a:t> ?</a:t>
            </a:r>
            <a:r>
              <a:rPr lang="en-US" dirty="0" err="1"/>
              <a:t>subcreature</a:t>
            </a:r>
            <a:r>
              <a:rPr lang="en-US" dirty="0"/>
              <a:t> .</a:t>
            </a:r>
          </a:p>
          <a:p>
            <a:pPr marL="0" indent="0">
              <a:buNone/>
            </a:pPr>
            <a:r>
              <a:rPr lang="en-US" dirty="0"/>
              <a:t>	        ?</a:t>
            </a:r>
            <a:r>
              <a:rPr lang="en-US" dirty="0" err="1"/>
              <a:t>subcreature</a:t>
            </a:r>
            <a:r>
              <a:rPr lang="en-US" dirty="0"/>
              <a:t> </a:t>
            </a:r>
            <a:r>
              <a:rPr lang="en-US" dirty="0" err="1"/>
              <a:t>rdfs:subClassOf</a:t>
            </a:r>
            <a:r>
              <a:rPr lang="en-US" dirty="0"/>
              <a:t> </a:t>
            </a:r>
            <a:r>
              <a:rPr lang="en-US" dirty="0" err="1"/>
              <a:t>tto:Creature</a:t>
            </a:r>
            <a:r>
              <a:rPr lang="en-US" dirty="0"/>
              <a:t> .</a:t>
            </a:r>
          </a:p>
          <a:p>
            <a:pPr marL="0" indent="0">
              <a:buNone/>
            </a:pPr>
            <a:r>
              <a:rPr lang="en-US" dirty="0"/>
              <a:t>	   }		</a:t>
            </a:r>
          </a:p>
          <a:p>
            <a:pPr marL="0" indent="0">
              <a:buNone/>
            </a:pPr>
            <a:r>
              <a:rPr lang="en-US" dirty="0"/>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6"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3590" y="2270643"/>
            <a:ext cx="1752600" cy="264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סוגר מסולסל שמאלי 18">
            <a:extLst>
              <a:ext uri="{FF2B5EF4-FFF2-40B4-BE49-F238E27FC236}">
                <a16:creationId xmlns:a16="http://schemas.microsoft.com/office/drawing/2014/main" id="{A4245AB5-4701-4912-BF24-256B55D5689C}"/>
              </a:ext>
            </a:extLst>
          </p:cNvPr>
          <p:cNvSpPr/>
          <p:nvPr/>
        </p:nvSpPr>
        <p:spPr>
          <a:xfrm>
            <a:off x="9327776" y="2666229"/>
            <a:ext cx="457200" cy="915171"/>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0" name="מחבר חץ ישר 19">
            <a:extLst>
              <a:ext uri="{FF2B5EF4-FFF2-40B4-BE49-F238E27FC236}">
                <a16:creationId xmlns:a16="http://schemas.microsoft.com/office/drawing/2014/main" id="{4B4FBA8C-FE93-467C-A9FD-2447720DC4F8}"/>
              </a:ext>
            </a:extLst>
          </p:cNvPr>
          <p:cNvCxnSpPr>
            <a:cxnSpLocks/>
          </p:cNvCxnSpPr>
          <p:nvPr/>
        </p:nvCxnSpPr>
        <p:spPr>
          <a:xfrm flipH="1" flipV="1">
            <a:off x="8153400" y="2999331"/>
            <a:ext cx="1125069" cy="103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סוגר מסולסל שמאלי 21">
            <a:extLst>
              <a:ext uri="{FF2B5EF4-FFF2-40B4-BE49-F238E27FC236}">
                <a16:creationId xmlns:a16="http://schemas.microsoft.com/office/drawing/2014/main" id="{878CD1C1-0F75-4F6D-B88E-6B475ADF5C86}"/>
              </a:ext>
            </a:extLst>
          </p:cNvPr>
          <p:cNvSpPr/>
          <p:nvPr/>
        </p:nvSpPr>
        <p:spPr>
          <a:xfrm>
            <a:off x="9327776" y="3587542"/>
            <a:ext cx="457200" cy="132896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חץ ישר 22">
            <a:extLst>
              <a:ext uri="{FF2B5EF4-FFF2-40B4-BE49-F238E27FC236}">
                <a16:creationId xmlns:a16="http://schemas.microsoft.com/office/drawing/2014/main" id="{F50234FA-7E3D-467D-B4D0-205E9BDFE4AC}"/>
              </a:ext>
            </a:extLst>
          </p:cNvPr>
          <p:cNvCxnSpPr>
            <a:cxnSpLocks/>
          </p:cNvCxnSpPr>
          <p:nvPr/>
        </p:nvCxnSpPr>
        <p:spPr>
          <a:xfrm flipH="1">
            <a:off x="8229600" y="4343400"/>
            <a:ext cx="1048869" cy="573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75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7F3179-10AC-4CE6-AD0E-55A0AB3F2516}"/>
              </a:ext>
            </a:extLst>
          </p:cNvPr>
          <p:cNvSpPr>
            <a:spLocks noGrp="1"/>
          </p:cNvSpPr>
          <p:nvPr>
            <p:ph type="title"/>
          </p:nvPr>
        </p:nvSpPr>
        <p:spPr/>
        <p:txBody>
          <a:bodyPr>
            <a:normAutofit fontScale="90000"/>
          </a:bodyPr>
          <a:lstStyle/>
          <a:p>
            <a:r>
              <a:rPr lang="en-US" dirty="0"/>
              <a:t>Select all Creatures 2</a:t>
            </a:r>
            <a:br>
              <a:rPr lang="en-US" dirty="0"/>
            </a:br>
            <a:r>
              <a:rPr lang="en-US" dirty="0"/>
              <a:t>(simpler)</a:t>
            </a:r>
            <a:endParaRPr lang="he-IL" dirty="0"/>
          </a:p>
        </p:txBody>
      </p:sp>
      <p:sp>
        <p:nvSpPr>
          <p:cNvPr id="3" name="מציין מיקום תוכן 2">
            <a:extLst>
              <a:ext uri="{FF2B5EF4-FFF2-40B4-BE49-F238E27FC236}">
                <a16:creationId xmlns:a16="http://schemas.microsoft.com/office/drawing/2014/main" id="{DC19A5BB-B3EB-4B90-9185-A61FF63C9115}"/>
              </a:ext>
            </a:extLst>
          </p:cNvPr>
          <p:cNvSpPr>
            <a:spLocks noGrp="1"/>
          </p:cNvSpPr>
          <p:nvPr>
            <p:ph idx="1"/>
          </p:nvPr>
        </p:nvSpPr>
        <p:spPr/>
        <p:txBody>
          <a:bodyPr>
            <a:normAutofit/>
          </a:bodyPr>
          <a:lstStyle/>
          <a:p>
            <a:pPr marL="0" indent="0">
              <a:buNone/>
            </a:pPr>
            <a:r>
              <a:rPr lang="en-US" sz="2000" dirty="0"/>
              <a:t>SELECT ?thing WHERE</a:t>
            </a:r>
          </a:p>
          <a:p>
            <a:pPr marL="0" indent="0">
              <a:buNone/>
            </a:pPr>
            <a:r>
              <a:rPr lang="en-US" sz="2000" dirty="0"/>
              <a:t> {	</a:t>
            </a:r>
          </a:p>
          <a:p>
            <a:pPr marL="0" indent="0">
              <a:buNone/>
            </a:pPr>
            <a:r>
              <a:rPr lang="en-US" sz="2000" dirty="0"/>
              <a:t>	 {</a:t>
            </a:r>
          </a:p>
          <a:p>
            <a:pPr marL="0" indent="0">
              <a:buNone/>
            </a:pPr>
            <a:r>
              <a:rPr lang="en-US" sz="2000" dirty="0"/>
              <a:t>		?thing </a:t>
            </a:r>
            <a:r>
              <a:rPr lang="en-US" sz="2000" dirty="0" err="1"/>
              <a:t>rdf:type</a:t>
            </a:r>
            <a:r>
              <a:rPr lang="en-US" sz="2000" dirty="0"/>
              <a:t> / </a:t>
            </a:r>
            <a:r>
              <a:rPr lang="en-US" sz="2000" dirty="0" err="1">
                <a:solidFill>
                  <a:srgbClr val="C00000"/>
                </a:solidFill>
              </a:rPr>
              <a:t>rdfs:subClassOf</a:t>
            </a:r>
            <a:r>
              <a:rPr lang="en-US" sz="2000" dirty="0">
                <a:solidFill>
                  <a:srgbClr val="C00000"/>
                </a:solidFill>
              </a:rPr>
              <a:t> </a:t>
            </a:r>
            <a:r>
              <a:rPr lang="en-US" sz="2000" dirty="0" err="1"/>
              <a:t>tto:Creature</a:t>
            </a:r>
            <a:r>
              <a:rPr lang="en-US" sz="2000" dirty="0"/>
              <a:t> .</a:t>
            </a:r>
          </a:p>
          <a:p>
            <a:pPr marL="0" indent="0">
              <a:buNone/>
            </a:pPr>
            <a:r>
              <a:rPr lang="en-US" sz="2000" dirty="0"/>
              <a:t>	  } </a:t>
            </a:r>
          </a:p>
          <a:p>
            <a:pPr marL="0" indent="0">
              <a:buNone/>
            </a:pPr>
            <a:r>
              <a:rPr lang="en-US" sz="2000" dirty="0"/>
              <a:t>	UNION</a:t>
            </a:r>
          </a:p>
          <a:p>
            <a:pPr marL="0" indent="0">
              <a:buNone/>
            </a:pPr>
            <a:r>
              <a:rPr lang="en-US" sz="2000" dirty="0"/>
              <a:t>	  {</a:t>
            </a:r>
          </a:p>
          <a:p>
            <a:pPr marL="0" indent="0">
              <a:buNone/>
            </a:pPr>
            <a:r>
              <a:rPr lang="en-US" sz="2000" dirty="0"/>
              <a:t>		 ?thing </a:t>
            </a:r>
            <a:r>
              <a:rPr lang="en-US" sz="2000" dirty="0" err="1"/>
              <a:t>rdf:type</a:t>
            </a:r>
            <a:r>
              <a:rPr lang="en-US" sz="2000" dirty="0"/>
              <a:t> </a:t>
            </a:r>
            <a:r>
              <a:rPr lang="en-US" sz="2000" dirty="0">
                <a:solidFill>
                  <a:srgbClr val="C00000"/>
                </a:solidFill>
              </a:rPr>
              <a:t>/ </a:t>
            </a:r>
            <a:r>
              <a:rPr lang="en-US" sz="2000" dirty="0" err="1">
                <a:solidFill>
                  <a:srgbClr val="C00000"/>
                </a:solidFill>
              </a:rPr>
              <a:t>rdfs:subClassOf</a:t>
            </a:r>
            <a:r>
              <a:rPr lang="en-US" sz="2000" dirty="0">
                <a:solidFill>
                  <a:srgbClr val="C00000"/>
                </a:solidFill>
              </a:rPr>
              <a:t> / </a:t>
            </a:r>
            <a:r>
              <a:rPr lang="en-US" sz="2000" dirty="0" err="1">
                <a:solidFill>
                  <a:srgbClr val="C00000"/>
                </a:solidFill>
              </a:rPr>
              <a:t>rdfs:subClassOf</a:t>
            </a:r>
            <a:r>
              <a:rPr lang="en-US" sz="2000" dirty="0"/>
              <a:t> </a:t>
            </a:r>
            <a:r>
              <a:rPr lang="en-US" sz="2000" dirty="0" err="1"/>
              <a:t>tto:Creature</a:t>
            </a:r>
            <a:r>
              <a:rPr lang="en-US" sz="2000" dirty="0"/>
              <a:t> .</a:t>
            </a:r>
          </a:p>
          <a:p>
            <a:pPr marL="0" indent="0">
              <a:buNone/>
            </a:pPr>
            <a:r>
              <a:rPr lang="en-US" sz="2000" dirty="0"/>
              <a:t>	   }		</a:t>
            </a:r>
          </a:p>
          <a:p>
            <a:pPr marL="0" indent="0">
              <a:buNone/>
            </a:pPr>
            <a:r>
              <a:rPr lang="en-US" sz="2000" dirty="0"/>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5C6487EF-0974-4940-A250-0C4A063E5E31}"/>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7" name="Picture 2">
            <a:extLst>
              <a:ext uri="{FF2B5EF4-FFF2-40B4-BE49-F238E27FC236}">
                <a16:creationId xmlns:a16="http://schemas.microsoft.com/office/drawing/2014/main" id="{17A24C38-9D59-4C6C-B1CA-EA86ABB69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3590" y="2270643"/>
            <a:ext cx="1752600" cy="264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861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Select all Creatures 3</a:t>
            </a:r>
            <a:br>
              <a:rPr lang="en-US" dirty="0"/>
            </a:br>
            <a:r>
              <a:rPr lang="en-US" dirty="0"/>
              <a:t>(simpler and more correct)</a:t>
            </a:r>
          </a:p>
        </p:txBody>
      </p:sp>
      <p:sp>
        <p:nvSpPr>
          <p:cNvPr id="3" name="Content Placeholder 2"/>
          <p:cNvSpPr>
            <a:spLocks noGrp="1"/>
          </p:cNvSpPr>
          <p:nvPr>
            <p:ph idx="1"/>
          </p:nvPr>
        </p:nvSpPr>
        <p:spPr/>
        <p:txBody>
          <a:bodyPr/>
          <a:lstStyle/>
          <a:p>
            <a:r>
              <a:rPr lang="en-US" dirty="0"/>
              <a:t>SELECT ?thing WHERE {</a:t>
            </a:r>
          </a:p>
          <a:p>
            <a:pPr marL="0" indent="0">
              <a:buNone/>
            </a:pPr>
            <a:r>
              <a:rPr lang="en-US" dirty="0"/>
              <a:t>	?thing </a:t>
            </a:r>
            <a:r>
              <a:rPr lang="en-US" dirty="0" err="1"/>
              <a:t>rdf:type</a:t>
            </a:r>
            <a:r>
              <a:rPr lang="en-US" dirty="0"/>
              <a:t> / </a:t>
            </a:r>
            <a:r>
              <a:rPr lang="en-US" dirty="0" err="1"/>
              <a:t>rdfs:subClassOf</a:t>
            </a:r>
            <a:r>
              <a:rPr lang="en-US" dirty="0">
                <a:solidFill>
                  <a:srgbClr val="C00000"/>
                </a:solidFill>
              </a:rPr>
              <a:t>+</a:t>
            </a:r>
            <a:r>
              <a:rPr lang="en-US" dirty="0"/>
              <a:t> </a:t>
            </a:r>
            <a:r>
              <a:rPr lang="en-US" dirty="0" err="1"/>
              <a:t>tto:Creature</a:t>
            </a:r>
            <a:r>
              <a:rPr lang="en-US" dirty="0"/>
              <a:t> .</a:t>
            </a:r>
          </a:p>
          <a:p>
            <a:pPr marL="0" indent="0">
              <a:buNone/>
            </a:pPr>
            <a:r>
              <a:rPr lang="en-US" dirty="0"/>
              <a:t>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45390"/>
            <a:ext cx="1752600" cy="264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מציין מיקום של מספר שקופית 5">
            <a:extLst>
              <a:ext uri="{FF2B5EF4-FFF2-40B4-BE49-F238E27FC236}">
                <a16:creationId xmlns:a16="http://schemas.microsoft.com/office/drawing/2014/main" id="{85F5A113-4D31-4BFE-A0FE-15A4B585532E}"/>
              </a:ext>
            </a:extLst>
          </p:cNvPr>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211447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6E2831-134F-4E72-9C05-E977AAB4592A}"/>
              </a:ext>
            </a:extLst>
          </p:cNvPr>
          <p:cNvSpPr>
            <a:spLocks noGrp="1"/>
          </p:cNvSpPr>
          <p:nvPr>
            <p:ph type="title"/>
          </p:nvPr>
        </p:nvSpPr>
        <p:spPr/>
        <p:txBody>
          <a:bodyPr>
            <a:normAutofit/>
          </a:bodyPr>
          <a:lstStyle/>
          <a:p>
            <a:r>
              <a:rPr lang="en-US" sz="4000" b="0" i="0" dirty="0">
                <a:solidFill>
                  <a:srgbClr val="333333"/>
                </a:solidFill>
                <a:effectLst/>
                <a:latin typeface="Helvetica Neue"/>
              </a:rPr>
              <a:t>Direct and indirect sub classes </a:t>
            </a:r>
            <a:endParaRPr lang="he-IL" sz="4000" dirty="0"/>
          </a:p>
        </p:txBody>
      </p:sp>
      <p:sp>
        <p:nvSpPr>
          <p:cNvPr id="3" name="מציין מיקום תוכן 2">
            <a:extLst>
              <a:ext uri="{FF2B5EF4-FFF2-40B4-BE49-F238E27FC236}">
                <a16:creationId xmlns:a16="http://schemas.microsoft.com/office/drawing/2014/main" id="{AE422E10-00F7-4875-BDEA-283CB2937153}"/>
              </a:ext>
            </a:extLst>
          </p:cNvPr>
          <p:cNvSpPr>
            <a:spLocks noGrp="1"/>
          </p:cNvSpPr>
          <p:nvPr>
            <p:ph idx="1"/>
          </p:nvPr>
        </p:nvSpPr>
        <p:spPr>
          <a:xfrm>
            <a:off x="609600" y="1295401"/>
            <a:ext cx="10972800" cy="3048151"/>
          </a:xfrm>
        </p:spPr>
        <p:txBody>
          <a:bodyPr>
            <a:normAutofit fontScale="92500" lnSpcReduction="10000"/>
          </a:bodyPr>
          <a:lstStyle/>
          <a:p>
            <a:r>
              <a:rPr lang="en-US" sz="2400" dirty="0"/>
              <a:t>select ?</a:t>
            </a:r>
            <a:r>
              <a:rPr lang="en-US" sz="2400" dirty="0" err="1"/>
              <a:t>subSpecies</a:t>
            </a:r>
            <a:r>
              <a:rPr lang="en-US" sz="2400" dirty="0"/>
              <a:t>   where {</a:t>
            </a:r>
          </a:p>
          <a:p>
            <a:pPr marL="0" indent="0">
              <a:buNone/>
            </a:pPr>
            <a:r>
              <a:rPr lang="en-US" sz="2400" dirty="0"/>
              <a:t>  ?</a:t>
            </a:r>
            <a:r>
              <a:rPr lang="en-US" sz="2400" dirty="0" err="1"/>
              <a:t>subSpecies</a:t>
            </a:r>
            <a:r>
              <a:rPr lang="en-US" sz="2400" dirty="0"/>
              <a:t> </a:t>
            </a:r>
            <a:r>
              <a:rPr lang="en-US" sz="2400" dirty="0" err="1"/>
              <a:t>rdfs:subClassOf</a:t>
            </a:r>
            <a:r>
              <a:rPr lang="en-US" sz="2400" dirty="0">
                <a:solidFill>
                  <a:srgbClr val="C00000"/>
                </a:solidFill>
              </a:rPr>
              <a:t>?</a:t>
            </a:r>
            <a:r>
              <a:rPr lang="en-US" sz="2400" dirty="0"/>
              <a:t> </a:t>
            </a:r>
            <a:r>
              <a:rPr lang="en-US" sz="2400" dirty="0" err="1"/>
              <a:t>tto:Creature</a:t>
            </a:r>
            <a:r>
              <a:rPr lang="en-US" sz="2400" dirty="0"/>
              <a:t> .</a:t>
            </a:r>
            <a:br>
              <a:rPr lang="en-US" sz="2400" dirty="0"/>
            </a:br>
            <a:endParaRPr lang="en-US" sz="2400" dirty="0"/>
          </a:p>
          <a:p>
            <a:r>
              <a:rPr lang="en-US" sz="2400" dirty="0"/>
              <a:t>select ?</a:t>
            </a:r>
            <a:r>
              <a:rPr lang="en-US" sz="2400" dirty="0" err="1"/>
              <a:t>subSpecies</a:t>
            </a:r>
            <a:r>
              <a:rPr lang="en-US" sz="2400" dirty="0"/>
              <a:t>   where {</a:t>
            </a:r>
          </a:p>
          <a:p>
            <a:pPr marL="0" indent="0">
              <a:buNone/>
            </a:pPr>
            <a:r>
              <a:rPr lang="en-US" sz="2400" dirty="0"/>
              <a:t>  ?</a:t>
            </a:r>
            <a:r>
              <a:rPr lang="en-US" sz="2400" dirty="0" err="1"/>
              <a:t>subSpecies</a:t>
            </a:r>
            <a:r>
              <a:rPr lang="en-US" sz="2400" dirty="0"/>
              <a:t> </a:t>
            </a:r>
            <a:r>
              <a:rPr lang="en-US" sz="2400" dirty="0" err="1"/>
              <a:t>rdfs:subClassOf</a:t>
            </a:r>
            <a:r>
              <a:rPr lang="en-US" sz="2400" dirty="0">
                <a:solidFill>
                  <a:srgbClr val="C00000"/>
                </a:solidFill>
              </a:rPr>
              <a:t>*</a:t>
            </a:r>
            <a:r>
              <a:rPr lang="en-US" sz="2400" dirty="0"/>
              <a:t> </a:t>
            </a:r>
            <a:r>
              <a:rPr lang="en-US" sz="2400" dirty="0" err="1"/>
              <a:t>tto:Creature</a:t>
            </a:r>
            <a:r>
              <a:rPr lang="en-US" sz="2400" dirty="0"/>
              <a:t> .</a:t>
            </a:r>
            <a:br>
              <a:rPr lang="en-US" sz="2400" dirty="0"/>
            </a:br>
            <a:endParaRPr lang="he-IL" sz="2400" dirty="0"/>
          </a:p>
          <a:p>
            <a:r>
              <a:rPr lang="en-US" sz="2400" dirty="0"/>
              <a:t>select ?</a:t>
            </a:r>
            <a:r>
              <a:rPr lang="en-US" sz="2400" dirty="0" err="1"/>
              <a:t>subSpecies</a:t>
            </a:r>
            <a:r>
              <a:rPr lang="en-US" sz="2400" dirty="0"/>
              <a:t>   where {</a:t>
            </a:r>
          </a:p>
          <a:p>
            <a:pPr marL="0" indent="0">
              <a:buNone/>
            </a:pPr>
            <a:r>
              <a:rPr lang="en-US" sz="2400" dirty="0"/>
              <a:t>  ?</a:t>
            </a:r>
            <a:r>
              <a:rPr lang="en-US" sz="2400" dirty="0" err="1"/>
              <a:t>subSpecies</a:t>
            </a:r>
            <a:r>
              <a:rPr lang="en-US" sz="2400" dirty="0"/>
              <a:t> </a:t>
            </a:r>
            <a:r>
              <a:rPr lang="en-US" sz="2400" dirty="0" err="1"/>
              <a:t>rdfs:subClassOf</a:t>
            </a:r>
            <a:r>
              <a:rPr lang="en-US" sz="2400" dirty="0">
                <a:solidFill>
                  <a:srgbClr val="C00000"/>
                </a:solidFill>
              </a:rPr>
              <a:t>+</a:t>
            </a:r>
            <a:r>
              <a:rPr lang="en-US" sz="2400" dirty="0"/>
              <a:t> </a:t>
            </a:r>
            <a:r>
              <a:rPr lang="en-US" sz="2400" dirty="0" err="1"/>
              <a:t>tto:Creature</a:t>
            </a:r>
            <a:r>
              <a:rPr lang="en-US" sz="2400" dirty="0"/>
              <a:t> .</a:t>
            </a:r>
            <a:endParaRPr lang="he-IL" sz="2400" dirty="0"/>
          </a:p>
        </p:txBody>
      </p:sp>
      <p:sp>
        <p:nvSpPr>
          <p:cNvPr id="4" name="מציין מיקום של מספר שקופית 3">
            <a:extLst>
              <a:ext uri="{FF2B5EF4-FFF2-40B4-BE49-F238E27FC236}">
                <a16:creationId xmlns:a16="http://schemas.microsoft.com/office/drawing/2014/main" id="{75BB1FC6-AAF5-4E83-B88F-20490AE2DA14}"/>
              </a:ext>
            </a:extLst>
          </p:cNvPr>
          <p:cNvSpPr>
            <a:spLocks noGrp="1"/>
          </p:cNvSpPr>
          <p:nvPr>
            <p:ph type="sldNum" sz="quarter" idx="12"/>
          </p:nvPr>
        </p:nvSpPr>
        <p:spPr/>
        <p:txBody>
          <a:bodyPr/>
          <a:lstStyle/>
          <a:p>
            <a:fld id="{B6F15528-21DE-4FAA-801E-634DDDAF4B2B}" type="slidenum">
              <a:rPr lang="en-US" smtClean="0"/>
              <a:pPr/>
              <a:t>109</a:t>
            </a:fld>
            <a:endParaRPr lang="en-US"/>
          </a:p>
        </p:txBody>
      </p:sp>
      <p:sp>
        <p:nvSpPr>
          <p:cNvPr id="7" name="Rounded Rectangular Callout 4">
            <a:extLst>
              <a:ext uri="{FF2B5EF4-FFF2-40B4-BE49-F238E27FC236}">
                <a16:creationId xmlns:a16="http://schemas.microsoft.com/office/drawing/2014/main" id="{FA945F31-E233-4E1E-90FF-3932CAB12814}"/>
              </a:ext>
            </a:extLst>
          </p:cNvPr>
          <p:cNvSpPr/>
          <p:nvPr/>
        </p:nvSpPr>
        <p:spPr>
          <a:xfrm>
            <a:off x="8382000" y="1387559"/>
            <a:ext cx="3352800" cy="1066800"/>
          </a:xfrm>
          <a:prstGeom prst="wedgeRoundRectCallout">
            <a:avLst>
              <a:gd name="adj1" fmla="val -78533"/>
              <a:gd name="adj2" fmla="val -150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Is 0 or 1</a:t>
            </a:r>
          </a:p>
          <a:p>
            <a:r>
              <a:rPr lang="en-US" dirty="0"/>
              <a:t>* is 0 or more</a:t>
            </a:r>
          </a:p>
          <a:p>
            <a:r>
              <a:rPr lang="en-US" dirty="0"/>
              <a:t>+ is 1 or more of same predicate</a:t>
            </a:r>
          </a:p>
        </p:txBody>
      </p:sp>
      <p:pic>
        <p:nvPicPr>
          <p:cNvPr id="9" name="תמונה 8">
            <a:extLst>
              <a:ext uri="{FF2B5EF4-FFF2-40B4-BE49-F238E27FC236}">
                <a16:creationId xmlns:a16="http://schemas.microsoft.com/office/drawing/2014/main" id="{EAD0C8A1-B5D3-4E91-BF2F-39F61E73FD04}"/>
              </a:ext>
            </a:extLst>
          </p:cNvPr>
          <p:cNvPicPr>
            <a:picLocks noChangeAspect="1"/>
          </p:cNvPicPr>
          <p:nvPr/>
        </p:nvPicPr>
        <p:blipFill>
          <a:blip r:embed="rId2"/>
          <a:stretch>
            <a:fillRect/>
          </a:stretch>
        </p:blipFill>
        <p:spPr>
          <a:xfrm>
            <a:off x="6121101" y="1295401"/>
            <a:ext cx="895350" cy="914400"/>
          </a:xfrm>
          <a:prstGeom prst="rect">
            <a:avLst/>
          </a:prstGeom>
        </p:spPr>
      </p:pic>
      <p:pic>
        <p:nvPicPr>
          <p:cNvPr id="11" name="תמונה 10">
            <a:extLst>
              <a:ext uri="{FF2B5EF4-FFF2-40B4-BE49-F238E27FC236}">
                <a16:creationId xmlns:a16="http://schemas.microsoft.com/office/drawing/2014/main" id="{1CF40521-8DC0-48DC-9416-E6E72016D8B9}"/>
              </a:ext>
            </a:extLst>
          </p:cNvPr>
          <p:cNvPicPr>
            <a:picLocks noChangeAspect="1"/>
          </p:cNvPicPr>
          <p:nvPr/>
        </p:nvPicPr>
        <p:blipFill>
          <a:blip r:embed="rId3"/>
          <a:stretch>
            <a:fillRect/>
          </a:stretch>
        </p:blipFill>
        <p:spPr>
          <a:xfrm>
            <a:off x="7105426" y="2209801"/>
            <a:ext cx="1038225" cy="1514475"/>
          </a:xfrm>
          <a:prstGeom prst="rect">
            <a:avLst/>
          </a:prstGeom>
        </p:spPr>
      </p:pic>
      <p:pic>
        <p:nvPicPr>
          <p:cNvPr id="13" name="תמונה 12">
            <a:extLst>
              <a:ext uri="{FF2B5EF4-FFF2-40B4-BE49-F238E27FC236}">
                <a16:creationId xmlns:a16="http://schemas.microsoft.com/office/drawing/2014/main" id="{E2908546-62C1-439B-857D-D2FE7DA5C4F9}"/>
              </a:ext>
            </a:extLst>
          </p:cNvPr>
          <p:cNvPicPr>
            <a:picLocks noChangeAspect="1"/>
          </p:cNvPicPr>
          <p:nvPr/>
        </p:nvPicPr>
        <p:blipFill>
          <a:blip r:embed="rId4"/>
          <a:stretch>
            <a:fillRect/>
          </a:stretch>
        </p:blipFill>
        <p:spPr>
          <a:xfrm>
            <a:off x="7624538" y="4463545"/>
            <a:ext cx="923925" cy="1304925"/>
          </a:xfrm>
          <a:prstGeom prst="rect">
            <a:avLst/>
          </a:prstGeom>
        </p:spPr>
      </p:pic>
      <p:pic>
        <p:nvPicPr>
          <p:cNvPr id="15" name="תמונה 14">
            <a:extLst>
              <a:ext uri="{FF2B5EF4-FFF2-40B4-BE49-F238E27FC236}">
                <a16:creationId xmlns:a16="http://schemas.microsoft.com/office/drawing/2014/main" id="{8503EC54-ADF9-4E02-AC44-5920C870F918}"/>
              </a:ext>
            </a:extLst>
          </p:cNvPr>
          <p:cNvPicPr>
            <a:picLocks noChangeAspect="1"/>
          </p:cNvPicPr>
          <p:nvPr/>
        </p:nvPicPr>
        <p:blipFill>
          <a:blip r:embed="rId5"/>
          <a:stretch>
            <a:fillRect/>
          </a:stretch>
        </p:blipFill>
        <p:spPr>
          <a:xfrm>
            <a:off x="990600" y="4481666"/>
            <a:ext cx="6096000" cy="2161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67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0" y="6400801"/>
            <a:ext cx="4724400" cy="307777"/>
          </a:xfrm>
          <a:prstGeom prst="rect">
            <a:avLst/>
          </a:prstGeom>
          <a:noFill/>
        </p:spPr>
        <p:txBody>
          <a:bodyPr wrap="square" rtlCol="0">
            <a:spAutoFit/>
          </a:bodyPr>
          <a:lstStyle/>
          <a:p>
            <a:r>
              <a:rPr lang="en-US" sz="1400" dirty="0"/>
              <a:t>Credit: http://blog.nahurst.com/visual-guide-to-nosql-systems</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975"/>
          <a:stretch/>
        </p:blipFill>
        <p:spPr bwMode="auto">
          <a:xfrm>
            <a:off x="2362201" y="1066800"/>
            <a:ext cx="761788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מציין מיקום של מספר שקופית 1">
            <a:extLst>
              <a:ext uri="{FF2B5EF4-FFF2-40B4-BE49-F238E27FC236}">
                <a16:creationId xmlns:a16="http://schemas.microsoft.com/office/drawing/2014/main" id="{8C2CA9A7-5FEF-458B-91B9-A19B31D260FD}"/>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07903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Graph Databases</a:t>
            </a:r>
          </a:p>
        </p:txBody>
      </p:sp>
      <p:sp>
        <p:nvSpPr>
          <p:cNvPr id="3" name="Content Placeholder 2"/>
          <p:cNvSpPr>
            <a:spLocks noGrp="1"/>
          </p:cNvSpPr>
          <p:nvPr>
            <p:ph idx="1"/>
          </p:nvPr>
        </p:nvSpPr>
        <p:spPr/>
        <p:txBody>
          <a:bodyPr/>
          <a:lstStyle/>
          <a:p>
            <a:r>
              <a:rPr lang="en-US" dirty="0"/>
              <a:t>Graph databases are not limited to RDF and SPARQL.</a:t>
            </a:r>
          </a:p>
          <a:p>
            <a:r>
              <a:rPr lang="en-US" dirty="0"/>
              <a:t>The more general graph databases allow more complex queries (not only triples).</a:t>
            </a:r>
          </a:p>
        </p:txBody>
      </p:sp>
      <p:sp>
        <p:nvSpPr>
          <p:cNvPr id="4" name="מציין מיקום של מספר שקופית 3">
            <a:extLst>
              <a:ext uri="{FF2B5EF4-FFF2-40B4-BE49-F238E27FC236}">
                <a16:creationId xmlns:a16="http://schemas.microsoft.com/office/drawing/2014/main" id="{13B5074E-B25C-4DA8-8D1D-6DDCA80785E5}"/>
              </a:ext>
            </a:extLst>
          </p:cNvPr>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40213578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sp>
        <p:nvSpPr>
          <p:cNvPr id="3" name="Content Placeholder 2"/>
          <p:cNvSpPr>
            <a:spLocks noGrp="1"/>
          </p:cNvSpPr>
          <p:nvPr>
            <p:ph idx="1"/>
          </p:nvPr>
        </p:nvSpPr>
        <p:spPr>
          <a:xfrm>
            <a:off x="971714" y="1284318"/>
            <a:ext cx="8705378" cy="5029200"/>
          </a:xfrm>
        </p:spPr>
        <p:txBody>
          <a:bodyPr>
            <a:normAutofit fontScale="70000" lnSpcReduction="20000"/>
          </a:bodyPr>
          <a:lstStyle/>
          <a:p>
            <a:r>
              <a:rPr lang="en-US" dirty="0"/>
              <a:t>Name comes from "The Matrix".</a:t>
            </a:r>
          </a:p>
          <a:p>
            <a:r>
              <a:rPr lang="en-US" dirty="0"/>
              <a:t>Query Language called Cypher.</a:t>
            </a:r>
          </a:p>
          <a:p>
            <a:r>
              <a:rPr lang="en-US" dirty="0"/>
              <a:t>ACID (almost…)</a:t>
            </a:r>
          </a:p>
          <a:p>
            <a:r>
              <a:rPr lang="en-US" dirty="0"/>
              <a:t>Labeled property graph </a:t>
            </a:r>
          </a:p>
          <a:p>
            <a:r>
              <a:rPr lang="en-US" dirty="0"/>
              <a:t>Case insensitive.</a:t>
            </a:r>
          </a:p>
          <a:p>
            <a:r>
              <a:rPr lang="en-US" dirty="0"/>
              <a:t>Used by: </a:t>
            </a:r>
            <a:r>
              <a:rPr lang="en-US" dirty="0" err="1"/>
              <a:t>ebay</a:t>
            </a:r>
            <a:r>
              <a:rPr lang="en-US" dirty="0"/>
              <a:t>, </a:t>
            </a:r>
            <a:r>
              <a:rPr lang="en-US" dirty="0" err="1"/>
              <a:t>Walmart</a:t>
            </a:r>
            <a:r>
              <a:rPr lang="en-US" dirty="0"/>
              <a:t>, Cisco and many more…</a:t>
            </a:r>
          </a:p>
          <a:p>
            <a:r>
              <a:rPr lang="en-US" dirty="0"/>
              <a:t>Initially was only with Java interface (that's why it is 4J), but also has a REST API.</a:t>
            </a:r>
          </a:p>
          <a:p>
            <a:r>
              <a:rPr lang="en-US" dirty="0"/>
              <a:t>Can try without installing at: </a:t>
            </a:r>
          </a:p>
          <a:p>
            <a:pPr lvl="1"/>
            <a:r>
              <a:rPr lang="en-US" dirty="0">
                <a:hlinkClick r:id="rId3"/>
              </a:rPr>
              <a:t>http://console.neo4j.org/</a:t>
            </a:r>
            <a:r>
              <a:rPr lang="en-US" dirty="0"/>
              <a:t> </a:t>
            </a:r>
          </a:p>
          <a:p>
            <a:r>
              <a:rPr lang="en-US" dirty="0"/>
              <a:t>Open source:</a:t>
            </a:r>
          </a:p>
          <a:p>
            <a:pPr lvl="1"/>
            <a:r>
              <a:rPr lang="en-US" dirty="0"/>
              <a:t>Community edition: GPL (for any use, but any modifications remain open-source)</a:t>
            </a:r>
          </a:p>
          <a:p>
            <a:pPr lvl="1"/>
            <a:r>
              <a:rPr lang="en-US" dirty="0"/>
              <a:t>Enterprise edition: AGPL (they claim that it is only for open source – but this seems like a false claim to me.)</a:t>
            </a: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0"/>
            <a:ext cx="1938337" cy="100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1" y="1066801"/>
            <a:ext cx="2447925" cy="147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68000" contrast="-2000"/>
                    </a14:imgEffect>
                  </a14:imgLayer>
                </a14:imgProps>
              </a:ext>
              <a:ext uri="{28A0092B-C50C-407E-A947-70E740481C1C}">
                <a14:useLocalDpi xmlns:a14="http://schemas.microsoft.com/office/drawing/2010/main" val="0"/>
              </a:ext>
            </a:extLst>
          </a:blip>
          <a:srcRect/>
          <a:stretch>
            <a:fillRect/>
          </a:stretch>
        </p:blipFill>
        <p:spPr bwMode="auto">
          <a:xfrm>
            <a:off x="7620001" y="2032318"/>
            <a:ext cx="2102077"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1288" y="3847157"/>
            <a:ext cx="3385712" cy="138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37D0A581-3C31-47D8-817B-DC7594E724B1}"/>
              </a:ext>
            </a:extLst>
          </p:cNvPr>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338504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fade">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15"/>
                                        </p:tgtEl>
                                        <p:attrNameLst>
                                          <p:attrName>style.visibility</p:attrName>
                                        </p:attrNameLst>
                                      </p:cBhvr>
                                      <p:to>
                                        <p:strVal val="visible"/>
                                      </p:to>
                                    </p:set>
                                    <p:animEffect transition="in" filter="fade">
                                      <p:cBhvr>
                                        <p:cTn id="47" dur="500"/>
                                        <p:tgtEl>
                                          <p:spTgt spid="215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fade">
                                      <p:cBhvr>
                                        <p:cTn id="65" dur="500"/>
                                        <p:tgtEl>
                                          <p:spTgt spid="3">
                                            <p:txEl>
                                              <p:pRg st="9" end="9"/>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Example</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219201"/>
            <a:ext cx="4171950" cy="405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19150" y="4897056"/>
            <a:ext cx="2514600" cy="369332"/>
          </a:xfrm>
          <a:prstGeom prst="rect">
            <a:avLst/>
          </a:prstGeom>
          <a:noFill/>
        </p:spPr>
        <p:txBody>
          <a:bodyPr wrap="square" rtlCol="0">
            <a:spAutoFit/>
          </a:bodyPr>
          <a:lstStyle/>
          <a:p>
            <a:r>
              <a:rPr lang="en-US" dirty="0"/>
              <a:t>(Neo)-[:LOVES]-&gt;(Trinity)</a:t>
            </a:r>
          </a:p>
        </p:txBody>
      </p:sp>
      <p:sp>
        <p:nvSpPr>
          <p:cNvPr id="6" name="TextBox 5"/>
          <p:cNvSpPr txBox="1"/>
          <p:nvPr/>
        </p:nvSpPr>
        <p:spPr>
          <a:xfrm>
            <a:off x="6019800" y="5257800"/>
            <a:ext cx="3810000" cy="369332"/>
          </a:xfrm>
          <a:prstGeom prst="rect">
            <a:avLst/>
          </a:prstGeom>
          <a:noFill/>
        </p:spPr>
        <p:txBody>
          <a:bodyPr wrap="square" rtlCol="0">
            <a:spAutoFit/>
          </a:bodyPr>
          <a:lstStyle/>
          <a:p>
            <a:r>
              <a:rPr lang="en-US" dirty="0"/>
              <a:t>(Architect)&lt;-[:CODED_BY]-(Smith)</a:t>
            </a:r>
          </a:p>
        </p:txBody>
      </p:sp>
      <p:sp>
        <p:nvSpPr>
          <p:cNvPr id="7" name="TextBox 6"/>
          <p:cNvSpPr txBox="1"/>
          <p:nvPr/>
        </p:nvSpPr>
        <p:spPr>
          <a:xfrm>
            <a:off x="6019800" y="5574268"/>
            <a:ext cx="3352800" cy="369332"/>
          </a:xfrm>
          <a:prstGeom prst="rect">
            <a:avLst/>
          </a:prstGeom>
          <a:noFill/>
        </p:spPr>
        <p:txBody>
          <a:bodyPr wrap="square" rtlCol="0">
            <a:spAutoFit/>
          </a:bodyPr>
          <a:lstStyle/>
          <a:p>
            <a:r>
              <a:rPr lang="en-US" dirty="0"/>
              <a:t>(Morpheus)-[:KNOWS]-(Trinity)</a:t>
            </a:r>
          </a:p>
        </p:txBody>
      </p:sp>
      <p:sp>
        <p:nvSpPr>
          <p:cNvPr id="9" name="TextBox 8"/>
          <p:cNvSpPr txBox="1"/>
          <p:nvPr/>
        </p:nvSpPr>
        <p:spPr>
          <a:xfrm>
            <a:off x="819150" y="5278056"/>
            <a:ext cx="1828800" cy="369332"/>
          </a:xfrm>
          <a:prstGeom prst="rect">
            <a:avLst/>
          </a:prstGeom>
          <a:noFill/>
        </p:spPr>
        <p:txBody>
          <a:bodyPr wrap="square" rtlCol="0">
            <a:spAutoFit/>
          </a:bodyPr>
          <a:lstStyle/>
          <a:p>
            <a:r>
              <a:rPr lang="en-US" dirty="0"/>
              <a:t>(Neo)-[]-&gt;(Trinity)</a:t>
            </a:r>
          </a:p>
        </p:txBody>
      </p:sp>
      <p:sp>
        <p:nvSpPr>
          <p:cNvPr id="10" name="TextBox 9"/>
          <p:cNvSpPr txBox="1"/>
          <p:nvPr/>
        </p:nvSpPr>
        <p:spPr>
          <a:xfrm>
            <a:off x="819150" y="5670724"/>
            <a:ext cx="1828800" cy="369332"/>
          </a:xfrm>
          <a:prstGeom prst="rect">
            <a:avLst/>
          </a:prstGeom>
          <a:noFill/>
        </p:spPr>
        <p:txBody>
          <a:bodyPr wrap="square" rtlCol="0">
            <a:spAutoFit/>
          </a:bodyPr>
          <a:lstStyle/>
          <a:p>
            <a:r>
              <a:rPr lang="en-US" dirty="0"/>
              <a:t>(Neo)--&gt;(Trinity)</a:t>
            </a:r>
          </a:p>
        </p:txBody>
      </p:sp>
      <p:sp>
        <p:nvSpPr>
          <p:cNvPr id="11" name="TextBox 10"/>
          <p:cNvSpPr txBox="1"/>
          <p:nvPr/>
        </p:nvSpPr>
        <p:spPr>
          <a:xfrm>
            <a:off x="819150" y="6051724"/>
            <a:ext cx="1828800" cy="369332"/>
          </a:xfrm>
          <a:prstGeom prst="rect">
            <a:avLst/>
          </a:prstGeom>
          <a:noFill/>
        </p:spPr>
        <p:txBody>
          <a:bodyPr wrap="square" rtlCol="0">
            <a:spAutoFit/>
          </a:bodyPr>
          <a:lstStyle/>
          <a:p>
            <a:r>
              <a:rPr lang="en-US" dirty="0"/>
              <a:t>(Trinity)--(Neo)</a:t>
            </a: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מציין מיקום של מספר שקופית 2">
            <a:extLst>
              <a:ext uri="{FF2B5EF4-FFF2-40B4-BE49-F238E27FC236}">
                <a16:creationId xmlns:a16="http://schemas.microsoft.com/office/drawing/2014/main" id="{86563E5B-D252-406A-87D1-E4DD75BCB3D8}"/>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109389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CREATE</a:t>
            </a:r>
          </a:p>
        </p:txBody>
      </p:sp>
      <p:sp>
        <p:nvSpPr>
          <p:cNvPr id="3" name="Content Placeholder 2"/>
          <p:cNvSpPr>
            <a:spLocks noGrp="1"/>
          </p:cNvSpPr>
          <p:nvPr>
            <p:ph idx="1"/>
          </p:nvPr>
        </p:nvSpPr>
        <p:spPr/>
        <p:txBody>
          <a:bodyPr/>
          <a:lstStyle/>
          <a:p>
            <a:pPr>
              <a:buFont typeface="Wingdings"/>
              <a:buChar char="Ø"/>
            </a:pPr>
            <a:r>
              <a:rPr lang="en-US" dirty="0">
                <a:solidFill>
                  <a:srgbClr val="0070C0"/>
                </a:solidFill>
              </a:rPr>
              <a:t>CREATE (n)</a:t>
            </a:r>
          </a:p>
          <a:p>
            <a:pPr>
              <a:buFont typeface="Wingdings"/>
              <a:buChar char="Ø"/>
            </a:pPr>
            <a:endParaRPr lang="en-US" dirty="0">
              <a:solidFill>
                <a:srgbClr val="0070C0"/>
              </a:solidFill>
            </a:endParaRPr>
          </a:p>
          <a:p>
            <a:pPr>
              <a:buFont typeface="Wingdings"/>
              <a:buChar char="Ø"/>
            </a:pPr>
            <a:r>
              <a:rPr lang="en-US" dirty="0">
                <a:solidFill>
                  <a:srgbClr val="0070C0"/>
                </a:solidFill>
              </a:rPr>
              <a:t>CREATE (</a:t>
            </a:r>
            <a:r>
              <a:rPr lang="en-US" dirty="0" err="1">
                <a:solidFill>
                  <a:srgbClr val="0070C0"/>
                </a:solidFill>
              </a:rPr>
              <a:t>glass:student</a:t>
            </a:r>
            <a:r>
              <a:rPr lang="en-US" dirty="0">
                <a:solidFill>
                  <a:srgbClr val="0070C0"/>
                </a:solidFill>
              </a:rPr>
              <a:t> {name: '</a:t>
            </a:r>
            <a:r>
              <a:rPr lang="en-US" dirty="0" err="1">
                <a:solidFill>
                  <a:srgbClr val="0070C0"/>
                </a:solidFill>
              </a:rPr>
              <a:t>Chaya</a:t>
            </a:r>
            <a:r>
              <a:rPr lang="en-US" dirty="0">
                <a:solidFill>
                  <a:srgbClr val="0070C0"/>
                </a:solidFill>
              </a:rPr>
              <a:t> Glass', id:111, age:21, degree:'1'})</a:t>
            </a:r>
          </a:p>
          <a:p>
            <a:pPr>
              <a:buFont typeface="Wingdings"/>
              <a:buChar char="Ø"/>
            </a:pPr>
            <a:endParaRPr lang="en-US" dirty="0">
              <a:solidFill>
                <a:srgbClr val="0070C0"/>
              </a:solidFill>
            </a:endParaRPr>
          </a:p>
          <a:p>
            <a:pPr>
              <a:buFont typeface="Wingdings"/>
              <a:buChar char="Ø"/>
            </a:pPr>
            <a:r>
              <a:rPr lang="en-US" dirty="0">
                <a:solidFill>
                  <a:srgbClr val="0070C0"/>
                </a:solidFill>
              </a:rPr>
              <a:t>CREATE (:student {name: 'Tal Negev', id:222, age:28, degree:'3'}), (:student {name: '</a:t>
            </a:r>
            <a:r>
              <a:rPr lang="en-US" dirty="0" err="1">
                <a:solidFill>
                  <a:srgbClr val="0070C0"/>
                </a:solidFill>
              </a:rPr>
              <a:t>Gadi</a:t>
            </a:r>
            <a:r>
              <a:rPr lang="en-US" dirty="0">
                <a:solidFill>
                  <a:srgbClr val="0070C0"/>
                </a:solidFill>
              </a:rPr>
              <a:t> Golan', id:333, age:24, degree:'1'})</a:t>
            </a:r>
          </a:p>
          <a:p>
            <a:pPr>
              <a:buFont typeface="Wingdings"/>
              <a:buChar char="Ø"/>
            </a:pPr>
            <a:endParaRPr lang="en-US" dirty="0">
              <a:solidFill>
                <a:srgbClr val="0070C0"/>
              </a:solidFill>
            </a:endParaRPr>
          </a:p>
          <a:p>
            <a:pPr>
              <a:buFont typeface="Wingdings"/>
              <a:buChar char="Ø"/>
            </a:pPr>
            <a:endParaRPr lang="en-US" dirty="0"/>
          </a:p>
        </p:txBody>
      </p:sp>
      <p:sp>
        <p:nvSpPr>
          <p:cNvPr id="5" name="Rectangular Callout 4"/>
          <p:cNvSpPr/>
          <p:nvPr/>
        </p:nvSpPr>
        <p:spPr>
          <a:xfrm>
            <a:off x="4114800" y="2107602"/>
            <a:ext cx="3048000" cy="685800"/>
          </a:xfrm>
          <a:prstGeom prst="wedgeRectCallout">
            <a:avLst>
              <a:gd name="adj1" fmla="val -48630"/>
              <a:gd name="adj2" fmla="val 746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Here </a:t>
            </a:r>
            <a:r>
              <a:rPr lang="en-US" u="sng" dirty="0"/>
              <a:t>student</a:t>
            </a:r>
            <a:r>
              <a:rPr lang="en-US" dirty="0"/>
              <a:t> is a label. Labels act like categories or types.</a:t>
            </a:r>
          </a:p>
        </p:txBody>
      </p:sp>
      <p:sp>
        <p:nvSpPr>
          <p:cNvPr id="6" name="Rectangular Callout 5"/>
          <p:cNvSpPr/>
          <p:nvPr/>
        </p:nvSpPr>
        <p:spPr>
          <a:xfrm>
            <a:off x="228600" y="2133600"/>
            <a:ext cx="3581400" cy="609600"/>
          </a:xfrm>
          <a:prstGeom prst="wedgeRectCallout">
            <a:avLst>
              <a:gd name="adj1" fmla="val 22492"/>
              <a:gd name="adj2" fmla="val 7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node </a:t>
            </a:r>
            <a:r>
              <a:rPr lang="en-US" u="sng" dirty="0"/>
              <a:t>reference</a:t>
            </a:r>
            <a:r>
              <a:rPr lang="en-US" dirty="0"/>
              <a:t> ("glass") can only be used during the same query</a:t>
            </a:r>
          </a:p>
        </p:txBody>
      </p:sp>
      <p:sp>
        <p:nvSpPr>
          <p:cNvPr id="9" name="Rectangular Callout 8"/>
          <p:cNvSpPr/>
          <p:nvPr/>
        </p:nvSpPr>
        <p:spPr>
          <a:xfrm>
            <a:off x="5181600" y="6172200"/>
            <a:ext cx="3314700" cy="571500"/>
          </a:xfrm>
          <a:prstGeom prst="wedgeRectCallout">
            <a:avLst>
              <a:gd name="adj1" fmla="val -27939"/>
              <a:gd name="adj2" fmla="val -86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create many nodes at once</a:t>
            </a:r>
          </a:p>
        </p:txBody>
      </p:sp>
      <p:sp>
        <p:nvSpPr>
          <p:cNvPr id="10" name="Rectangular Callout 9"/>
          <p:cNvSpPr/>
          <p:nvPr/>
        </p:nvSpPr>
        <p:spPr>
          <a:xfrm>
            <a:off x="7162800" y="3276600"/>
            <a:ext cx="2971800" cy="533400"/>
          </a:xfrm>
          <a:prstGeom prst="wedgeRectCallout">
            <a:avLst>
              <a:gd name="adj1" fmla="val -60132"/>
              <a:gd name="adj2" fmla="val -32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Properties</a:t>
            </a:r>
          </a:p>
        </p:txBody>
      </p:sp>
      <p:sp>
        <p:nvSpPr>
          <p:cNvPr id="11" name="Rectangular Callout 10"/>
          <p:cNvSpPr/>
          <p:nvPr/>
        </p:nvSpPr>
        <p:spPr>
          <a:xfrm>
            <a:off x="3124200" y="3886201"/>
            <a:ext cx="2057400" cy="457200"/>
          </a:xfrm>
          <a:prstGeom prst="wedgeRectCallout">
            <a:avLst>
              <a:gd name="adj1" fmla="val -24677"/>
              <a:gd name="adj2" fmla="val 7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use an empty reference</a:t>
            </a:r>
          </a:p>
        </p:txBody>
      </p:sp>
      <p:sp>
        <p:nvSpPr>
          <p:cNvPr id="7" name="מציין מיקום של מספר שקופית 6">
            <a:extLst>
              <a:ext uri="{FF2B5EF4-FFF2-40B4-BE49-F238E27FC236}">
                <a16:creationId xmlns:a16="http://schemas.microsoft.com/office/drawing/2014/main" id="{94732DF4-F7B2-49C5-84B6-BDBBB7717FD3}"/>
              </a:ext>
            </a:extLst>
          </p:cNvPr>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10395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9" grpId="0" animBg="1"/>
      <p:bldP spid="10" grpId="0" animBg="1"/>
      <p:bldP spid="1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Adding Relations</a:t>
            </a:r>
          </a:p>
        </p:txBody>
      </p:sp>
      <p:sp>
        <p:nvSpPr>
          <p:cNvPr id="3" name="Content Placeholder 2"/>
          <p:cNvSpPr>
            <a:spLocks noGrp="1"/>
          </p:cNvSpPr>
          <p:nvPr>
            <p:ph idx="1"/>
          </p:nvPr>
        </p:nvSpPr>
        <p:spPr/>
        <p:txBody>
          <a:bodyPr>
            <a:normAutofit/>
          </a:bodyPr>
          <a:lstStyle/>
          <a:p>
            <a:r>
              <a:rPr lang="en-US" dirty="0"/>
              <a:t>When creating the graph and adding the nodes we can easily add relationships between the nodes, in the same CREATE statement using the node name.</a:t>
            </a:r>
          </a:p>
          <a:p>
            <a:pPr>
              <a:buFont typeface="Wingdings"/>
              <a:buChar char="Ø"/>
            </a:pPr>
            <a:r>
              <a:rPr lang="en-US" sz="3000" dirty="0">
                <a:solidFill>
                  <a:srgbClr val="0070C0"/>
                </a:solidFill>
              </a:rPr>
              <a:t>CREATE (</a:t>
            </a:r>
            <a:r>
              <a:rPr lang="en-US" sz="3000" dirty="0" err="1">
                <a:solidFill>
                  <a:srgbClr val="0070C0"/>
                </a:solidFill>
              </a:rPr>
              <a:t>glass:student</a:t>
            </a:r>
            <a:r>
              <a:rPr lang="en-US" sz="3000" dirty="0">
                <a:solidFill>
                  <a:srgbClr val="0070C0"/>
                </a:solidFill>
              </a:rPr>
              <a:t> {name: '</a:t>
            </a:r>
            <a:r>
              <a:rPr lang="en-US" sz="3000" dirty="0" err="1">
                <a:solidFill>
                  <a:srgbClr val="0070C0"/>
                </a:solidFill>
              </a:rPr>
              <a:t>Chaya</a:t>
            </a:r>
            <a:r>
              <a:rPr lang="en-US" sz="3000" dirty="0">
                <a:solidFill>
                  <a:srgbClr val="0070C0"/>
                </a:solidFill>
              </a:rPr>
              <a:t> Glass', id:111, age:21, degree:'1'}), (</a:t>
            </a:r>
            <a:r>
              <a:rPr lang="en-US" sz="3000" dirty="0" err="1">
                <a:solidFill>
                  <a:srgbClr val="0070C0"/>
                </a:solidFill>
              </a:rPr>
              <a:t>negev:student</a:t>
            </a:r>
            <a:r>
              <a:rPr lang="en-US" sz="3000" dirty="0">
                <a:solidFill>
                  <a:srgbClr val="0070C0"/>
                </a:solidFill>
              </a:rPr>
              <a:t> {name: 'Tal Negev', id:222, age:28, degree:'3'}), (</a:t>
            </a:r>
            <a:r>
              <a:rPr lang="en-US" sz="3000" dirty="0" err="1">
                <a:solidFill>
                  <a:srgbClr val="0070C0"/>
                </a:solidFill>
              </a:rPr>
              <a:t>golan:student</a:t>
            </a:r>
            <a:r>
              <a:rPr lang="en-US" sz="3000" dirty="0">
                <a:solidFill>
                  <a:srgbClr val="0070C0"/>
                </a:solidFill>
              </a:rPr>
              <a:t> {name: '</a:t>
            </a:r>
            <a:r>
              <a:rPr lang="en-US" sz="3000" dirty="0" err="1">
                <a:solidFill>
                  <a:srgbClr val="0070C0"/>
                </a:solidFill>
              </a:rPr>
              <a:t>Gadi</a:t>
            </a:r>
            <a:r>
              <a:rPr lang="en-US" sz="3000" dirty="0">
                <a:solidFill>
                  <a:srgbClr val="0070C0"/>
                </a:solidFill>
              </a:rPr>
              <a:t> Golan', id:333, age:24, degree:'1'})</a:t>
            </a:r>
            <a:r>
              <a:rPr lang="en-US" sz="3000" dirty="0"/>
              <a:t>,</a:t>
            </a:r>
            <a:r>
              <a:rPr lang="en-US" dirty="0"/>
              <a:t> </a:t>
            </a:r>
            <a:r>
              <a:rPr lang="en-US" dirty="0">
                <a:solidFill>
                  <a:srgbClr val="FF0000"/>
                </a:solidFill>
              </a:rPr>
              <a:t>(</a:t>
            </a:r>
            <a:r>
              <a:rPr lang="en-US" dirty="0" err="1">
                <a:solidFill>
                  <a:srgbClr val="FF0000"/>
                </a:solidFill>
              </a:rPr>
              <a:t>negev</a:t>
            </a:r>
            <a:r>
              <a:rPr lang="en-US" dirty="0">
                <a:solidFill>
                  <a:srgbClr val="FF0000"/>
                </a:solidFill>
              </a:rPr>
              <a:t>)-[r1:teaches]-&gt;(glass), (</a:t>
            </a:r>
            <a:r>
              <a:rPr lang="en-US" dirty="0" err="1">
                <a:solidFill>
                  <a:srgbClr val="FF0000"/>
                </a:solidFill>
              </a:rPr>
              <a:t>golan</a:t>
            </a:r>
            <a:r>
              <a:rPr lang="en-US" dirty="0">
                <a:solidFill>
                  <a:srgbClr val="FF0000"/>
                </a:solidFill>
              </a:rPr>
              <a:t>)-[:</a:t>
            </a:r>
            <a:r>
              <a:rPr lang="en-US" dirty="0" err="1">
                <a:solidFill>
                  <a:srgbClr val="FF0000"/>
                </a:solidFill>
              </a:rPr>
              <a:t>in_class_with</a:t>
            </a:r>
            <a:r>
              <a:rPr lang="en-US" dirty="0">
                <a:solidFill>
                  <a:srgbClr val="FF0000"/>
                </a:solidFill>
              </a:rPr>
              <a:t>]-&gt;(glass), (glass)-[:</a:t>
            </a:r>
            <a:r>
              <a:rPr lang="en-US" dirty="0" err="1">
                <a:solidFill>
                  <a:srgbClr val="FF0000"/>
                </a:solidFill>
              </a:rPr>
              <a:t>in_class_with</a:t>
            </a:r>
            <a:r>
              <a:rPr lang="en-US" dirty="0">
                <a:solidFill>
                  <a:srgbClr val="FF0000"/>
                </a:solidFill>
              </a:rPr>
              <a:t>]-&gt;(</a:t>
            </a:r>
            <a:r>
              <a:rPr lang="en-US" dirty="0" err="1">
                <a:solidFill>
                  <a:srgbClr val="FF0000"/>
                </a:solidFill>
              </a:rPr>
              <a:t>golan</a:t>
            </a:r>
            <a:r>
              <a:rPr lang="en-US" dirty="0">
                <a:solidFill>
                  <a:srgbClr val="FF0000"/>
                </a:solidFill>
              </a:rPr>
              <a:t>)</a:t>
            </a:r>
          </a:p>
        </p:txBody>
      </p:sp>
      <p:sp>
        <p:nvSpPr>
          <p:cNvPr id="5" name="Rectangular Callout 4"/>
          <p:cNvSpPr/>
          <p:nvPr/>
        </p:nvSpPr>
        <p:spPr>
          <a:xfrm>
            <a:off x="2971800" y="5693118"/>
            <a:ext cx="3048000" cy="1066800"/>
          </a:xfrm>
          <a:prstGeom prst="wedgeRectCallout">
            <a:avLst>
              <a:gd name="adj1" fmla="val -1883"/>
              <a:gd name="adj2" fmla="val -877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edges are directional. It is redundant to create the inverse relationship e.g.: (glass)-[:</a:t>
            </a:r>
            <a:r>
              <a:rPr lang="en-US" dirty="0" err="1"/>
              <a:t>taught_by</a:t>
            </a:r>
            <a:r>
              <a:rPr lang="en-US" dirty="0"/>
              <a:t>]-&gt;(</a:t>
            </a:r>
            <a:r>
              <a:rPr lang="en-US" dirty="0" err="1"/>
              <a:t>negev</a:t>
            </a:r>
            <a:r>
              <a:rPr lang="en-US" dirty="0"/>
              <a:t>).</a:t>
            </a:r>
          </a:p>
        </p:txBody>
      </p:sp>
      <p:sp>
        <p:nvSpPr>
          <p:cNvPr id="6" name="Rectangular Callout 5"/>
          <p:cNvSpPr/>
          <p:nvPr/>
        </p:nvSpPr>
        <p:spPr>
          <a:xfrm>
            <a:off x="6248400" y="5638800"/>
            <a:ext cx="4114800" cy="1066800"/>
          </a:xfrm>
          <a:prstGeom prst="wedgeRectCallout">
            <a:avLst>
              <a:gd name="adj1" fmla="val -33965"/>
              <a:gd name="adj2" fmla="val -73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Furthermore, also the '</a:t>
            </a:r>
            <a:r>
              <a:rPr lang="en-US" dirty="0" err="1"/>
              <a:t>in_class_with</a:t>
            </a:r>
            <a:r>
              <a:rPr lang="en-US" dirty="0"/>
              <a:t>' relationship, could be defined only in one direction, and later ignore the direction when traversing the graph.</a:t>
            </a:r>
          </a:p>
        </p:txBody>
      </p:sp>
      <p:pic>
        <p:nvPicPr>
          <p:cNvPr id="7" name="תמונה 6">
            <a:extLst>
              <a:ext uri="{FF2B5EF4-FFF2-40B4-BE49-F238E27FC236}">
                <a16:creationId xmlns:a16="http://schemas.microsoft.com/office/drawing/2014/main" id="{12118910-B1DB-4A0E-8254-3C728F4728E0}"/>
              </a:ext>
            </a:extLst>
          </p:cNvPr>
          <p:cNvPicPr>
            <a:picLocks noChangeAspect="1"/>
          </p:cNvPicPr>
          <p:nvPr/>
        </p:nvPicPr>
        <p:blipFill>
          <a:blip r:embed="rId4"/>
          <a:stretch>
            <a:fillRect/>
          </a:stretch>
        </p:blipFill>
        <p:spPr>
          <a:xfrm>
            <a:off x="9232604" y="345014"/>
            <a:ext cx="1854791" cy="1187717"/>
          </a:xfrm>
          <a:prstGeom prst="rect">
            <a:avLst/>
          </a:prstGeom>
        </p:spPr>
      </p:pic>
      <p:sp>
        <p:nvSpPr>
          <p:cNvPr id="8" name="מציין מיקום של מספר שקופית 7">
            <a:extLst>
              <a:ext uri="{FF2B5EF4-FFF2-40B4-BE49-F238E27FC236}">
                <a16:creationId xmlns:a16="http://schemas.microsoft.com/office/drawing/2014/main" id="{2E3F1417-884E-433B-9465-5DEE6A672173}"/>
              </a:ext>
            </a:extLst>
          </p:cNvPr>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22066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Adding Relations (cont.)</a:t>
            </a:r>
          </a:p>
        </p:txBody>
      </p:sp>
      <p:sp>
        <p:nvSpPr>
          <p:cNvPr id="3" name="Content Placeholder 2"/>
          <p:cNvSpPr>
            <a:spLocks noGrp="1"/>
          </p:cNvSpPr>
          <p:nvPr>
            <p:ph idx="1"/>
          </p:nvPr>
        </p:nvSpPr>
        <p:spPr/>
        <p:txBody>
          <a:bodyPr/>
          <a:lstStyle/>
          <a:p>
            <a:r>
              <a:rPr lang="en-US" dirty="0"/>
              <a:t>To add relations to nodes already present in the graph, we first need to find them:</a:t>
            </a:r>
          </a:p>
          <a:p>
            <a:pPr>
              <a:buFont typeface="Wingdings"/>
              <a:buChar char="Ø"/>
            </a:pPr>
            <a:r>
              <a:rPr lang="en-US" dirty="0">
                <a:solidFill>
                  <a:srgbClr val="0070C0"/>
                </a:solidFill>
              </a:rPr>
              <a:t>MATCH (</a:t>
            </a:r>
            <a:r>
              <a:rPr lang="en-US" dirty="0" err="1">
                <a:solidFill>
                  <a:srgbClr val="0070C0"/>
                </a:solidFill>
              </a:rPr>
              <a:t>a:student</a:t>
            </a:r>
            <a:r>
              <a:rPr lang="en-US" dirty="0">
                <a:solidFill>
                  <a:srgbClr val="0070C0"/>
                </a:solidFill>
              </a:rPr>
              <a:t>),(</a:t>
            </a:r>
            <a:r>
              <a:rPr lang="en-US" dirty="0" err="1">
                <a:solidFill>
                  <a:srgbClr val="0070C0"/>
                </a:solidFill>
              </a:rPr>
              <a:t>b:student</a:t>
            </a:r>
            <a:r>
              <a:rPr lang="en-US" dirty="0">
                <a:solidFill>
                  <a:srgbClr val="0070C0"/>
                </a:solidFill>
              </a:rPr>
              <a:t>) WHERE a.name = 'Tal Negev' AND b.name = '</a:t>
            </a:r>
            <a:r>
              <a:rPr lang="en-US" dirty="0" err="1">
                <a:solidFill>
                  <a:srgbClr val="0070C0"/>
                </a:solidFill>
              </a:rPr>
              <a:t>Chaya</a:t>
            </a:r>
            <a:r>
              <a:rPr lang="en-US" dirty="0">
                <a:solidFill>
                  <a:srgbClr val="0070C0"/>
                </a:solidFill>
              </a:rPr>
              <a:t> Glass' CREATE (a)-[r1:teaches]-&gt;(b)</a:t>
            </a:r>
          </a:p>
        </p:txBody>
      </p:sp>
      <p:sp>
        <p:nvSpPr>
          <p:cNvPr id="5" name="מציין מיקום של מספר שקופית 4">
            <a:extLst>
              <a:ext uri="{FF2B5EF4-FFF2-40B4-BE49-F238E27FC236}">
                <a16:creationId xmlns:a16="http://schemas.microsoft.com/office/drawing/2014/main" id="{9846B72E-8257-408D-BF1F-A3BEC5D5F2ED}"/>
              </a:ext>
            </a:extLst>
          </p:cNvPr>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220446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Queries: MATCH</a:t>
            </a:r>
          </a:p>
        </p:txBody>
      </p:sp>
      <p:sp>
        <p:nvSpPr>
          <p:cNvPr id="3" name="Content Placeholder 2"/>
          <p:cNvSpPr>
            <a:spLocks noGrp="1"/>
          </p:cNvSpPr>
          <p:nvPr>
            <p:ph idx="1"/>
          </p:nvPr>
        </p:nvSpPr>
        <p:spPr/>
        <p:txBody>
          <a:bodyPr>
            <a:normAutofit/>
          </a:bodyPr>
          <a:lstStyle/>
          <a:p>
            <a:pPr marL="0" lvl="0" indent="0">
              <a:buNone/>
            </a:pPr>
            <a:r>
              <a:rPr lang="en-US" sz="2800" dirty="0">
                <a:solidFill>
                  <a:prstClr val="black"/>
                </a:solidFill>
              </a:rPr>
              <a:t>The </a:t>
            </a:r>
            <a:r>
              <a:rPr lang="en-US" sz="2800" i="1" dirty="0">
                <a:solidFill>
                  <a:srgbClr val="C00000"/>
                </a:solidFill>
              </a:rPr>
              <a:t>MATCH</a:t>
            </a:r>
            <a:r>
              <a:rPr lang="en-US" sz="2800" dirty="0">
                <a:solidFill>
                  <a:prstClr val="black"/>
                </a:solidFill>
              </a:rPr>
              <a:t> clause is used to search for the pattern described in it.</a:t>
            </a:r>
          </a:p>
          <a:p>
            <a:pPr marL="0" lvl="0" indent="0">
              <a:buNone/>
            </a:pPr>
            <a:endParaRPr lang="en-US" dirty="0">
              <a:solidFill>
                <a:prstClr val="black"/>
              </a:solidFill>
            </a:endParaRPr>
          </a:p>
          <a:p>
            <a:pPr lvl="0">
              <a:buFont typeface="Wingdings"/>
              <a:buChar char="Ø"/>
            </a:pPr>
            <a:r>
              <a:rPr lang="en-US" dirty="0">
                <a:solidFill>
                  <a:srgbClr val="C00000"/>
                </a:solidFill>
              </a:rPr>
              <a:t>MATCH</a:t>
            </a:r>
            <a:r>
              <a:rPr lang="en-US" dirty="0">
                <a:solidFill>
                  <a:srgbClr val="0070C0"/>
                </a:solidFill>
              </a:rPr>
              <a:t> </a:t>
            </a:r>
            <a:r>
              <a:rPr lang="en-US" dirty="0">
                <a:solidFill>
                  <a:srgbClr val="0070C0"/>
                </a:solidFill>
                <a:highlight>
                  <a:srgbClr val="FFFF00"/>
                </a:highlight>
              </a:rPr>
              <a:t>(a)</a:t>
            </a:r>
            <a:r>
              <a:rPr lang="en-US" dirty="0">
                <a:solidFill>
                  <a:srgbClr val="C00000"/>
                </a:solidFill>
                <a:highlight>
                  <a:srgbClr val="FFFF00"/>
                </a:highlight>
              </a:rPr>
              <a:t>--&gt;</a:t>
            </a:r>
            <a:r>
              <a:rPr lang="en-US" dirty="0">
                <a:solidFill>
                  <a:srgbClr val="0070C0"/>
                </a:solidFill>
                <a:highlight>
                  <a:srgbClr val="FFFF00"/>
                </a:highlight>
              </a:rPr>
              <a:t>(b{</a:t>
            </a:r>
            <a:r>
              <a:rPr lang="en-US" dirty="0" err="1">
                <a:solidFill>
                  <a:srgbClr val="0070C0"/>
                </a:solidFill>
                <a:highlight>
                  <a:srgbClr val="FFFF00"/>
                </a:highlight>
              </a:rPr>
              <a:t>name:'Chaya</a:t>
            </a:r>
            <a:r>
              <a:rPr lang="en-US" dirty="0">
                <a:solidFill>
                  <a:srgbClr val="0070C0"/>
                </a:solidFill>
                <a:highlight>
                  <a:srgbClr val="FFFF00"/>
                </a:highlight>
              </a:rPr>
              <a:t> Glass'})</a:t>
            </a:r>
            <a:r>
              <a:rPr lang="en-US" dirty="0">
                <a:solidFill>
                  <a:srgbClr val="0070C0"/>
                </a:solidFill>
              </a:rPr>
              <a:t> RETURN a</a:t>
            </a:r>
          </a:p>
          <a:p>
            <a:pPr lvl="1"/>
            <a:r>
              <a:rPr lang="en-US" dirty="0">
                <a:solidFill>
                  <a:prstClr val="black"/>
                </a:solidFill>
              </a:rPr>
              <a:t>Find all nodes who have any relation with Chaya Glass</a:t>
            </a:r>
          </a:p>
          <a:p>
            <a:pPr>
              <a:buFont typeface="Wingdings"/>
              <a:buChar char="Ø"/>
            </a:pPr>
            <a:r>
              <a:rPr lang="en-US" dirty="0">
                <a:solidFill>
                  <a:srgbClr val="C00000"/>
                </a:solidFill>
              </a:rPr>
              <a:t>MATCH</a:t>
            </a:r>
            <a:r>
              <a:rPr lang="en-US" dirty="0">
                <a:solidFill>
                  <a:srgbClr val="0070C0"/>
                </a:solidFill>
              </a:rPr>
              <a:t> </a:t>
            </a:r>
            <a:r>
              <a:rPr lang="en-US" dirty="0">
                <a:solidFill>
                  <a:srgbClr val="0070C0"/>
                </a:solidFill>
                <a:highlight>
                  <a:srgbClr val="FFFF00"/>
                </a:highlight>
              </a:rPr>
              <a:t>(a)</a:t>
            </a:r>
            <a:r>
              <a:rPr lang="en-US" dirty="0">
                <a:solidFill>
                  <a:srgbClr val="C00000"/>
                </a:solidFill>
                <a:highlight>
                  <a:srgbClr val="FFFF00"/>
                </a:highlight>
              </a:rPr>
              <a:t>-[:teaches]-&gt;</a:t>
            </a:r>
            <a:r>
              <a:rPr lang="en-US" dirty="0">
                <a:solidFill>
                  <a:srgbClr val="0070C0"/>
                </a:solidFill>
                <a:highlight>
                  <a:srgbClr val="FFFF00"/>
                </a:highlight>
              </a:rPr>
              <a:t>(</a:t>
            </a:r>
            <a:r>
              <a:rPr lang="en-US" dirty="0" err="1">
                <a:solidFill>
                  <a:srgbClr val="0070C0"/>
                </a:solidFill>
                <a:highlight>
                  <a:srgbClr val="FFFF00"/>
                </a:highlight>
              </a:rPr>
              <a:t>b:student</a:t>
            </a:r>
            <a:r>
              <a:rPr lang="en-US" dirty="0">
                <a:solidFill>
                  <a:srgbClr val="0070C0"/>
                </a:solidFill>
                <a:highlight>
                  <a:srgbClr val="FFFF00"/>
                </a:highlight>
              </a:rPr>
              <a:t>) </a:t>
            </a:r>
            <a:r>
              <a:rPr lang="en-US" dirty="0">
                <a:solidFill>
                  <a:srgbClr val="0070C0"/>
                </a:solidFill>
              </a:rPr>
              <a:t>RETURN a.name</a:t>
            </a:r>
          </a:p>
          <a:p>
            <a:pPr lvl="1"/>
            <a:r>
              <a:rPr lang="en-US" dirty="0">
                <a:solidFill>
                  <a:prstClr val="black"/>
                </a:solidFill>
              </a:rPr>
              <a:t>Find all names of those who teach students</a:t>
            </a:r>
            <a:endParaRPr lang="en-US" dirty="0"/>
          </a:p>
          <a:p>
            <a:pPr>
              <a:buFont typeface="Wingdings"/>
              <a:buChar char="Ø"/>
            </a:pPr>
            <a:r>
              <a:rPr lang="en-US" sz="2600" dirty="0">
                <a:solidFill>
                  <a:srgbClr val="C00000"/>
                </a:solidFill>
              </a:rPr>
              <a:t>MATCH</a:t>
            </a:r>
            <a:r>
              <a:rPr lang="en-US" sz="2600" dirty="0">
                <a:solidFill>
                  <a:srgbClr val="0070C0"/>
                </a:solidFill>
              </a:rPr>
              <a:t> </a:t>
            </a:r>
            <a:r>
              <a:rPr lang="en-US" sz="2600" dirty="0">
                <a:solidFill>
                  <a:srgbClr val="0070C0"/>
                </a:solidFill>
                <a:highlight>
                  <a:srgbClr val="FFFF00"/>
                </a:highlight>
              </a:rPr>
              <a:t>(a)</a:t>
            </a:r>
            <a:r>
              <a:rPr lang="en-US" sz="2600" dirty="0">
                <a:solidFill>
                  <a:srgbClr val="C00000"/>
                </a:solidFill>
                <a:highlight>
                  <a:srgbClr val="FFFF00"/>
                </a:highlight>
              </a:rPr>
              <a:t>-[:teaches]-&gt;</a:t>
            </a:r>
            <a:r>
              <a:rPr lang="en-US" sz="2600" dirty="0">
                <a:solidFill>
                  <a:srgbClr val="0070C0"/>
                </a:solidFill>
                <a:highlight>
                  <a:srgbClr val="FFFF00"/>
                </a:highlight>
              </a:rPr>
              <a:t>(</a:t>
            </a:r>
            <a:r>
              <a:rPr lang="en-US" sz="2600" dirty="0" err="1">
                <a:solidFill>
                  <a:srgbClr val="0070C0"/>
                </a:solidFill>
                <a:highlight>
                  <a:srgbClr val="FFFF00"/>
                </a:highlight>
              </a:rPr>
              <a:t>b:student</a:t>
            </a:r>
            <a:r>
              <a:rPr lang="en-US" sz="2600" dirty="0">
                <a:solidFill>
                  <a:srgbClr val="0070C0"/>
                </a:solidFill>
                <a:highlight>
                  <a:srgbClr val="FFFF00"/>
                </a:highlight>
              </a:rPr>
              <a:t> {</a:t>
            </a:r>
            <a:r>
              <a:rPr lang="en-US" sz="2600" dirty="0" err="1">
                <a:solidFill>
                  <a:srgbClr val="0070C0"/>
                </a:solidFill>
                <a:highlight>
                  <a:srgbClr val="FFFF00"/>
                </a:highlight>
              </a:rPr>
              <a:t>name:'Chaya</a:t>
            </a:r>
            <a:r>
              <a:rPr lang="en-US" sz="2600" dirty="0">
                <a:solidFill>
                  <a:srgbClr val="0070C0"/>
                </a:solidFill>
                <a:highlight>
                  <a:srgbClr val="FFFF00"/>
                </a:highlight>
              </a:rPr>
              <a:t> Glass'}) </a:t>
            </a:r>
            <a:r>
              <a:rPr lang="en-US" sz="2600" dirty="0">
                <a:solidFill>
                  <a:srgbClr val="0070C0"/>
                </a:solidFill>
              </a:rPr>
              <a:t>RETURN a.name</a:t>
            </a:r>
          </a:p>
          <a:p>
            <a:pPr lvl="1"/>
            <a:r>
              <a:rPr lang="en-US" sz="2400" dirty="0">
                <a:solidFill>
                  <a:prstClr val="black"/>
                </a:solidFill>
              </a:rPr>
              <a:t>Find all names of those who teach the student Chaya Glass</a:t>
            </a:r>
          </a:p>
          <a:p>
            <a:pPr>
              <a:buFont typeface="Wingdings"/>
              <a:buChar char="Ø"/>
            </a:pPr>
            <a:endParaRPr lang="en-US" dirty="0">
              <a:solidFill>
                <a:srgbClr val="0070C0"/>
              </a:solidFill>
            </a:endParaRPr>
          </a:p>
          <a:p>
            <a:pPr marL="0" indent="0">
              <a:buNone/>
            </a:pPr>
            <a:endParaRPr lang="en-US" dirty="0">
              <a:solidFill>
                <a:prstClr val="black"/>
              </a:solidFill>
            </a:endParaRPr>
          </a:p>
          <a:p>
            <a:pPr marL="0" indent="0">
              <a:buNone/>
            </a:pPr>
            <a:endParaRPr lang="en-US" dirty="0">
              <a:solidFill>
                <a:prstClr val="black"/>
              </a:solidFill>
            </a:endParaRPr>
          </a:p>
          <a:p>
            <a:pPr marL="0" indent="0">
              <a:buNone/>
            </a:pPr>
            <a:endParaRPr lang="en-US" dirty="0"/>
          </a:p>
        </p:txBody>
      </p:sp>
      <p:pic>
        <p:nvPicPr>
          <p:cNvPr id="6" name="תמונה 5">
            <a:extLst>
              <a:ext uri="{FF2B5EF4-FFF2-40B4-BE49-F238E27FC236}">
                <a16:creationId xmlns:a16="http://schemas.microsoft.com/office/drawing/2014/main" id="{92E511A9-7720-456D-81B9-BAB6382250A4}"/>
              </a:ext>
            </a:extLst>
          </p:cNvPr>
          <p:cNvPicPr>
            <a:picLocks noChangeAspect="1"/>
          </p:cNvPicPr>
          <p:nvPr/>
        </p:nvPicPr>
        <p:blipFill>
          <a:blip r:embed="rId4"/>
          <a:stretch>
            <a:fillRect/>
          </a:stretch>
        </p:blipFill>
        <p:spPr>
          <a:xfrm>
            <a:off x="5410200" y="5797551"/>
            <a:ext cx="3371850" cy="657225"/>
          </a:xfrm>
          <a:prstGeom prst="rect">
            <a:avLst/>
          </a:prstGeom>
        </p:spPr>
      </p:pic>
      <p:sp>
        <p:nvSpPr>
          <p:cNvPr id="4" name="מציין מיקום של מספר שקופית 3">
            <a:extLst>
              <a:ext uri="{FF2B5EF4-FFF2-40B4-BE49-F238E27FC236}">
                <a16:creationId xmlns:a16="http://schemas.microsoft.com/office/drawing/2014/main" id="{331D11FA-F8B1-4E6A-9FA3-A014BE24D333}"/>
              </a:ext>
            </a:extLst>
          </p:cNvPr>
          <p:cNvSpPr>
            <a:spLocks noGrp="1"/>
          </p:cNvSpPr>
          <p:nvPr>
            <p:ph type="sldNum" sz="quarter" idx="12"/>
          </p:nvPr>
        </p:nvSpPr>
        <p:spPr/>
        <p:txBody>
          <a:bodyPr/>
          <a:lstStyle/>
          <a:p>
            <a:fld id="{B6F15528-21DE-4FAA-801E-634DDDAF4B2B}" type="slidenum">
              <a:rPr lang="en-US" smtClean="0"/>
              <a:pPr/>
              <a:t>116</a:t>
            </a:fld>
            <a:endParaRPr lang="en-US"/>
          </a:p>
        </p:txBody>
      </p:sp>
      <p:sp>
        <p:nvSpPr>
          <p:cNvPr id="8" name="תיבת טקסט 7">
            <a:extLst>
              <a:ext uri="{FF2B5EF4-FFF2-40B4-BE49-F238E27FC236}">
                <a16:creationId xmlns:a16="http://schemas.microsoft.com/office/drawing/2014/main" id="{21C10068-4434-4EAE-98EB-F69FE8AA880B}"/>
              </a:ext>
            </a:extLst>
          </p:cNvPr>
          <p:cNvSpPr txBox="1"/>
          <p:nvPr/>
        </p:nvSpPr>
        <p:spPr>
          <a:xfrm>
            <a:off x="4343400" y="2179473"/>
            <a:ext cx="990600" cy="369332"/>
          </a:xfrm>
          <a:prstGeom prst="rect">
            <a:avLst/>
          </a:prstGeom>
          <a:noFill/>
        </p:spPr>
        <p:txBody>
          <a:bodyPr wrap="square">
            <a:spAutoFit/>
          </a:bodyPr>
          <a:lstStyle/>
          <a:p>
            <a:r>
              <a:rPr lang="en-US" sz="1800" dirty="0">
                <a:solidFill>
                  <a:prstClr val="black"/>
                </a:solidFill>
              </a:rPr>
              <a:t>pattern</a:t>
            </a:r>
            <a:endParaRPr lang="he-IL" dirty="0"/>
          </a:p>
        </p:txBody>
      </p:sp>
      <p:sp>
        <p:nvSpPr>
          <p:cNvPr id="9" name="סוגר מסולסל שמאלי 8">
            <a:extLst>
              <a:ext uri="{FF2B5EF4-FFF2-40B4-BE49-F238E27FC236}">
                <a16:creationId xmlns:a16="http://schemas.microsoft.com/office/drawing/2014/main" id="{C004AEC4-00C7-414B-854B-4FF3DC9A3098}"/>
              </a:ext>
            </a:extLst>
          </p:cNvPr>
          <p:cNvSpPr/>
          <p:nvPr/>
        </p:nvSpPr>
        <p:spPr>
          <a:xfrm rot="5400000">
            <a:off x="4544475" y="179523"/>
            <a:ext cx="381000" cy="485564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24855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09340E-1EE1-4279-8795-A87E965E96A1}"/>
              </a:ext>
            </a:extLst>
          </p:cNvPr>
          <p:cNvSpPr>
            <a:spLocks noGrp="1"/>
          </p:cNvSpPr>
          <p:nvPr>
            <p:ph type="title"/>
          </p:nvPr>
        </p:nvSpPr>
        <p:spPr/>
        <p:txBody>
          <a:bodyPr>
            <a:normAutofit/>
          </a:bodyPr>
          <a:lstStyle/>
          <a:p>
            <a:r>
              <a:rPr lang="en-US" b="0" i="0" dirty="0">
                <a:solidFill>
                  <a:srgbClr val="4A5568"/>
                </a:solidFill>
                <a:effectLst/>
                <a:latin typeface="Nunito Sans"/>
              </a:rPr>
              <a:t> Variable-length pattern matching</a:t>
            </a:r>
            <a:endParaRPr lang="he-IL" dirty="0"/>
          </a:p>
        </p:txBody>
      </p:sp>
      <p:sp>
        <p:nvSpPr>
          <p:cNvPr id="3" name="מציין מיקום תוכן 2">
            <a:extLst>
              <a:ext uri="{FF2B5EF4-FFF2-40B4-BE49-F238E27FC236}">
                <a16:creationId xmlns:a16="http://schemas.microsoft.com/office/drawing/2014/main" id="{1E8DC722-7710-41CF-BA42-33A4D8FD1100}"/>
              </a:ext>
            </a:extLst>
          </p:cNvPr>
          <p:cNvSpPr>
            <a:spLocks noGrp="1"/>
          </p:cNvSpPr>
          <p:nvPr>
            <p:ph idx="1"/>
          </p:nvPr>
        </p:nvSpPr>
        <p:spPr>
          <a:xfrm>
            <a:off x="609600" y="1600201"/>
            <a:ext cx="10972800" cy="5121275"/>
          </a:xfrm>
        </p:spPr>
        <p:txBody>
          <a:bodyPr>
            <a:normAutofit fontScale="92500" lnSpcReduction="20000"/>
          </a:bodyPr>
          <a:lstStyle/>
          <a:p>
            <a:r>
              <a:rPr lang="en-US" dirty="0">
                <a:solidFill>
                  <a:srgbClr val="0070C0"/>
                </a:solidFill>
              </a:rPr>
              <a:t>(a)-[*2]-&gt;(b)</a:t>
            </a:r>
          </a:p>
          <a:p>
            <a:pPr marL="0" indent="0">
              <a:buNone/>
            </a:pPr>
            <a:r>
              <a:rPr lang="en-US" b="0" i="0" dirty="0">
                <a:solidFill>
                  <a:srgbClr val="2D3748"/>
                </a:solidFill>
                <a:effectLst/>
                <a:latin typeface="Nunito Sans"/>
              </a:rPr>
              <a:t>This describes a graph of three nodes and two relationships, all in one path (a path of length 2).</a:t>
            </a:r>
          </a:p>
          <a:p>
            <a:pPr marL="0" indent="0">
              <a:buNone/>
            </a:pPr>
            <a:endParaRPr lang="en-US" b="0" i="0" dirty="0">
              <a:solidFill>
                <a:srgbClr val="2D3748"/>
              </a:solidFill>
              <a:effectLst/>
              <a:latin typeface="Nunito Sans"/>
            </a:endParaRPr>
          </a:p>
          <a:p>
            <a:pPr marL="0" indent="0">
              <a:buNone/>
            </a:pPr>
            <a:r>
              <a:rPr lang="en-US" b="0" i="0" dirty="0">
                <a:solidFill>
                  <a:srgbClr val="2D3748"/>
                </a:solidFill>
                <a:effectLst/>
                <a:latin typeface="Nunito Sans"/>
              </a:rPr>
              <a:t>A range of lengths can also be specified: such relationship patterns are called </a:t>
            </a:r>
            <a:r>
              <a:rPr lang="en-US" b="0" i="0" dirty="0">
                <a:solidFill>
                  <a:srgbClr val="C00000"/>
                </a:solidFill>
                <a:effectLst/>
                <a:latin typeface="Nunito Sans"/>
              </a:rPr>
              <a:t>'variable length relationships</a:t>
            </a:r>
            <a:r>
              <a:rPr lang="en-US" b="0" i="0" dirty="0">
                <a:solidFill>
                  <a:srgbClr val="2D3748"/>
                </a:solidFill>
                <a:effectLst/>
                <a:latin typeface="Nunito Sans"/>
              </a:rPr>
              <a:t>'. For example:</a:t>
            </a:r>
          </a:p>
          <a:p>
            <a:pPr marL="0" indent="0">
              <a:buNone/>
            </a:pPr>
            <a:r>
              <a:rPr lang="en-US" dirty="0">
                <a:solidFill>
                  <a:srgbClr val="0070C0"/>
                </a:solidFill>
              </a:rPr>
              <a:t>(a)-[*3..5]-&gt;(b)</a:t>
            </a:r>
          </a:p>
          <a:p>
            <a:pPr marL="0" indent="0">
              <a:buNone/>
            </a:pPr>
            <a:r>
              <a:rPr lang="en-US" dirty="0"/>
              <a:t>This is a minimum length of 3, and a maximum of 5.</a:t>
            </a:r>
          </a:p>
          <a:p>
            <a:pPr marL="0" indent="0">
              <a:buNone/>
            </a:pPr>
            <a:r>
              <a:rPr lang="en-US" dirty="0"/>
              <a:t> It describes a graph of either 4 nodes and 3 relationships, 5 nodes and 4 relationships or 6 nodes and 5 relationships, all connected together in a single path</a:t>
            </a:r>
            <a:endParaRPr lang="he-IL" dirty="0">
              <a:solidFill>
                <a:srgbClr val="0070C0"/>
              </a:solidFill>
            </a:endParaRPr>
          </a:p>
        </p:txBody>
      </p:sp>
      <p:sp>
        <p:nvSpPr>
          <p:cNvPr id="4" name="מציין מיקום של מספר שקופית 3">
            <a:extLst>
              <a:ext uri="{FF2B5EF4-FFF2-40B4-BE49-F238E27FC236}">
                <a16:creationId xmlns:a16="http://schemas.microsoft.com/office/drawing/2014/main" id="{BC8F8827-9D8F-4A65-AD08-4F05B233DBDE}"/>
              </a:ext>
            </a:extLst>
          </p:cNvPr>
          <p:cNvSpPr>
            <a:spLocks noGrp="1"/>
          </p:cNvSpPr>
          <p:nvPr>
            <p:ph type="sldNum" sz="quarter" idx="12"/>
          </p:nvPr>
        </p:nvSpPr>
        <p:spPr/>
        <p:txBody>
          <a:bodyPr/>
          <a:lstStyle/>
          <a:p>
            <a:fld id="{B6F15528-21DE-4FAA-801E-634DDDAF4B2B}" type="slidenum">
              <a:rPr lang="en-US" smtClean="0"/>
              <a:pPr/>
              <a:t>117</a:t>
            </a:fld>
            <a:endParaRPr lang="en-US"/>
          </a:p>
        </p:txBody>
      </p:sp>
      <p:sp>
        <p:nvSpPr>
          <p:cNvPr id="6" name="תיבת טקסט 5">
            <a:extLst>
              <a:ext uri="{FF2B5EF4-FFF2-40B4-BE49-F238E27FC236}">
                <a16:creationId xmlns:a16="http://schemas.microsoft.com/office/drawing/2014/main" id="{B62E06C1-8497-4DF8-8C7C-25BB7BC84B22}"/>
              </a:ext>
            </a:extLst>
          </p:cNvPr>
          <p:cNvSpPr txBox="1"/>
          <p:nvPr/>
        </p:nvSpPr>
        <p:spPr>
          <a:xfrm>
            <a:off x="3657600" y="1455809"/>
            <a:ext cx="6092686" cy="584775"/>
          </a:xfrm>
          <a:prstGeom prst="rect">
            <a:avLst/>
          </a:prstGeom>
          <a:noFill/>
        </p:spPr>
        <p:txBody>
          <a:bodyPr wrap="square">
            <a:spAutoFit/>
          </a:bodyPr>
          <a:lstStyle/>
          <a:p>
            <a:r>
              <a:rPr lang="en-US" sz="3200" dirty="0">
                <a:solidFill>
                  <a:srgbClr val="2D3748"/>
                </a:solidFill>
                <a:latin typeface="Nunito Sans"/>
              </a:rPr>
              <a:t>equivalent to</a:t>
            </a:r>
            <a:r>
              <a:rPr lang="en-US" sz="3200" dirty="0">
                <a:solidFill>
                  <a:srgbClr val="0070C0"/>
                </a:solidFill>
                <a:latin typeface="Nunito Sans"/>
              </a:rPr>
              <a:t>:    (a)--&gt;()--&gt;(b)</a:t>
            </a:r>
            <a:endParaRPr lang="he-IL" sz="3200" dirty="0">
              <a:solidFill>
                <a:srgbClr val="0070C0"/>
              </a:solidFill>
              <a:latin typeface="Nunito Sans"/>
            </a:endParaRPr>
          </a:p>
        </p:txBody>
      </p:sp>
    </p:spTree>
    <p:extLst>
      <p:ext uri="{BB962C8B-B14F-4D97-AF65-F5344CB8AC3E}">
        <p14:creationId xmlns:p14="http://schemas.microsoft.com/office/powerpoint/2010/main" val="1020560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AD1F67-3F35-44F6-AFC3-BA4FB4C70ABA}"/>
              </a:ext>
            </a:extLst>
          </p:cNvPr>
          <p:cNvSpPr>
            <a:spLocks noGrp="1"/>
          </p:cNvSpPr>
          <p:nvPr>
            <p:ph type="title"/>
          </p:nvPr>
        </p:nvSpPr>
        <p:spPr/>
        <p:txBody>
          <a:bodyPr/>
          <a:lstStyle/>
          <a:p>
            <a:r>
              <a:rPr lang="en-US" dirty="0"/>
              <a:t>More Queries</a:t>
            </a:r>
          </a:p>
        </p:txBody>
      </p:sp>
      <p:sp>
        <p:nvSpPr>
          <p:cNvPr id="3" name="מציין מיקום תוכן 2">
            <a:extLst>
              <a:ext uri="{FF2B5EF4-FFF2-40B4-BE49-F238E27FC236}">
                <a16:creationId xmlns:a16="http://schemas.microsoft.com/office/drawing/2014/main" id="{F3FA4FA3-D204-4705-800C-9FEC80338096}"/>
              </a:ext>
            </a:extLst>
          </p:cNvPr>
          <p:cNvSpPr>
            <a:spLocks noGrp="1"/>
          </p:cNvSpPr>
          <p:nvPr>
            <p:ph idx="1"/>
          </p:nvPr>
        </p:nvSpPr>
        <p:spPr>
          <a:xfrm>
            <a:off x="609600" y="1143001"/>
            <a:ext cx="10972800" cy="4983164"/>
          </a:xfrm>
        </p:spPr>
        <p:txBody>
          <a:bodyPr>
            <a:normAutofit/>
          </a:bodyPr>
          <a:lstStyle/>
          <a:p>
            <a:pPr marL="0" indent="0">
              <a:buNone/>
            </a:pPr>
            <a:r>
              <a:rPr lang="en-US" sz="2400" dirty="0">
                <a:latin typeface="Bitstream Vera Sans Mono"/>
              </a:rPr>
              <a:t>Add some data:</a:t>
            </a:r>
          </a:p>
          <a:p>
            <a:pPr>
              <a:buFont typeface="Wingdings" panose="05000000000000000000" pitchFamily="2" charset="2"/>
              <a:buChar char="Ø"/>
            </a:pPr>
            <a:r>
              <a:rPr lang="en-US" sz="2400" dirty="0">
                <a:solidFill>
                  <a:srgbClr val="0070C0"/>
                </a:solidFill>
                <a:latin typeface="Bitstream Vera Sans Mono"/>
              </a:rPr>
              <a:t>CREATE (</a:t>
            </a:r>
            <a:r>
              <a:rPr lang="en-US" sz="2400" dirty="0" err="1">
                <a:solidFill>
                  <a:srgbClr val="0070C0"/>
                </a:solidFill>
                <a:latin typeface="Bitstream Vera Sans Mono"/>
              </a:rPr>
              <a:t>cohen:student</a:t>
            </a:r>
            <a:r>
              <a:rPr lang="en-US" sz="2400" dirty="0">
                <a:solidFill>
                  <a:srgbClr val="0070C0"/>
                </a:solidFill>
                <a:latin typeface="Bitstream Vera Sans Mono"/>
              </a:rPr>
              <a:t> {name: 'Yoav Cohen', id:666, age:21, degree:</a:t>
            </a:r>
            <a:r>
              <a:rPr lang="en-US" sz="2400" dirty="0">
                <a:solidFill>
                  <a:srgbClr val="0070C0"/>
                </a:solidFill>
              </a:rPr>
              <a:t> '</a:t>
            </a:r>
            <a:r>
              <a:rPr lang="en-US" sz="2400" dirty="0">
                <a:solidFill>
                  <a:srgbClr val="0070C0"/>
                </a:solidFill>
                <a:latin typeface="Bitstream Vera Sans Mono"/>
              </a:rPr>
              <a:t>1</a:t>
            </a:r>
            <a:r>
              <a:rPr lang="en-US" sz="2400" dirty="0">
                <a:solidFill>
                  <a:srgbClr val="0070C0"/>
                </a:solidFill>
              </a:rPr>
              <a:t>'</a:t>
            </a:r>
            <a:r>
              <a:rPr lang="en-US" sz="2400" dirty="0">
                <a:solidFill>
                  <a:srgbClr val="0070C0"/>
                </a:solidFill>
                <a:latin typeface="Bitstream Vera Sans Mono"/>
              </a:rPr>
              <a:t>})</a:t>
            </a:r>
          </a:p>
          <a:p>
            <a:pPr>
              <a:buFont typeface="Wingdings" panose="05000000000000000000" pitchFamily="2" charset="2"/>
              <a:buChar char="Ø"/>
            </a:pPr>
            <a:r>
              <a:rPr lang="en-US" sz="2400" dirty="0">
                <a:solidFill>
                  <a:srgbClr val="0070C0"/>
                </a:solidFill>
              </a:rPr>
              <a:t>MATCH (</a:t>
            </a:r>
            <a:r>
              <a:rPr lang="en-US" sz="2400" dirty="0" err="1">
                <a:solidFill>
                  <a:srgbClr val="0070C0"/>
                </a:solidFill>
              </a:rPr>
              <a:t>a:student</a:t>
            </a:r>
            <a:r>
              <a:rPr lang="en-US" sz="2400" dirty="0">
                <a:solidFill>
                  <a:srgbClr val="0070C0"/>
                </a:solidFill>
              </a:rPr>
              <a:t>),(</a:t>
            </a:r>
            <a:r>
              <a:rPr lang="en-US" sz="2400" dirty="0" err="1">
                <a:solidFill>
                  <a:srgbClr val="0070C0"/>
                </a:solidFill>
              </a:rPr>
              <a:t>b:student</a:t>
            </a:r>
            <a:r>
              <a:rPr lang="en-US" sz="2400" dirty="0">
                <a:solidFill>
                  <a:srgbClr val="0070C0"/>
                </a:solidFill>
              </a:rPr>
              <a:t>) WHERE a.name = 'Yoav Cohen' AND b.name = 'Tal Negev' CREATE (a)-[r1:teaches]-&gt;(b)</a:t>
            </a:r>
          </a:p>
          <a:p>
            <a:pPr>
              <a:buFont typeface="Wingdings" panose="05000000000000000000" pitchFamily="2" charset="2"/>
              <a:buChar char="Ø"/>
            </a:pPr>
            <a:endParaRPr lang="en-US" dirty="0">
              <a:solidFill>
                <a:srgbClr val="0070C0"/>
              </a:solidFill>
              <a:latin typeface="Bitstream Vera Sans Mono"/>
            </a:endParaRPr>
          </a:p>
          <a:p>
            <a:pPr>
              <a:buFont typeface="Wingdings" panose="05000000000000000000" pitchFamily="2" charset="2"/>
              <a:buChar char="Ø"/>
            </a:pPr>
            <a:endParaRPr lang="en-US" dirty="0">
              <a:solidFill>
                <a:srgbClr val="9C3328"/>
              </a:solidFill>
              <a:latin typeface="Bitstream Vera Sans Mono"/>
            </a:endParaRPr>
          </a:p>
          <a:p>
            <a:pPr>
              <a:buFont typeface="Wingdings" panose="05000000000000000000" pitchFamily="2" charset="2"/>
              <a:buChar char="Ø"/>
            </a:pPr>
            <a:endParaRPr lang="en-US" dirty="0">
              <a:solidFill>
                <a:srgbClr val="9C3328"/>
              </a:solidFill>
              <a:latin typeface="Bitstream Vera Sans Mono"/>
            </a:endParaRPr>
          </a:p>
          <a:p>
            <a:pPr marL="0" indent="0">
              <a:buNone/>
            </a:pPr>
            <a:endParaRPr lang="en-US" b="0" i="0" dirty="0">
              <a:solidFill>
                <a:srgbClr val="9C3328"/>
              </a:solidFill>
              <a:effectLst/>
              <a:latin typeface="Bitstream Vera Sans Mono"/>
            </a:endParaRPr>
          </a:p>
        </p:txBody>
      </p:sp>
      <p:sp>
        <p:nvSpPr>
          <p:cNvPr id="4" name="מציין מיקום של מספר שקופית 3">
            <a:extLst>
              <a:ext uri="{FF2B5EF4-FFF2-40B4-BE49-F238E27FC236}">
                <a16:creationId xmlns:a16="http://schemas.microsoft.com/office/drawing/2014/main" id="{2DC141D8-1B28-43A0-8F78-27305B4CDA46}"/>
              </a:ext>
            </a:extLst>
          </p:cNvPr>
          <p:cNvSpPr>
            <a:spLocks noGrp="1"/>
          </p:cNvSpPr>
          <p:nvPr>
            <p:ph type="sldNum" sz="quarter" idx="12"/>
          </p:nvPr>
        </p:nvSpPr>
        <p:spPr/>
        <p:txBody>
          <a:bodyPr/>
          <a:lstStyle/>
          <a:p>
            <a:fld id="{B6F15528-21DE-4FAA-801E-634DDDAF4B2B}" type="slidenum">
              <a:rPr lang="en-US" smtClean="0"/>
              <a:pPr/>
              <a:t>118</a:t>
            </a:fld>
            <a:endParaRPr lang="en-US"/>
          </a:p>
        </p:txBody>
      </p:sp>
      <p:pic>
        <p:nvPicPr>
          <p:cNvPr id="8" name="תמונה 7">
            <a:extLst>
              <a:ext uri="{FF2B5EF4-FFF2-40B4-BE49-F238E27FC236}">
                <a16:creationId xmlns:a16="http://schemas.microsoft.com/office/drawing/2014/main" id="{1B8EFC4B-BB97-49F3-9857-F641953D62E5}"/>
              </a:ext>
            </a:extLst>
          </p:cNvPr>
          <p:cNvPicPr>
            <a:picLocks noChangeAspect="1"/>
          </p:cNvPicPr>
          <p:nvPr/>
        </p:nvPicPr>
        <p:blipFill rotWithShape="1">
          <a:blip r:embed="rId3"/>
          <a:srcRect l="8332" t="8537" r="6250" b="6593"/>
          <a:stretch/>
        </p:blipFill>
        <p:spPr>
          <a:xfrm>
            <a:off x="6553200" y="2358173"/>
            <a:ext cx="3733800" cy="4225189"/>
          </a:xfrm>
          <a:prstGeom prst="rect">
            <a:avLst/>
          </a:prstGeom>
        </p:spPr>
      </p:pic>
    </p:spTree>
    <p:extLst>
      <p:ext uri="{BB962C8B-B14F-4D97-AF65-F5344CB8AC3E}">
        <p14:creationId xmlns:p14="http://schemas.microsoft.com/office/powerpoint/2010/main" val="14076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AD1F67-3F35-44F6-AFC3-BA4FB4C70ABA}"/>
              </a:ext>
            </a:extLst>
          </p:cNvPr>
          <p:cNvSpPr>
            <a:spLocks noGrp="1"/>
          </p:cNvSpPr>
          <p:nvPr>
            <p:ph type="title"/>
          </p:nvPr>
        </p:nvSpPr>
        <p:spPr/>
        <p:txBody>
          <a:bodyPr/>
          <a:lstStyle/>
          <a:p>
            <a:r>
              <a:rPr lang="en-US" dirty="0"/>
              <a:t>More Queries</a:t>
            </a:r>
          </a:p>
        </p:txBody>
      </p:sp>
      <p:sp>
        <p:nvSpPr>
          <p:cNvPr id="3" name="מציין מיקום תוכן 2">
            <a:extLst>
              <a:ext uri="{FF2B5EF4-FFF2-40B4-BE49-F238E27FC236}">
                <a16:creationId xmlns:a16="http://schemas.microsoft.com/office/drawing/2014/main" id="{F3FA4FA3-D204-4705-800C-9FEC80338096}"/>
              </a:ext>
            </a:extLst>
          </p:cNvPr>
          <p:cNvSpPr>
            <a:spLocks noGrp="1"/>
          </p:cNvSpPr>
          <p:nvPr>
            <p:ph idx="1"/>
          </p:nvPr>
        </p:nvSpPr>
        <p:spPr>
          <a:xfrm>
            <a:off x="609600" y="1143001"/>
            <a:ext cx="10972800" cy="4983164"/>
          </a:xfrm>
        </p:spPr>
        <p:txBody>
          <a:bodyPr>
            <a:normAutofit/>
          </a:bodyPr>
          <a:lstStyle/>
          <a:p>
            <a:pPr lvl="0"/>
            <a:r>
              <a:rPr lang="en-US" sz="2600" dirty="0">
                <a:solidFill>
                  <a:prstClr val="black"/>
                </a:solidFill>
              </a:rPr>
              <a:t>Find all names of those who teach the student Chaya Glass, </a:t>
            </a:r>
            <a:r>
              <a:rPr lang="en-US" sz="2600" dirty="0">
                <a:solidFill>
                  <a:srgbClr val="C00000"/>
                </a:solidFill>
              </a:rPr>
              <a:t>or </a:t>
            </a:r>
            <a:r>
              <a:rPr lang="en-US" sz="2600" dirty="0">
                <a:solidFill>
                  <a:prstClr val="black"/>
                </a:solidFill>
              </a:rPr>
              <a:t>teach anyone who teaches the student Chaya Glass:</a:t>
            </a:r>
          </a:p>
          <a:p>
            <a:pPr>
              <a:buFont typeface="Wingdings"/>
              <a:buChar char="Ø"/>
            </a:pPr>
            <a:r>
              <a:rPr lang="en-US" sz="2600" dirty="0">
                <a:solidFill>
                  <a:srgbClr val="0070C0"/>
                </a:solidFill>
              </a:rPr>
              <a:t>MATCH (a)-[:teaches*1..2]-&gt;(</a:t>
            </a:r>
            <a:r>
              <a:rPr lang="en-US" sz="2600" dirty="0" err="1">
                <a:solidFill>
                  <a:srgbClr val="0070C0"/>
                </a:solidFill>
              </a:rPr>
              <a:t>b:student</a:t>
            </a:r>
            <a:r>
              <a:rPr lang="en-US" sz="2600" dirty="0">
                <a:solidFill>
                  <a:srgbClr val="0070C0"/>
                </a:solidFill>
              </a:rPr>
              <a:t> {</a:t>
            </a:r>
            <a:r>
              <a:rPr lang="en-US" sz="2600" dirty="0" err="1">
                <a:solidFill>
                  <a:srgbClr val="0070C0"/>
                </a:solidFill>
              </a:rPr>
              <a:t>name:'Chaya</a:t>
            </a:r>
            <a:r>
              <a:rPr lang="en-US" sz="2600" dirty="0">
                <a:solidFill>
                  <a:srgbClr val="0070C0"/>
                </a:solidFill>
              </a:rPr>
              <a:t> Glass'}) </a:t>
            </a:r>
            <a:r>
              <a:rPr lang="en-US" sz="2600" dirty="0">
                <a:solidFill>
                  <a:srgbClr val="C00000"/>
                </a:solidFill>
              </a:rPr>
              <a:t>RETURN a.name</a:t>
            </a:r>
          </a:p>
          <a:p>
            <a:pPr>
              <a:buFont typeface="Wingdings" panose="05000000000000000000" pitchFamily="2" charset="2"/>
              <a:buChar char="Ø"/>
            </a:pPr>
            <a:endParaRPr lang="en-US" dirty="0">
              <a:solidFill>
                <a:srgbClr val="9C3328"/>
              </a:solidFill>
              <a:latin typeface="Bitstream Vera Sans Mono"/>
            </a:endParaRPr>
          </a:p>
          <a:p>
            <a:pPr marL="0" indent="0">
              <a:buNone/>
            </a:pPr>
            <a:endParaRPr lang="en-US" b="0" i="0" dirty="0">
              <a:solidFill>
                <a:srgbClr val="9C3328"/>
              </a:solidFill>
              <a:effectLst/>
              <a:latin typeface="Bitstream Vera Sans Mono"/>
            </a:endParaRPr>
          </a:p>
        </p:txBody>
      </p:sp>
      <p:pic>
        <p:nvPicPr>
          <p:cNvPr id="7" name="תמונה 6">
            <a:extLst>
              <a:ext uri="{FF2B5EF4-FFF2-40B4-BE49-F238E27FC236}">
                <a16:creationId xmlns:a16="http://schemas.microsoft.com/office/drawing/2014/main" id="{B7CA2E52-6D00-4D7C-8B98-5FA29D8E42DC}"/>
              </a:ext>
            </a:extLst>
          </p:cNvPr>
          <p:cNvPicPr>
            <a:picLocks noChangeAspect="1"/>
          </p:cNvPicPr>
          <p:nvPr/>
        </p:nvPicPr>
        <p:blipFill>
          <a:blip r:embed="rId3"/>
          <a:stretch>
            <a:fillRect/>
          </a:stretch>
        </p:blipFill>
        <p:spPr>
          <a:xfrm>
            <a:off x="609600" y="4233140"/>
            <a:ext cx="5184775" cy="1314450"/>
          </a:xfrm>
          <a:prstGeom prst="rect">
            <a:avLst/>
          </a:prstGeom>
        </p:spPr>
      </p:pic>
      <p:sp>
        <p:nvSpPr>
          <p:cNvPr id="4" name="מציין מיקום של מספר שקופית 3">
            <a:extLst>
              <a:ext uri="{FF2B5EF4-FFF2-40B4-BE49-F238E27FC236}">
                <a16:creationId xmlns:a16="http://schemas.microsoft.com/office/drawing/2014/main" id="{2DC141D8-1B28-43A0-8F78-27305B4CDA46}"/>
              </a:ext>
            </a:extLst>
          </p:cNvPr>
          <p:cNvSpPr>
            <a:spLocks noGrp="1"/>
          </p:cNvSpPr>
          <p:nvPr>
            <p:ph type="sldNum" sz="quarter" idx="12"/>
          </p:nvPr>
        </p:nvSpPr>
        <p:spPr/>
        <p:txBody>
          <a:bodyPr/>
          <a:lstStyle/>
          <a:p>
            <a:fld id="{B6F15528-21DE-4FAA-801E-634DDDAF4B2B}" type="slidenum">
              <a:rPr lang="en-US" smtClean="0"/>
              <a:pPr/>
              <a:t>119</a:t>
            </a:fld>
            <a:endParaRPr lang="en-US"/>
          </a:p>
        </p:txBody>
      </p:sp>
      <p:pic>
        <p:nvPicPr>
          <p:cNvPr id="6" name="תמונה 5">
            <a:extLst>
              <a:ext uri="{FF2B5EF4-FFF2-40B4-BE49-F238E27FC236}">
                <a16:creationId xmlns:a16="http://schemas.microsoft.com/office/drawing/2014/main" id="{0093ED35-89BF-455C-B9BE-C07D0FDC7657}"/>
              </a:ext>
            </a:extLst>
          </p:cNvPr>
          <p:cNvPicPr>
            <a:picLocks noChangeAspect="1"/>
          </p:cNvPicPr>
          <p:nvPr/>
        </p:nvPicPr>
        <p:blipFill rotWithShape="1">
          <a:blip r:embed="rId4"/>
          <a:srcRect l="8332" t="8537" r="6250" b="6593"/>
          <a:stretch/>
        </p:blipFill>
        <p:spPr>
          <a:xfrm>
            <a:off x="6553200" y="2358173"/>
            <a:ext cx="3733800" cy="4225189"/>
          </a:xfrm>
          <a:prstGeom prst="rect">
            <a:avLst/>
          </a:prstGeom>
        </p:spPr>
      </p:pic>
    </p:spTree>
    <p:extLst>
      <p:ext uri="{BB962C8B-B14F-4D97-AF65-F5344CB8AC3E}">
        <p14:creationId xmlns:p14="http://schemas.microsoft.com/office/powerpoint/2010/main" val="42335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8FD94-4801-4009-9700-FBCBE2E00CC4}"/>
              </a:ext>
            </a:extLst>
          </p:cNvPr>
          <p:cNvPicPr>
            <a:picLocks noChangeAspect="1"/>
          </p:cNvPicPr>
          <p:nvPr/>
        </p:nvPicPr>
        <p:blipFill>
          <a:blip r:embed="rId3"/>
          <a:stretch>
            <a:fillRect/>
          </a:stretch>
        </p:blipFill>
        <p:spPr>
          <a:xfrm>
            <a:off x="1880755" y="1452275"/>
            <a:ext cx="8330045" cy="5296787"/>
          </a:xfrm>
          <a:prstGeom prst="rect">
            <a:avLst/>
          </a:prstGeom>
        </p:spPr>
      </p:pic>
      <p:sp>
        <p:nvSpPr>
          <p:cNvPr id="2" name="Title 1"/>
          <p:cNvSpPr>
            <a:spLocks noGrp="1"/>
          </p:cNvSpPr>
          <p:nvPr>
            <p:ph type="title"/>
          </p:nvPr>
        </p:nvSpPr>
        <p:spPr/>
        <p:txBody>
          <a:bodyPr>
            <a:normAutofit fontScale="90000"/>
          </a:bodyPr>
          <a:lstStyle/>
          <a:p>
            <a:r>
              <a:rPr lang="en-US" dirty="0"/>
              <a:t>Database management system usage</a:t>
            </a:r>
            <a:br>
              <a:rPr lang="en-US" dirty="0"/>
            </a:br>
            <a:r>
              <a:rPr lang="en-US" dirty="0"/>
              <a:t>(</a:t>
            </a:r>
            <a:r>
              <a:rPr lang="en-US" dirty="0">
                <a:hlinkClick r:id="rId4"/>
              </a:rPr>
              <a:t>http://db-engines.com/en/ranking</a:t>
            </a:r>
            <a:r>
              <a:rPr lang="en-US" dirty="0"/>
              <a:t>)</a:t>
            </a:r>
          </a:p>
        </p:txBody>
      </p:sp>
      <p:sp>
        <p:nvSpPr>
          <p:cNvPr id="5" name="Rounded Rectangular Callout 4"/>
          <p:cNvSpPr/>
          <p:nvPr/>
        </p:nvSpPr>
        <p:spPr>
          <a:xfrm>
            <a:off x="6400800" y="1219200"/>
            <a:ext cx="3962400" cy="685800"/>
          </a:xfrm>
          <a:prstGeom prst="wedgeRoundRectCallout">
            <a:avLst>
              <a:gd name="adj1" fmla="val -33074"/>
              <a:gd name="adj2" fmla="val 74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leading RDBMS have started to add support for additional models</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1905000"/>
            <a:ext cx="1885950" cy="92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B3FEA901-42C1-4748-B60D-30241CCFDB79}"/>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784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a:bodyPr>
          <a:lstStyle/>
          <a:p>
            <a:pPr>
              <a:buFont typeface="Wingdings"/>
              <a:buChar char="Ø"/>
            </a:pPr>
            <a:r>
              <a:rPr lang="en-US" sz="2800" dirty="0">
                <a:solidFill>
                  <a:srgbClr val="0070C0"/>
                </a:solidFill>
              </a:rPr>
              <a:t>MATCH </a:t>
            </a:r>
            <a:r>
              <a:rPr lang="en-US" sz="2800" dirty="0">
                <a:solidFill>
                  <a:srgbClr val="0070C0"/>
                </a:solidFill>
                <a:highlight>
                  <a:srgbClr val="FFFF00"/>
                </a:highlight>
              </a:rPr>
              <a:t>p=(a {name:'</a:t>
            </a:r>
            <a:r>
              <a:rPr lang="en-US" sz="2800" dirty="0" err="1">
                <a:solidFill>
                  <a:srgbClr val="0070C0"/>
                </a:solidFill>
                <a:highlight>
                  <a:srgbClr val="FFFF00"/>
                </a:highlight>
              </a:rPr>
              <a:t>Gadi</a:t>
            </a:r>
            <a:r>
              <a:rPr lang="en-US" sz="2800" dirty="0">
                <a:solidFill>
                  <a:srgbClr val="0070C0"/>
                </a:solidFill>
                <a:highlight>
                  <a:srgbClr val="FFFF00"/>
                </a:highlight>
              </a:rPr>
              <a:t> Golan'})-[:KNOWS*2..4]-&gt;(b) </a:t>
            </a:r>
            <a:r>
              <a:rPr lang="en-US" sz="2800" dirty="0">
                <a:solidFill>
                  <a:srgbClr val="0070C0"/>
                </a:solidFill>
              </a:rPr>
              <a:t>RETURN p</a:t>
            </a:r>
          </a:p>
          <a:p>
            <a:r>
              <a:rPr lang="en-US" sz="2400" dirty="0"/>
              <a:t>Will return all paths of length 2 to 4 of type KNOWS, between </a:t>
            </a:r>
            <a:r>
              <a:rPr lang="en-US" sz="2400" dirty="0" err="1"/>
              <a:t>Gadi</a:t>
            </a:r>
            <a:r>
              <a:rPr lang="en-US" sz="2400" dirty="0"/>
              <a:t> Golan and others.</a:t>
            </a:r>
          </a:p>
          <a:p>
            <a:pPr>
              <a:buFont typeface="Wingdings"/>
              <a:buChar char="Ø"/>
            </a:pPr>
            <a:r>
              <a:rPr lang="en-US" sz="2800" dirty="0">
                <a:solidFill>
                  <a:srgbClr val="0070C0"/>
                </a:solidFill>
              </a:rPr>
              <a:t>MATCH </a:t>
            </a:r>
            <a:r>
              <a:rPr lang="en-US" sz="2800" dirty="0">
                <a:solidFill>
                  <a:srgbClr val="0070C0"/>
                </a:solidFill>
                <a:highlight>
                  <a:srgbClr val="FFFF00"/>
                </a:highlight>
              </a:rPr>
              <a:t>p=</a:t>
            </a:r>
            <a:r>
              <a:rPr lang="en-US" sz="2800" dirty="0" err="1">
                <a:solidFill>
                  <a:srgbClr val="C00000"/>
                </a:solidFill>
                <a:highlight>
                  <a:srgbClr val="FFFF00"/>
                </a:highlight>
              </a:rPr>
              <a:t>shortestPath</a:t>
            </a:r>
            <a:r>
              <a:rPr lang="en-US" sz="2800" dirty="0">
                <a:solidFill>
                  <a:srgbClr val="0070C0"/>
                </a:solidFill>
                <a:highlight>
                  <a:srgbClr val="FFFF00"/>
                </a:highlight>
              </a:rPr>
              <a:t>((s1:student {name:'</a:t>
            </a:r>
            <a:r>
              <a:rPr lang="en-US" sz="2800" dirty="0" err="1">
                <a:solidFill>
                  <a:srgbClr val="0070C0"/>
                </a:solidFill>
                <a:highlight>
                  <a:srgbClr val="FFFF00"/>
                </a:highlight>
              </a:rPr>
              <a:t>Gadi</a:t>
            </a:r>
            <a:r>
              <a:rPr lang="en-US" sz="2800" dirty="0">
                <a:solidFill>
                  <a:srgbClr val="0070C0"/>
                </a:solidFill>
                <a:highlight>
                  <a:srgbClr val="FFFF00"/>
                </a:highlight>
              </a:rPr>
              <a:t> Golan'})</a:t>
            </a:r>
            <a:r>
              <a:rPr lang="en-US" sz="2800" dirty="0">
                <a:solidFill>
                  <a:srgbClr val="C00000"/>
                </a:solidFill>
                <a:highlight>
                  <a:srgbClr val="FFFF00"/>
                </a:highlight>
              </a:rPr>
              <a:t>-[*]-</a:t>
            </a:r>
            <a:r>
              <a:rPr lang="en-US" sz="2800" dirty="0">
                <a:solidFill>
                  <a:srgbClr val="0070C0"/>
                </a:solidFill>
                <a:highlight>
                  <a:srgbClr val="FFFF00"/>
                </a:highlight>
              </a:rPr>
              <a:t>(s2:student {</a:t>
            </a:r>
            <a:r>
              <a:rPr lang="en-US" sz="2800" dirty="0" err="1">
                <a:solidFill>
                  <a:srgbClr val="0070C0"/>
                </a:solidFill>
                <a:highlight>
                  <a:srgbClr val="FFFF00"/>
                </a:highlight>
              </a:rPr>
              <a:t>name:'Tal</a:t>
            </a:r>
            <a:r>
              <a:rPr lang="en-US" sz="2800" dirty="0">
                <a:solidFill>
                  <a:srgbClr val="0070C0"/>
                </a:solidFill>
                <a:highlight>
                  <a:srgbClr val="FFFF00"/>
                </a:highlight>
              </a:rPr>
              <a:t> Negev'}))</a:t>
            </a:r>
            <a:r>
              <a:rPr lang="en-US" sz="2800" dirty="0">
                <a:solidFill>
                  <a:srgbClr val="0070C0"/>
                </a:solidFill>
              </a:rPr>
              <a:t> RETURN p</a:t>
            </a:r>
          </a:p>
          <a:p>
            <a:pPr lvl="0"/>
            <a:r>
              <a:rPr lang="en-US" sz="2400" dirty="0">
                <a:solidFill>
                  <a:prstClr val="black"/>
                </a:solidFill>
              </a:rPr>
              <a:t>Will return the shortest path (using any type of relation, and in any direction) between </a:t>
            </a:r>
            <a:r>
              <a:rPr lang="en-US" sz="2400" dirty="0" err="1">
                <a:solidFill>
                  <a:prstClr val="black"/>
                </a:solidFill>
              </a:rPr>
              <a:t>Gadi</a:t>
            </a:r>
            <a:r>
              <a:rPr lang="en-US" sz="2400" dirty="0">
                <a:solidFill>
                  <a:prstClr val="black"/>
                </a:solidFill>
              </a:rPr>
              <a:t> Golan and Tal Negev (of type students).</a:t>
            </a:r>
            <a:endParaRPr lang="en-US" sz="2400" dirty="0"/>
          </a:p>
          <a:p>
            <a:pPr>
              <a:buFont typeface="Wingdings"/>
              <a:buChar char="Ø"/>
            </a:pPr>
            <a:r>
              <a:rPr lang="en-US" sz="2800" dirty="0"/>
              <a:t>… RETURN LENGTH(p)</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244351"/>
            <a:ext cx="11488783" cy="145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89E0F58C-E150-4D6C-AFD1-F49C0B5E04FC}"/>
              </a:ext>
            </a:extLst>
          </p:cNvPr>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99677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491"/>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98424"/>
            <a:ext cx="10972800" cy="1143000"/>
          </a:xfrm>
        </p:spPr>
        <p:txBody>
          <a:bodyPr>
            <a:noAutofit/>
          </a:bodyPr>
          <a:lstStyle/>
          <a:p>
            <a:r>
              <a:rPr lang="en-US" sz="3600" dirty="0"/>
              <a:t>WITH, ALL / ANY, IN, COLLECT, </a:t>
            </a:r>
            <a:br>
              <a:rPr lang="en-US" sz="3600" dirty="0"/>
            </a:br>
            <a:r>
              <a:rPr lang="en-US" sz="3600" dirty="0"/>
              <a:t>COUNT, AND, OR</a:t>
            </a:r>
          </a:p>
        </p:txBody>
      </p:sp>
      <p:sp>
        <p:nvSpPr>
          <p:cNvPr id="3" name="Content Placeholder 2"/>
          <p:cNvSpPr>
            <a:spLocks noGrp="1"/>
          </p:cNvSpPr>
          <p:nvPr>
            <p:ph idx="1"/>
          </p:nvPr>
        </p:nvSpPr>
        <p:spPr>
          <a:xfrm>
            <a:off x="342899" y="1241424"/>
            <a:ext cx="11582401" cy="5176832"/>
          </a:xfrm>
        </p:spPr>
        <p:txBody>
          <a:bodyPr>
            <a:normAutofit fontScale="92500" lnSpcReduction="10000"/>
          </a:bodyPr>
          <a:lstStyle/>
          <a:p>
            <a:pPr>
              <a:buFont typeface="Wingdings"/>
              <a:buChar char="Ø"/>
            </a:pPr>
            <a:r>
              <a:rPr lang="en-US" dirty="0">
                <a:solidFill>
                  <a:srgbClr val="C00000"/>
                </a:solidFill>
              </a:rPr>
              <a:t>MATCH</a:t>
            </a:r>
            <a:r>
              <a:rPr lang="en-US" dirty="0">
                <a:solidFill>
                  <a:srgbClr val="0070C0"/>
                </a:solidFill>
              </a:rPr>
              <a:t> (</a:t>
            </a:r>
            <a:r>
              <a:rPr lang="en-US" dirty="0" err="1">
                <a:solidFill>
                  <a:srgbClr val="0070C0"/>
                </a:solidFill>
              </a:rPr>
              <a:t>c:course</a:t>
            </a:r>
            <a:r>
              <a:rPr lang="en-US" dirty="0">
                <a:solidFill>
                  <a:srgbClr val="0070C0"/>
                </a:solidFill>
              </a:rPr>
              <a:t>) </a:t>
            </a:r>
            <a:r>
              <a:rPr lang="en-US" dirty="0">
                <a:solidFill>
                  <a:srgbClr val="C00000"/>
                </a:solidFill>
              </a:rPr>
              <a:t>WITH</a:t>
            </a:r>
            <a:r>
              <a:rPr lang="en-US" dirty="0">
                <a:solidFill>
                  <a:srgbClr val="0070C0"/>
                </a:solidFill>
              </a:rPr>
              <a:t> </a:t>
            </a:r>
            <a:r>
              <a:rPr lang="en-US" dirty="0">
                <a:solidFill>
                  <a:srgbClr val="0070C0"/>
                </a:solidFill>
                <a:highlight>
                  <a:srgbClr val="FFFF00"/>
                </a:highlight>
              </a:rPr>
              <a:t>COLLECT(c) AS courses </a:t>
            </a:r>
            <a:br>
              <a:rPr lang="en-US" dirty="0">
                <a:solidFill>
                  <a:srgbClr val="0070C0"/>
                </a:solidFill>
                <a:highlight>
                  <a:srgbClr val="FFFF00"/>
                </a:highlight>
              </a:rPr>
            </a:br>
            <a:r>
              <a:rPr lang="en-US" dirty="0">
                <a:solidFill>
                  <a:srgbClr val="C00000"/>
                </a:solidFill>
              </a:rPr>
              <a:t>MATCH</a:t>
            </a:r>
            <a:r>
              <a:rPr lang="en-US" dirty="0">
                <a:solidFill>
                  <a:srgbClr val="0070C0"/>
                </a:solidFill>
              </a:rPr>
              <a:t> (</a:t>
            </a:r>
            <a:r>
              <a:rPr lang="en-US" dirty="0" err="1">
                <a:solidFill>
                  <a:srgbClr val="0070C0"/>
                </a:solidFill>
              </a:rPr>
              <a:t>s:student</a:t>
            </a:r>
            <a:r>
              <a:rPr lang="en-US" dirty="0">
                <a:solidFill>
                  <a:srgbClr val="0070C0"/>
                </a:solidFill>
              </a:rPr>
              <a:t>) </a:t>
            </a:r>
            <a:r>
              <a:rPr lang="en-US" dirty="0">
                <a:solidFill>
                  <a:srgbClr val="C00000"/>
                </a:solidFill>
              </a:rPr>
              <a:t>WHERE ALL </a:t>
            </a:r>
            <a:r>
              <a:rPr lang="en-US" dirty="0">
                <a:solidFill>
                  <a:srgbClr val="0070C0"/>
                </a:solidFill>
              </a:rPr>
              <a:t>(x IN courses WHERE (s)-[:studies]-&gt;(x)) </a:t>
            </a:r>
            <a:br>
              <a:rPr lang="en-US" dirty="0">
                <a:solidFill>
                  <a:srgbClr val="0070C0"/>
                </a:solidFill>
              </a:rPr>
            </a:br>
            <a:r>
              <a:rPr lang="en-US" dirty="0">
                <a:solidFill>
                  <a:srgbClr val="0070C0"/>
                </a:solidFill>
              </a:rPr>
              <a:t>RETURN s.name</a:t>
            </a:r>
          </a:p>
          <a:p>
            <a:pPr lvl="1"/>
            <a:r>
              <a:rPr lang="en-US" dirty="0"/>
              <a:t>Returns all students that study all courses.</a:t>
            </a:r>
          </a:p>
          <a:p>
            <a:pPr>
              <a:buFont typeface="Wingdings"/>
              <a:buChar char="Ø"/>
            </a:pPr>
            <a:r>
              <a:rPr lang="en-US" sz="3000" dirty="0">
                <a:solidFill>
                  <a:srgbClr val="C00000"/>
                </a:solidFill>
              </a:rPr>
              <a:t>MATCH</a:t>
            </a:r>
            <a:r>
              <a:rPr lang="en-US" sz="3000" dirty="0">
                <a:solidFill>
                  <a:srgbClr val="0070C0"/>
                </a:solidFill>
              </a:rPr>
              <a:t> (</a:t>
            </a:r>
            <a:r>
              <a:rPr lang="en-US" sz="3000" dirty="0" err="1">
                <a:solidFill>
                  <a:srgbClr val="0070C0"/>
                </a:solidFill>
              </a:rPr>
              <a:t>s:student</a:t>
            </a:r>
            <a:r>
              <a:rPr lang="en-US" sz="3000" dirty="0">
                <a:solidFill>
                  <a:srgbClr val="0070C0"/>
                </a:solidFill>
              </a:rPr>
              <a:t>)-[:studies]-&gt;(</a:t>
            </a:r>
            <a:r>
              <a:rPr lang="en-US" sz="3000" dirty="0" err="1">
                <a:solidFill>
                  <a:srgbClr val="0070C0"/>
                </a:solidFill>
              </a:rPr>
              <a:t>c:course</a:t>
            </a:r>
            <a:r>
              <a:rPr lang="en-US" sz="3000" dirty="0">
                <a:solidFill>
                  <a:srgbClr val="0070C0"/>
                </a:solidFill>
              </a:rPr>
              <a:t>)</a:t>
            </a:r>
            <a:r>
              <a:rPr lang="en-US" sz="3000" dirty="0">
                <a:solidFill>
                  <a:srgbClr val="C00000"/>
                </a:solidFill>
              </a:rPr>
              <a:t>WITH</a:t>
            </a:r>
            <a:r>
              <a:rPr lang="en-US" sz="3000" dirty="0">
                <a:solidFill>
                  <a:srgbClr val="0070C0"/>
                </a:solidFill>
              </a:rPr>
              <a:t> </a:t>
            </a:r>
            <a:r>
              <a:rPr lang="en-US" sz="3000" dirty="0">
                <a:solidFill>
                  <a:srgbClr val="0070C0"/>
                </a:solidFill>
                <a:highlight>
                  <a:srgbClr val="FFFF00"/>
                </a:highlight>
              </a:rPr>
              <a:t>s, COUNT(c) as </a:t>
            </a:r>
            <a:r>
              <a:rPr lang="en-US" sz="3000" dirty="0" err="1">
                <a:solidFill>
                  <a:srgbClr val="0070C0"/>
                </a:solidFill>
                <a:highlight>
                  <a:srgbClr val="FFFF00"/>
                </a:highlight>
              </a:rPr>
              <a:t>num_courses</a:t>
            </a:r>
            <a:r>
              <a:rPr lang="en-US" sz="3000" dirty="0">
                <a:solidFill>
                  <a:srgbClr val="0070C0"/>
                </a:solidFill>
              </a:rPr>
              <a:t> WHERE </a:t>
            </a:r>
            <a:r>
              <a:rPr lang="en-US" sz="3000" dirty="0" err="1">
                <a:solidFill>
                  <a:srgbClr val="0070C0"/>
                </a:solidFill>
              </a:rPr>
              <a:t>num_courses</a:t>
            </a:r>
            <a:r>
              <a:rPr lang="he-IL" sz="3000" dirty="0">
                <a:solidFill>
                  <a:srgbClr val="0070C0"/>
                </a:solidFill>
              </a:rPr>
              <a:t> </a:t>
            </a:r>
            <a:r>
              <a:rPr lang="en-US" sz="3000" dirty="0">
                <a:solidFill>
                  <a:srgbClr val="0070C0"/>
                </a:solidFill>
              </a:rPr>
              <a:t>&lt;=</a:t>
            </a:r>
            <a:r>
              <a:rPr lang="he-IL" sz="3000" dirty="0">
                <a:solidFill>
                  <a:srgbClr val="0070C0"/>
                </a:solidFill>
              </a:rPr>
              <a:t> </a:t>
            </a:r>
            <a:r>
              <a:rPr lang="en-US" sz="3000" dirty="0">
                <a:solidFill>
                  <a:srgbClr val="0070C0"/>
                </a:solidFill>
              </a:rPr>
              <a:t>4 </a:t>
            </a:r>
            <a:br>
              <a:rPr lang="en-US" sz="3000" dirty="0">
                <a:solidFill>
                  <a:srgbClr val="0070C0"/>
                </a:solidFill>
              </a:rPr>
            </a:br>
            <a:r>
              <a:rPr lang="en-US" sz="3000" dirty="0">
                <a:solidFill>
                  <a:srgbClr val="0070C0"/>
                </a:solidFill>
              </a:rPr>
              <a:t>RETURN s.name</a:t>
            </a:r>
          </a:p>
          <a:p>
            <a:pPr lvl="1"/>
            <a:r>
              <a:rPr lang="en-US" dirty="0"/>
              <a:t>Returns all students that study at most 4 courses.</a:t>
            </a:r>
          </a:p>
          <a:p>
            <a:pPr>
              <a:buFont typeface="Wingdings"/>
              <a:buChar char="Ø"/>
            </a:pPr>
            <a:r>
              <a:rPr lang="en-US" sz="2400" dirty="0">
                <a:solidFill>
                  <a:srgbClr val="C00000"/>
                </a:solidFill>
              </a:rPr>
              <a:t>MATCH</a:t>
            </a:r>
            <a:r>
              <a:rPr lang="en-US" sz="2400" dirty="0">
                <a:solidFill>
                  <a:srgbClr val="0070C0"/>
                </a:solidFill>
              </a:rPr>
              <a:t> </a:t>
            </a:r>
            <a:r>
              <a:rPr lang="en-US" sz="2400" dirty="0">
                <a:solidFill>
                  <a:srgbClr val="0070C0"/>
                </a:solidFill>
                <a:highlight>
                  <a:srgbClr val="00FF00"/>
                </a:highlight>
              </a:rPr>
              <a:t>(</a:t>
            </a:r>
            <a:r>
              <a:rPr lang="en-US" sz="2400" dirty="0" err="1">
                <a:solidFill>
                  <a:srgbClr val="0070C0"/>
                </a:solidFill>
                <a:highlight>
                  <a:srgbClr val="00FF00"/>
                </a:highlight>
              </a:rPr>
              <a:t>negev</a:t>
            </a:r>
            <a:r>
              <a:rPr lang="en-US" sz="2400" dirty="0">
                <a:solidFill>
                  <a:srgbClr val="0070C0"/>
                </a:solidFill>
                <a:highlight>
                  <a:srgbClr val="00FF00"/>
                </a:highlight>
              </a:rPr>
              <a:t> { </a:t>
            </a:r>
            <a:r>
              <a:rPr lang="en-US" sz="2400" dirty="0" err="1">
                <a:solidFill>
                  <a:srgbClr val="0070C0"/>
                </a:solidFill>
                <a:highlight>
                  <a:srgbClr val="00FF00"/>
                </a:highlight>
              </a:rPr>
              <a:t>name:"Tal</a:t>
            </a:r>
            <a:r>
              <a:rPr lang="en-US" sz="2400" dirty="0">
                <a:solidFill>
                  <a:srgbClr val="0070C0"/>
                </a:solidFill>
                <a:highlight>
                  <a:srgbClr val="00FF00"/>
                </a:highlight>
              </a:rPr>
              <a:t> Negev" })-[:friend]-&gt;(</a:t>
            </a:r>
            <a:r>
              <a:rPr lang="en-US" sz="2400" dirty="0" err="1">
                <a:solidFill>
                  <a:srgbClr val="0070C0"/>
                </a:solidFill>
                <a:highlight>
                  <a:srgbClr val="00FF00"/>
                </a:highlight>
              </a:rPr>
              <a:t>frOfNegev:student</a:t>
            </a:r>
            <a:r>
              <a:rPr lang="en-US" sz="2400" dirty="0">
                <a:solidFill>
                  <a:srgbClr val="0070C0"/>
                </a:solidFill>
                <a:highlight>
                  <a:srgbClr val="00FF00"/>
                </a:highlight>
              </a:rPr>
              <a:t>)-[:knows]-&gt;(</a:t>
            </a:r>
            <a:r>
              <a:rPr lang="en-US" sz="2400" dirty="0" err="1">
                <a:solidFill>
                  <a:srgbClr val="0070C0"/>
                </a:solidFill>
                <a:highlight>
                  <a:srgbClr val="00FF00"/>
                </a:highlight>
              </a:rPr>
              <a:t>st:student</a:t>
            </a:r>
            <a:r>
              <a:rPr lang="en-US" sz="2400" dirty="0">
                <a:solidFill>
                  <a:srgbClr val="0070C0"/>
                </a:solidFill>
                <a:highlight>
                  <a:srgbClr val="00FF00"/>
                </a:highlight>
              </a:rPr>
              <a:t>) </a:t>
            </a:r>
            <a:br>
              <a:rPr lang="en-US" sz="2400" dirty="0">
                <a:solidFill>
                  <a:srgbClr val="0070C0"/>
                </a:solidFill>
                <a:highlight>
                  <a:srgbClr val="00FF00"/>
                </a:highlight>
              </a:rPr>
            </a:br>
            <a:r>
              <a:rPr lang="en-US" sz="2400" dirty="0">
                <a:solidFill>
                  <a:srgbClr val="C00000"/>
                </a:solidFill>
              </a:rPr>
              <a:t>WITH</a:t>
            </a:r>
            <a:r>
              <a:rPr lang="en-US" sz="2400" dirty="0">
                <a:solidFill>
                  <a:srgbClr val="0070C0"/>
                </a:solidFill>
              </a:rPr>
              <a:t> </a:t>
            </a:r>
            <a:r>
              <a:rPr lang="en-US" sz="2400" dirty="0" err="1">
                <a:solidFill>
                  <a:srgbClr val="0070C0"/>
                </a:solidFill>
                <a:highlight>
                  <a:srgbClr val="FFFF00"/>
                </a:highlight>
              </a:rPr>
              <a:t>frOfNegev</a:t>
            </a:r>
            <a:r>
              <a:rPr lang="en-US" sz="2400" dirty="0">
                <a:solidFill>
                  <a:srgbClr val="0070C0"/>
                </a:solidFill>
                <a:highlight>
                  <a:srgbClr val="FFFF00"/>
                </a:highlight>
              </a:rPr>
              <a:t>, COUNT(</a:t>
            </a:r>
            <a:r>
              <a:rPr lang="en-US" sz="2400" dirty="0" err="1">
                <a:solidFill>
                  <a:srgbClr val="0070C0"/>
                </a:solidFill>
                <a:highlight>
                  <a:srgbClr val="FFFF00"/>
                </a:highlight>
              </a:rPr>
              <a:t>st</a:t>
            </a:r>
            <a:r>
              <a:rPr lang="en-US" sz="2400" dirty="0">
                <a:solidFill>
                  <a:srgbClr val="0070C0"/>
                </a:solidFill>
                <a:highlight>
                  <a:srgbClr val="FFFF00"/>
                </a:highlight>
              </a:rPr>
              <a:t>) AS </a:t>
            </a:r>
            <a:r>
              <a:rPr lang="en-US" sz="2400" dirty="0" err="1">
                <a:solidFill>
                  <a:srgbClr val="0070C0"/>
                </a:solidFill>
                <a:highlight>
                  <a:srgbClr val="FFFF00"/>
                </a:highlight>
              </a:rPr>
              <a:t>frCount</a:t>
            </a:r>
            <a:r>
              <a:rPr lang="en-US" sz="2400" dirty="0">
                <a:solidFill>
                  <a:srgbClr val="0070C0"/>
                </a:solidFill>
                <a:highlight>
                  <a:srgbClr val="FFFF00"/>
                </a:highlight>
              </a:rPr>
              <a:t>  </a:t>
            </a:r>
            <a:r>
              <a:rPr lang="en-US" sz="2400" dirty="0">
                <a:solidFill>
                  <a:srgbClr val="0070C0"/>
                </a:solidFill>
              </a:rPr>
              <a:t>WHERE </a:t>
            </a:r>
            <a:r>
              <a:rPr lang="en-US" sz="2400" dirty="0" err="1">
                <a:solidFill>
                  <a:srgbClr val="0070C0"/>
                </a:solidFill>
              </a:rPr>
              <a:t>frCount</a:t>
            </a:r>
            <a:r>
              <a:rPr lang="en-US" sz="2400" dirty="0">
                <a:solidFill>
                  <a:srgbClr val="0070C0"/>
                </a:solidFill>
              </a:rPr>
              <a:t> &gt; 3 </a:t>
            </a:r>
            <a:br>
              <a:rPr lang="en-US" sz="2400" dirty="0">
                <a:solidFill>
                  <a:srgbClr val="0070C0"/>
                </a:solidFill>
              </a:rPr>
            </a:br>
            <a:r>
              <a:rPr lang="en-US" sz="2400" dirty="0">
                <a:solidFill>
                  <a:srgbClr val="0070C0"/>
                </a:solidFill>
              </a:rPr>
              <a:t> RETURN </a:t>
            </a:r>
            <a:r>
              <a:rPr lang="en-US" sz="2400" dirty="0" err="1">
                <a:solidFill>
                  <a:srgbClr val="0070C0"/>
                </a:solidFill>
              </a:rPr>
              <a:t>frOfNegev</a:t>
            </a:r>
            <a:endParaRPr lang="en-US" sz="2400" dirty="0">
              <a:solidFill>
                <a:srgbClr val="0070C0"/>
              </a:solidFill>
            </a:endParaRPr>
          </a:p>
          <a:p>
            <a:pPr lvl="1"/>
            <a:r>
              <a:rPr lang="en-US" dirty="0"/>
              <a:t>Returns all students that are Tal Negev's friend and know more than 3 students.</a:t>
            </a:r>
          </a:p>
        </p:txBody>
      </p:sp>
      <p:sp>
        <p:nvSpPr>
          <p:cNvPr id="5" name="Rectangular Callout 4"/>
          <p:cNvSpPr/>
          <p:nvPr/>
        </p:nvSpPr>
        <p:spPr>
          <a:xfrm>
            <a:off x="9386943" y="158748"/>
            <a:ext cx="2343150" cy="1136652"/>
          </a:xfrm>
          <a:prstGeom prst="wedgeRectCallout">
            <a:avLst>
              <a:gd name="adj1" fmla="val -124732"/>
              <a:gd name="adj2" fmla="val 199685"/>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 must appear in WITH part, so we group by it and can return s.name</a:t>
            </a:r>
          </a:p>
        </p:txBody>
      </p:sp>
      <p:sp>
        <p:nvSpPr>
          <p:cNvPr id="6" name="Rectangle 5">
            <a:extLst>
              <a:ext uri="{FF2B5EF4-FFF2-40B4-BE49-F238E27FC236}">
                <a16:creationId xmlns:a16="http://schemas.microsoft.com/office/drawing/2014/main" id="{E33550D9-7822-4409-9DC7-235A1DA20254}"/>
              </a:ext>
            </a:extLst>
          </p:cNvPr>
          <p:cNvSpPr/>
          <p:nvPr/>
        </p:nvSpPr>
        <p:spPr>
          <a:xfrm>
            <a:off x="1828800" y="6019800"/>
            <a:ext cx="8610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count() is an </a:t>
            </a:r>
            <a:r>
              <a:rPr lang="en-US" b="1" dirty="0"/>
              <a:t>aggregate function</a:t>
            </a:r>
            <a:r>
              <a:rPr lang="en-US" dirty="0"/>
              <a:t>. When using any aggregate function, result rows will be grouped by whatever is included in the WITH clause (</a:t>
            </a:r>
            <a:r>
              <a:rPr lang="en-US" b="1" dirty="0"/>
              <a:t>not</a:t>
            </a:r>
            <a:r>
              <a:rPr lang="en-US" dirty="0"/>
              <a:t> in the aggregate function).</a:t>
            </a:r>
          </a:p>
        </p:txBody>
      </p:sp>
      <p:sp>
        <p:nvSpPr>
          <p:cNvPr id="7" name="מציין מיקום של מספר שקופית 6">
            <a:extLst>
              <a:ext uri="{FF2B5EF4-FFF2-40B4-BE49-F238E27FC236}">
                <a16:creationId xmlns:a16="http://schemas.microsoft.com/office/drawing/2014/main" id="{5D6C053F-AF73-4C71-BCF7-5F9CEE7A1F88}"/>
              </a:ext>
            </a:extLst>
          </p:cNvPr>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p14="http://schemas.microsoft.com/office/powerpoint/2010/main" val="187262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299"/>
            <a:ext cx="1557337" cy="8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Additional query examples</a:t>
            </a:r>
          </a:p>
        </p:txBody>
      </p:sp>
      <p:sp>
        <p:nvSpPr>
          <p:cNvPr id="3" name="Content Placeholder 2"/>
          <p:cNvSpPr>
            <a:spLocks noGrp="1"/>
          </p:cNvSpPr>
          <p:nvPr>
            <p:ph idx="1"/>
          </p:nvPr>
        </p:nvSpPr>
        <p:spPr>
          <a:xfrm>
            <a:off x="609600" y="1600200"/>
            <a:ext cx="10972800" cy="4800600"/>
          </a:xfrm>
        </p:spPr>
        <p:txBody>
          <a:bodyPr>
            <a:normAutofit fontScale="92500" lnSpcReduction="10000"/>
          </a:bodyPr>
          <a:lstStyle/>
          <a:p>
            <a:r>
              <a:rPr lang="en-US" dirty="0"/>
              <a:t>Write a query that returns all the nodes that have any connectivity (of any length) with 'Tal Negev'</a:t>
            </a:r>
          </a:p>
          <a:p>
            <a:pPr>
              <a:buFont typeface="Wingdings"/>
              <a:buChar char="Ø"/>
            </a:pPr>
            <a:r>
              <a:rPr lang="en-US" dirty="0">
                <a:solidFill>
                  <a:srgbClr val="C00000"/>
                </a:solidFill>
              </a:rPr>
              <a:t>MATCH</a:t>
            </a:r>
            <a:r>
              <a:rPr lang="en-US" dirty="0">
                <a:solidFill>
                  <a:srgbClr val="0070C0"/>
                </a:solidFill>
              </a:rPr>
              <a:t> (a {</a:t>
            </a:r>
            <a:r>
              <a:rPr lang="en-US" dirty="0" err="1">
                <a:solidFill>
                  <a:srgbClr val="0070C0"/>
                </a:solidFill>
              </a:rPr>
              <a:t>name:'Tal</a:t>
            </a:r>
            <a:r>
              <a:rPr lang="en-US" dirty="0">
                <a:solidFill>
                  <a:srgbClr val="0070C0"/>
                </a:solidFill>
              </a:rPr>
              <a:t> Negev'})-[*]-(b)</a:t>
            </a:r>
            <a:br>
              <a:rPr lang="en-US" dirty="0">
                <a:solidFill>
                  <a:srgbClr val="0070C0"/>
                </a:solidFill>
              </a:rPr>
            </a:br>
            <a:r>
              <a:rPr lang="en-US" dirty="0">
                <a:solidFill>
                  <a:srgbClr val="0070C0"/>
                </a:solidFill>
              </a:rPr>
              <a:t>RETURN DISTINCT b</a:t>
            </a:r>
          </a:p>
          <a:p>
            <a:r>
              <a:rPr lang="en-US" dirty="0"/>
              <a:t>Write a query that returns all students that study all courses that 'Tal Negev' learns, but are under the age of 30.</a:t>
            </a:r>
          </a:p>
          <a:p>
            <a:pPr>
              <a:buFont typeface="Wingdings"/>
              <a:buChar char="Ø"/>
            </a:pPr>
            <a:r>
              <a:rPr lang="en-US" dirty="0">
                <a:solidFill>
                  <a:srgbClr val="C00000"/>
                </a:solidFill>
              </a:rPr>
              <a:t>MATCH</a:t>
            </a:r>
            <a:r>
              <a:rPr lang="en-US" dirty="0">
                <a:solidFill>
                  <a:srgbClr val="0070C0"/>
                </a:solidFill>
              </a:rPr>
              <a:t> (a {</a:t>
            </a:r>
            <a:r>
              <a:rPr lang="en-US" dirty="0" err="1">
                <a:solidFill>
                  <a:srgbClr val="0070C0"/>
                </a:solidFill>
              </a:rPr>
              <a:t>name:'Tal</a:t>
            </a:r>
            <a:r>
              <a:rPr lang="en-US" dirty="0">
                <a:solidFill>
                  <a:srgbClr val="0070C0"/>
                </a:solidFill>
              </a:rPr>
              <a:t> Negev'})-[:studies]-&gt;(</a:t>
            </a:r>
            <a:r>
              <a:rPr lang="en-US" dirty="0" err="1">
                <a:solidFill>
                  <a:srgbClr val="0070C0"/>
                </a:solidFill>
              </a:rPr>
              <a:t>c:course</a:t>
            </a:r>
            <a:r>
              <a:rPr lang="en-US" dirty="0">
                <a:solidFill>
                  <a:srgbClr val="0070C0"/>
                </a:solidFill>
              </a:rPr>
              <a:t>)</a:t>
            </a:r>
            <a:br>
              <a:rPr lang="en-US" dirty="0">
                <a:solidFill>
                  <a:srgbClr val="0070C0"/>
                </a:solidFill>
              </a:rPr>
            </a:br>
            <a:r>
              <a:rPr lang="en-US" dirty="0">
                <a:solidFill>
                  <a:srgbClr val="0070C0"/>
                </a:solidFill>
                <a:highlight>
                  <a:srgbClr val="FFFF00"/>
                </a:highlight>
              </a:rPr>
              <a:t>WITH COLLECT(c) AS </a:t>
            </a:r>
            <a:r>
              <a:rPr lang="en-US" dirty="0" err="1">
                <a:solidFill>
                  <a:srgbClr val="0070C0"/>
                </a:solidFill>
                <a:highlight>
                  <a:srgbClr val="FFFF00"/>
                </a:highlight>
              </a:rPr>
              <a:t>negev_courses</a:t>
            </a:r>
            <a:r>
              <a:rPr lang="en-US" dirty="0">
                <a:solidFill>
                  <a:srgbClr val="0070C0"/>
                </a:solidFill>
              </a:rPr>
              <a:t> </a:t>
            </a:r>
            <a:r>
              <a:rPr lang="en-US" dirty="0">
                <a:solidFill>
                  <a:srgbClr val="C00000"/>
                </a:solidFill>
              </a:rPr>
              <a:t>MATCH</a:t>
            </a:r>
            <a:r>
              <a:rPr lang="en-US" dirty="0">
                <a:solidFill>
                  <a:srgbClr val="0070C0"/>
                </a:solidFill>
              </a:rPr>
              <a:t> (</a:t>
            </a:r>
            <a:r>
              <a:rPr lang="en-US" dirty="0" err="1">
                <a:solidFill>
                  <a:srgbClr val="0070C0"/>
                </a:solidFill>
              </a:rPr>
              <a:t>s:student</a:t>
            </a:r>
            <a:r>
              <a:rPr lang="en-US" dirty="0">
                <a:solidFill>
                  <a:srgbClr val="0070C0"/>
                </a:solidFill>
              </a:rPr>
              <a:t>) WHERE </a:t>
            </a:r>
            <a:r>
              <a:rPr lang="en-US" dirty="0" err="1">
                <a:solidFill>
                  <a:srgbClr val="0070C0"/>
                </a:solidFill>
              </a:rPr>
              <a:t>s.age</a:t>
            </a:r>
            <a:r>
              <a:rPr lang="en-US" dirty="0">
                <a:solidFill>
                  <a:srgbClr val="0070C0"/>
                </a:solidFill>
              </a:rPr>
              <a:t> &lt; 30 AND ALL (x IN </a:t>
            </a:r>
            <a:r>
              <a:rPr lang="en-US" dirty="0" err="1">
                <a:solidFill>
                  <a:srgbClr val="0070C0"/>
                </a:solidFill>
              </a:rPr>
              <a:t>negev_courses</a:t>
            </a:r>
            <a:r>
              <a:rPr lang="en-US" dirty="0">
                <a:solidFill>
                  <a:srgbClr val="0070C0"/>
                </a:solidFill>
              </a:rPr>
              <a:t> WHERE (s)-[:studies]-&gt;(x))</a:t>
            </a:r>
            <a:br>
              <a:rPr lang="en-US" dirty="0">
                <a:solidFill>
                  <a:srgbClr val="0070C0"/>
                </a:solidFill>
              </a:rPr>
            </a:br>
            <a:r>
              <a:rPr lang="en-US" dirty="0">
                <a:solidFill>
                  <a:srgbClr val="0070C0"/>
                </a:solidFill>
              </a:rPr>
              <a:t> RETURN s</a:t>
            </a:r>
          </a:p>
          <a:p>
            <a:endParaRPr lang="en-US" dirty="0"/>
          </a:p>
        </p:txBody>
      </p:sp>
      <p:sp>
        <p:nvSpPr>
          <p:cNvPr id="5" name="מציין מיקום של מספר שקופית 4">
            <a:extLst>
              <a:ext uri="{FF2B5EF4-FFF2-40B4-BE49-F238E27FC236}">
                <a16:creationId xmlns:a16="http://schemas.microsoft.com/office/drawing/2014/main" id="{035313BC-55FB-4CB2-BD65-4CC4C86F9299}"/>
              </a:ext>
            </a:extLst>
          </p:cNvPr>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366710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DFF562-6E12-4B54-AFDE-45391B1BE722}"/>
              </a:ext>
            </a:extLst>
          </p:cNvPr>
          <p:cNvSpPr>
            <a:spLocks noGrp="1"/>
          </p:cNvSpPr>
          <p:nvPr>
            <p:ph type="title"/>
          </p:nvPr>
        </p:nvSpPr>
        <p:spPr/>
        <p:txBody>
          <a:bodyPr/>
          <a:lstStyle/>
          <a:p>
            <a:r>
              <a:rPr lang="en-US" dirty="0"/>
              <a:t>SQL or NoSQL ?</a:t>
            </a:r>
            <a:endParaRPr lang="he-IL" dirty="0"/>
          </a:p>
        </p:txBody>
      </p:sp>
      <p:sp>
        <p:nvSpPr>
          <p:cNvPr id="4" name="מציין מיקום של מספר שקופית 3">
            <a:extLst>
              <a:ext uri="{FF2B5EF4-FFF2-40B4-BE49-F238E27FC236}">
                <a16:creationId xmlns:a16="http://schemas.microsoft.com/office/drawing/2014/main" id="{358F521D-5C09-47DE-89E0-FD21116B94D5}"/>
              </a:ext>
            </a:extLst>
          </p:cNvPr>
          <p:cNvSpPr>
            <a:spLocks noGrp="1"/>
          </p:cNvSpPr>
          <p:nvPr>
            <p:ph type="sldNum" sz="quarter" idx="12"/>
          </p:nvPr>
        </p:nvSpPr>
        <p:spPr>
          <a:xfrm>
            <a:off x="8991600" y="6218237"/>
            <a:ext cx="2844800" cy="365125"/>
          </a:xfrm>
        </p:spPr>
        <p:txBody>
          <a:bodyPr/>
          <a:lstStyle/>
          <a:p>
            <a:r>
              <a:rPr lang="en-US" dirty="0"/>
              <a:t>8</a:t>
            </a:r>
          </a:p>
        </p:txBody>
      </p:sp>
      <p:pic>
        <p:nvPicPr>
          <p:cNvPr id="6" name="תמונה 5">
            <a:extLst>
              <a:ext uri="{FF2B5EF4-FFF2-40B4-BE49-F238E27FC236}">
                <a16:creationId xmlns:a16="http://schemas.microsoft.com/office/drawing/2014/main" id="{A5454593-8503-44B9-B3F3-3D4A2AED448E}"/>
              </a:ext>
            </a:extLst>
          </p:cNvPr>
          <p:cNvPicPr>
            <a:picLocks noChangeAspect="1"/>
          </p:cNvPicPr>
          <p:nvPr/>
        </p:nvPicPr>
        <p:blipFill>
          <a:blip r:embed="rId3"/>
          <a:stretch>
            <a:fillRect/>
          </a:stretch>
        </p:blipFill>
        <p:spPr>
          <a:xfrm>
            <a:off x="2362200" y="1600200"/>
            <a:ext cx="6991350" cy="3476625"/>
          </a:xfrm>
          <a:prstGeom prst="rect">
            <a:avLst/>
          </a:prstGeom>
        </p:spPr>
      </p:pic>
      <p:sp>
        <p:nvSpPr>
          <p:cNvPr id="10" name="תיבת טקסט 9">
            <a:extLst>
              <a:ext uri="{FF2B5EF4-FFF2-40B4-BE49-F238E27FC236}">
                <a16:creationId xmlns:a16="http://schemas.microsoft.com/office/drawing/2014/main" id="{2AEC665B-C184-477E-8BE5-11F4E625A840}"/>
              </a:ext>
            </a:extLst>
          </p:cNvPr>
          <p:cNvSpPr txBox="1"/>
          <p:nvPr/>
        </p:nvSpPr>
        <p:spPr>
          <a:xfrm>
            <a:off x="1905000" y="5562600"/>
            <a:ext cx="8534400" cy="523220"/>
          </a:xfrm>
          <a:prstGeom prst="rect">
            <a:avLst/>
          </a:prstGeom>
          <a:noFill/>
        </p:spPr>
        <p:txBody>
          <a:bodyPr wrap="square">
            <a:spAutoFit/>
          </a:bodyPr>
          <a:lstStyle/>
          <a:p>
            <a:r>
              <a:rPr lang="he-IL" sz="2800" dirty="0" err="1">
                <a:latin typeface="Comic Sans MS" panose="030F0702030302020204" pitchFamily="66" charset="0"/>
              </a:rPr>
              <a:t>Use</a:t>
            </a:r>
            <a:r>
              <a:rPr lang="he-IL" sz="2800" dirty="0">
                <a:latin typeface="Comic Sans MS" panose="030F0702030302020204" pitchFamily="66" charset="0"/>
              </a:rPr>
              <a:t> </a:t>
            </a:r>
            <a:r>
              <a:rPr lang="he-IL" sz="2800" dirty="0" err="1">
                <a:latin typeface="Comic Sans MS" panose="030F0702030302020204" pitchFamily="66" charset="0"/>
              </a:rPr>
              <a:t>the</a:t>
            </a:r>
            <a:r>
              <a:rPr lang="he-IL" sz="2800" dirty="0">
                <a:latin typeface="Comic Sans MS" panose="030F0702030302020204" pitchFamily="66" charset="0"/>
              </a:rPr>
              <a:t> </a:t>
            </a:r>
            <a:r>
              <a:rPr lang="he-IL" sz="2800" dirty="0" err="1">
                <a:latin typeface="Comic Sans MS" panose="030F0702030302020204" pitchFamily="66" charset="0"/>
              </a:rPr>
              <a:t>right</a:t>
            </a:r>
            <a:r>
              <a:rPr lang="he-IL" sz="2800" dirty="0">
                <a:latin typeface="Comic Sans MS" panose="030F0702030302020204" pitchFamily="66" charset="0"/>
              </a:rPr>
              <a:t> </a:t>
            </a:r>
            <a:r>
              <a:rPr lang="he-IL" sz="2800" dirty="0" err="1">
                <a:latin typeface="Comic Sans MS" panose="030F0702030302020204" pitchFamily="66" charset="0"/>
              </a:rPr>
              <a:t>tool</a:t>
            </a:r>
            <a:r>
              <a:rPr lang="he-IL" sz="2800" dirty="0">
                <a:latin typeface="Comic Sans MS" panose="030F0702030302020204" pitchFamily="66" charset="0"/>
              </a:rPr>
              <a:t> </a:t>
            </a:r>
            <a:r>
              <a:rPr lang="he-IL" sz="2800" dirty="0" err="1">
                <a:latin typeface="Comic Sans MS" panose="030F0702030302020204" pitchFamily="66" charset="0"/>
              </a:rPr>
              <a:t>for</a:t>
            </a:r>
            <a:r>
              <a:rPr lang="he-IL" sz="2800" dirty="0">
                <a:latin typeface="Comic Sans MS" panose="030F0702030302020204" pitchFamily="66" charset="0"/>
              </a:rPr>
              <a:t> </a:t>
            </a:r>
            <a:r>
              <a:rPr lang="he-IL" sz="2800" dirty="0" err="1">
                <a:latin typeface="Comic Sans MS" panose="030F0702030302020204" pitchFamily="66" charset="0"/>
              </a:rPr>
              <a:t>the</a:t>
            </a:r>
            <a:r>
              <a:rPr lang="he-IL" sz="2800" dirty="0">
                <a:latin typeface="Comic Sans MS" panose="030F0702030302020204" pitchFamily="66" charset="0"/>
              </a:rPr>
              <a:t> </a:t>
            </a:r>
            <a:r>
              <a:rPr lang="he-IL" sz="2800" dirty="0" err="1">
                <a:latin typeface="Comic Sans MS" panose="030F0702030302020204" pitchFamily="66" charset="0"/>
              </a:rPr>
              <a:t>job</a:t>
            </a:r>
            <a:r>
              <a:rPr lang="he-IL" sz="2800" dirty="0">
                <a:latin typeface="Comic Sans MS" panose="030F0702030302020204" pitchFamily="66" charset="0"/>
              </a:rPr>
              <a:t> </a:t>
            </a:r>
            <a:r>
              <a:rPr lang="he-IL" sz="2800" dirty="0" err="1">
                <a:latin typeface="Comic Sans MS" panose="030F0702030302020204" pitchFamily="66" charset="0"/>
              </a:rPr>
              <a:t>and</a:t>
            </a:r>
            <a:r>
              <a:rPr lang="he-IL" sz="2800" dirty="0">
                <a:latin typeface="Comic Sans MS" panose="030F0702030302020204" pitchFamily="66" charset="0"/>
              </a:rPr>
              <a:t> </a:t>
            </a:r>
            <a:r>
              <a:rPr lang="he-IL" sz="2800" dirty="0" err="1">
                <a:latin typeface="Comic Sans MS" panose="030F0702030302020204" pitchFamily="66" charset="0"/>
              </a:rPr>
              <a:t>not</a:t>
            </a:r>
            <a:r>
              <a:rPr lang="he-IL" sz="2800" dirty="0">
                <a:latin typeface="Comic Sans MS" panose="030F0702030302020204" pitchFamily="66" charset="0"/>
              </a:rPr>
              <a:t> </a:t>
            </a:r>
            <a:r>
              <a:rPr lang="he-IL" sz="2800" dirty="0" err="1">
                <a:latin typeface="Comic Sans MS" panose="030F0702030302020204" pitchFamily="66" charset="0"/>
              </a:rPr>
              <a:t>vice</a:t>
            </a:r>
            <a:r>
              <a:rPr lang="he-IL" sz="2800" dirty="0">
                <a:latin typeface="Comic Sans MS" panose="030F0702030302020204" pitchFamily="66" charset="0"/>
              </a:rPr>
              <a:t> </a:t>
            </a:r>
            <a:r>
              <a:rPr lang="he-IL" sz="2800" dirty="0" err="1">
                <a:latin typeface="Comic Sans MS" panose="030F0702030302020204" pitchFamily="66" charset="0"/>
              </a:rPr>
              <a:t>versa</a:t>
            </a:r>
            <a:endParaRPr lang="he-IL" sz="2800" dirty="0">
              <a:latin typeface="Comic Sans MS" panose="030F0702030302020204" pitchFamily="66" charset="0"/>
            </a:endParaRPr>
          </a:p>
        </p:txBody>
      </p:sp>
    </p:spTree>
    <p:extLst>
      <p:ext uri="{BB962C8B-B14F-4D97-AF65-F5344CB8AC3E}">
        <p14:creationId xmlns:p14="http://schemas.microsoft.com/office/powerpoint/2010/main" val="333711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database types:</a:t>
            </a:r>
          </a:p>
        </p:txBody>
      </p:sp>
      <p:sp>
        <p:nvSpPr>
          <p:cNvPr id="4" name="TextBox 3"/>
          <p:cNvSpPr txBox="1"/>
          <p:nvPr/>
        </p:nvSpPr>
        <p:spPr>
          <a:xfrm>
            <a:off x="8534400" y="5313164"/>
            <a:ext cx="2133600" cy="369332"/>
          </a:xfrm>
          <a:prstGeom prst="rect">
            <a:avLst/>
          </a:prstGeom>
          <a:noFill/>
        </p:spPr>
        <p:txBody>
          <a:bodyPr wrap="square" rtlCol="0">
            <a:spAutoFit/>
          </a:bodyPr>
          <a:lstStyle/>
          <a:p>
            <a:r>
              <a:rPr lang="en-US" sz="900" dirty="0"/>
              <a:t>http://www.algoworks.com/blog/nosql-database/</a:t>
            </a:r>
          </a:p>
        </p:txBody>
      </p:sp>
      <p:pic>
        <p:nvPicPr>
          <p:cNvPr id="2052" name="Picture 4" descr="Image result for nosql database 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78" y="1216748"/>
            <a:ext cx="6370622" cy="4345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63778" y="6107668"/>
            <a:ext cx="2027222" cy="369332"/>
          </a:xfrm>
          <a:prstGeom prst="rect">
            <a:avLst/>
          </a:prstGeom>
          <a:noFill/>
        </p:spPr>
        <p:txBody>
          <a:bodyPr wrap="square" rtlCol="0">
            <a:spAutoFit/>
          </a:bodyPr>
          <a:lstStyle/>
          <a:p>
            <a:pPr algn="ctr"/>
            <a:r>
              <a:rPr lang="en-US" b="1" dirty="0"/>
              <a:t>Search-Engine DB</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6096000"/>
            <a:ext cx="1524000" cy="6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963" y="5686996"/>
            <a:ext cx="21526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8763000" y="2514600"/>
            <a:ext cx="1828800" cy="2209800"/>
          </a:xfrm>
          <a:prstGeom prst="wedgeRectCallout">
            <a:avLst>
              <a:gd name="adj1" fmla="val -64397"/>
              <a:gd name="adj2" fmla="val 2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each of the types we will go into details and learn how to operate the leading database of that type!</a:t>
            </a:r>
          </a:p>
        </p:txBody>
      </p:sp>
      <p:sp>
        <p:nvSpPr>
          <p:cNvPr id="10" name="TextBox 9"/>
          <p:cNvSpPr txBox="1"/>
          <p:nvPr/>
        </p:nvSpPr>
        <p:spPr>
          <a:xfrm>
            <a:off x="2164615" y="5581287"/>
            <a:ext cx="2027222" cy="369332"/>
          </a:xfrm>
          <a:prstGeom prst="rect">
            <a:avLst/>
          </a:prstGeom>
          <a:noFill/>
        </p:spPr>
        <p:txBody>
          <a:bodyPr wrap="square" rtlCol="0">
            <a:spAutoFit/>
          </a:bodyPr>
          <a:lstStyle/>
          <a:p>
            <a:pPr algn="ctr"/>
            <a:r>
              <a:rPr lang="en-US" b="1" dirty="0"/>
              <a:t>RDF</a:t>
            </a: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324" y="5519629"/>
            <a:ext cx="3214687" cy="45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טבלה 7">
            <a:extLst>
              <a:ext uri="{FF2B5EF4-FFF2-40B4-BE49-F238E27FC236}">
                <a16:creationId xmlns:a16="http://schemas.microsoft.com/office/drawing/2014/main" id="{6A0E923C-E271-4819-8FB3-F4C94CB2619E}"/>
              </a:ext>
            </a:extLst>
          </p:cNvPr>
          <p:cNvGraphicFramePr>
            <a:graphicFrameLocks noGrp="1"/>
          </p:cNvGraphicFramePr>
          <p:nvPr>
            <p:extLst>
              <p:ext uri="{D42A27DB-BD31-4B8C-83A1-F6EECF244321}">
                <p14:modId xmlns:p14="http://schemas.microsoft.com/office/powerpoint/2010/main" val="3463471468"/>
              </p:ext>
            </p:extLst>
          </p:nvPr>
        </p:nvGraphicFramePr>
        <p:xfrm>
          <a:off x="2159544" y="5523230"/>
          <a:ext cx="6379090" cy="1213238"/>
        </p:xfrm>
        <a:graphic>
          <a:graphicData uri="http://schemas.openxmlformats.org/drawingml/2006/table">
            <a:tbl>
              <a:tblPr rtl="1" firstRow="1" bandRow="1">
                <a:tableStyleId>{5940675A-B579-460E-94D1-54222C63F5DA}</a:tableStyleId>
              </a:tblPr>
              <a:tblGrid>
                <a:gridCol w="4289777">
                  <a:extLst>
                    <a:ext uri="{9D8B030D-6E8A-4147-A177-3AD203B41FA5}">
                      <a16:colId xmlns:a16="http://schemas.microsoft.com/office/drawing/2014/main" val="1457410057"/>
                    </a:ext>
                  </a:extLst>
                </a:gridCol>
                <a:gridCol w="2089313">
                  <a:extLst>
                    <a:ext uri="{9D8B030D-6E8A-4147-A177-3AD203B41FA5}">
                      <a16:colId xmlns:a16="http://schemas.microsoft.com/office/drawing/2014/main" val="3178931228"/>
                    </a:ext>
                  </a:extLst>
                </a:gridCol>
              </a:tblGrid>
              <a:tr h="502030">
                <a:tc>
                  <a:txBody>
                    <a:bodyPr/>
                    <a:lstStyle/>
                    <a:p>
                      <a:pPr rtl="1"/>
                      <a:endParaRPr lang="he-IL" dirty="0">
                        <a:solidFill>
                          <a:schemeClr val="bg1">
                            <a:lumMod val="85000"/>
                          </a:schemeClr>
                        </a:solidFill>
                      </a:endParaRPr>
                    </a:p>
                  </a:txBody>
                  <a:tcPr/>
                </a:tc>
                <a:tc>
                  <a:txBody>
                    <a:bodyPr/>
                    <a:lstStyle/>
                    <a:p>
                      <a:pPr rtl="1"/>
                      <a:endParaRPr lang="he-IL" dirty="0">
                        <a:solidFill>
                          <a:schemeClr val="bg1">
                            <a:lumMod val="85000"/>
                          </a:schemeClr>
                        </a:solidFill>
                      </a:endParaRPr>
                    </a:p>
                  </a:txBody>
                  <a:tcPr/>
                </a:tc>
                <a:extLst>
                  <a:ext uri="{0D108BD9-81ED-4DB2-BD59-A6C34878D82A}">
                    <a16:rowId xmlns:a16="http://schemas.microsoft.com/office/drawing/2014/main" val="388389937"/>
                  </a:ext>
                </a:extLst>
              </a:tr>
              <a:tr h="711208">
                <a:tc>
                  <a:txBody>
                    <a:bodyPr/>
                    <a:lstStyle/>
                    <a:p>
                      <a:pPr rtl="1"/>
                      <a:endParaRPr lang="he-IL" dirty="0">
                        <a:solidFill>
                          <a:schemeClr val="bg1">
                            <a:lumMod val="85000"/>
                          </a:schemeClr>
                        </a:solidFill>
                      </a:endParaRPr>
                    </a:p>
                  </a:txBody>
                  <a:tcPr/>
                </a:tc>
                <a:tc>
                  <a:txBody>
                    <a:bodyPr/>
                    <a:lstStyle/>
                    <a:p>
                      <a:pPr rtl="1"/>
                      <a:endParaRPr lang="he-IL" dirty="0">
                        <a:solidFill>
                          <a:schemeClr val="bg1">
                            <a:lumMod val="85000"/>
                          </a:schemeClr>
                        </a:solidFill>
                      </a:endParaRPr>
                    </a:p>
                  </a:txBody>
                  <a:tcPr/>
                </a:tc>
                <a:extLst>
                  <a:ext uri="{0D108BD9-81ED-4DB2-BD59-A6C34878D82A}">
                    <a16:rowId xmlns:a16="http://schemas.microsoft.com/office/drawing/2014/main" val="2436997841"/>
                  </a:ext>
                </a:extLst>
              </a:tr>
            </a:tbl>
          </a:graphicData>
        </a:graphic>
      </p:graphicFrame>
      <p:sp>
        <p:nvSpPr>
          <p:cNvPr id="3" name="מציין מיקום של מספר שקופית 2">
            <a:extLst>
              <a:ext uri="{FF2B5EF4-FFF2-40B4-BE49-F238E27FC236}">
                <a16:creationId xmlns:a16="http://schemas.microsoft.com/office/drawing/2014/main" id="{F5CAFF47-9B69-4229-9BDF-A3F6E94203B7}"/>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96171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92935196-3EF3-4D21-9BB1-1BFBB13AA62E}"/>
              </a:ext>
            </a:extLst>
          </p:cNvPr>
          <p:cNvPicPr>
            <a:picLocks noGrp="1" noChangeAspect="1"/>
          </p:cNvPicPr>
          <p:nvPr>
            <p:ph idx="1"/>
          </p:nvPr>
        </p:nvPicPr>
        <p:blipFill>
          <a:blip r:embed="rId3"/>
          <a:stretch>
            <a:fillRect/>
          </a:stretch>
        </p:blipFill>
        <p:spPr>
          <a:xfrm>
            <a:off x="3908515" y="858609"/>
            <a:ext cx="2514600" cy="1499806"/>
          </a:xfrm>
          <a:prstGeom prst="rect">
            <a:avLst/>
          </a:prstGeom>
          <a:ln w="28575">
            <a:solidFill>
              <a:schemeClr val="accent6">
                <a:lumMod val="75000"/>
              </a:schemeClr>
            </a:solid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22992058-E86B-4B69-9062-8DD839B022AE}"/>
              </a:ext>
            </a:extLst>
          </p:cNvPr>
          <p:cNvPicPr>
            <a:picLocks noChangeAspect="1"/>
          </p:cNvPicPr>
          <p:nvPr/>
        </p:nvPicPr>
        <p:blipFill>
          <a:blip r:embed="rId4"/>
          <a:stretch>
            <a:fillRect/>
          </a:stretch>
        </p:blipFill>
        <p:spPr>
          <a:xfrm>
            <a:off x="8664397" y="908579"/>
            <a:ext cx="2765603" cy="2197016"/>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51D07C1A-2BDB-4574-90CB-2001A7689BCE}"/>
              </a:ext>
            </a:extLst>
          </p:cNvPr>
          <p:cNvPicPr>
            <a:picLocks noChangeAspect="1"/>
          </p:cNvPicPr>
          <p:nvPr/>
        </p:nvPicPr>
        <p:blipFill>
          <a:blip r:embed="rId5"/>
          <a:stretch>
            <a:fillRect/>
          </a:stretch>
        </p:blipFill>
        <p:spPr>
          <a:xfrm>
            <a:off x="9027462" y="3657137"/>
            <a:ext cx="2265075" cy="2653234"/>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E34A94B9-DBA9-4198-ADFF-384A9246F8BB}"/>
              </a:ext>
            </a:extLst>
          </p:cNvPr>
          <p:cNvPicPr>
            <a:picLocks noChangeAspect="1"/>
          </p:cNvPicPr>
          <p:nvPr/>
        </p:nvPicPr>
        <p:blipFill>
          <a:blip r:embed="rId6"/>
          <a:stretch>
            <a:fillRect/>
          </a:stretch>
        </p:blipFill>
        <p:spPr>
          <a:xfrm>
            <a:off x="472996" y="2099271"/>
            <a:ext cx="2026250" cy="3035829"/>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9C8F9E40-E2E4-418F-86C3-AFBCE665C9E1}"/>
              </a:ext>
            </a:extLst>
          </p:cNvPr>
          <p:cNvPicPr>
            <a:picLocks noChangeAspect="1"/>
          </p:cNvPicPr>
          <p:nvPr/>
        </p:nvPicPr>
        <p:blipFill>
          <a:blip r:embed="rId7"/>
          <a:stretch>
            <a:fillRect/>
          </a:stretch>
        </p:blipFill>
        <p:spPr>
          <a:xfrm>
            <a:off x="3939659" y="3118175"/>
            <a:ext cx="1458297" cy="1621604"/>
          </a:xfrm>
          <a:prstGeom prst="rect">
            <a:avLst/>
          </a:prstGeom>
          <a:ln>
            <a:noFill/>
          </a:ln>
          <a:effectLst>
            <a:outerShdw blurRad="292100" dist="139700" dir="2700000" algn="tl" rotWithShape="0">
              <a:srgbClr val="333333">
                <a:alpha val="65000"/>
              </a:srgbClr>
            </a:outerShdw>
          </a:effectLst>
        </p:spPr>
      </p:pic>
      <p:pic>
        <p:nvPicPr>
          <p:cNvPr id="15" name="תמונה 14">
            <a:extLst>
              <a:ext uri="{FF2B5EF4-FFF2-40B4-BE49-F238E27FC236}">
                <a16:creationId xmlns:a16="http://schemas.microsoft.com/office/drawing/2014/main" id="{95168B0B-A74E-4087-8B26-E9B610A903CC}"/>
              </a:ext>
            </a:extLst>
          </p:cNvPr>
          <p:cNvPicPr>
            <a:picLocks noChangeAspect="1"/>
          </p:cNvPicPr>
          <p:nvPr/>
        </p:nvPicPr>
        <p:blipFill>
          <a:blip r:embed="rId8"/>
          <a:stretch>
            <a:fillRect/>
          </a:stretch>
        </p:blipFill>
        <p:spPr>
          <a:xfrm>
            <a:off x="5832415" y="3928977"/>
            <a:ext cx="1876425" cy="2406794"/>
          </a:xfrm>
          <a:prstGeom prst="rect">
            <a:avLst/>
          </a:prstGeom>
          <a:ln>
            <a:noFill/>
          </a:ln>
          <a:effectLst>
            <a:outerShdw blurRad="292100" dist="139700" dir="2700000" algn="tl" rotWithShape="0">
              <a:srgbClr val="333333">
                <a:alpha val="65000"/>
              </a:srgbClr>
            </a:outerShdw>
          </a:effectLst>
        </p:spPr>
      </p:pic>
      <p:cxnSp>
        <p:nvCxnSpPr>
          <p:cNvPr id="17" name="מחבר ישר 16">
            <a:extLst>
              <a:ext uri="{FF2B5EF4-FFF2-40B4-BE49-F238E27FC236}">
                <a16:creationId xmlns:a16="http://schemas.microsoft.com/office/drawing/2014/main" id="{4B51135B-01EC-405A-AD99-99405FA344C1}"/>
              </a:ext>
            </a:extLst>
          </p:cNvPr>
          <p:cNvCxnSpPr/>
          <p:nvPr/>
        </p:nvCxnSpPr>
        <p:spPr>
          <a:xfrm>
            <a:off x="3505200" y="1768650"/>
            <a:ext cx="0" cy="4087387"/>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sp>
        <p:nvSpPr>
          <p:cNvPr id="18" name="תיבת טקסט 17">
            <a:extLst>
              <a:ext uri="{FF2B5EF4-FFF2-40B4-BE49-F238E27FC236}">
                <a16:creationId xmlns:a16="http://schemas.microsoft.com/office/drawing/2014/main" id="{1B99523B-23C9-4050-AE58-0685763CCB20}"/>
              </a:ext>
            </a:extLst>
          </p:cNvPr>
          <p:cNvSpPr txBox="1"/>
          <p:nvPr/>
        </p:nvSpPr>
        <p:spPr>
          <a:xfrm>
            <a:off x="762000" y="669093"/>
            <a:ext cx="1120086" cy="584775"/>
          </a:xfrm>
          <a:prstGeom prst="rect">
            <a:avLst/>
          </a:prstGeom>
          <a:noFill/>
        </p:spPr>
        <p:txBody>
          <a:bodyPr wrap="square" rtlCol="1">
            <a:spAutoFit/>
          </a:bodyPr>
          <a:lstStyle/>
          <a:p>
            <a:r>
              <a:rPr lang="en-US" sz="3200" dirty="0">
                <a:latin typeface="Comic Sans MS" panose="030F0702030302020204" pitchFamily="66" charset="0"/>
              </a:rPr>
              <a:t>SQL</a:t>
            </a:r>
            <a:endParaRPr lang="he-IL" dirty="0">
              <a:latin typeface="Comic Sans MS" panose="030F0702030302020204" pitchFamily="66" charset="0"/>
            </a:endParaRPr>
          </a:p>
        </p:txBody>
      </p:sp>
      <p:sp>
        <p:nvSpPr>
          <p:cNvPr id="19" name="תיבת טקסט 18">
            <a:extLst>
              <a:ext uri="{FF2B5EF4-FFF2-40B4-BE49-F238E27FC236}">
                <a16:creationId xmlns:a16="http://schemas.microsoft.com/office/drawing/2014/main" id="{E72844A9-602D-432D-8921-AF013D7DD6D2}"/>
              </a:ext>
            </a:extLst>
          </p:cNvPr>
          <p:cNvSpPr txBox="1"/>
          <p:nvPr/>
        </p:nvSpPr>
        <p:spPr>
          <a:xfrm>
            <a:off x="6269322" y="84318"/>
            <a:ext cx="2265078" cy="584775"/>
          </a:xfrm>
          <a:prstGeom prst="rect">
            <a:avLst/>
          </a:prstGeom>
          <a:noFill/>
        </p:spPr>
        <p:txBody>
          <a:bodyPr wrap="square" rtlCol="1">
            <a:spAutoFit/>
          </a:bodyPr>
          <a:lstStyle/>
          <a:p>
            <a:r>
              <a:rPr lang="en-US" sz="3200" dirty="0">
                <a:latin typeface="Comic Sans MS" panose="030F0702030302020204" pitchFamily="66" charset="0"/>
              </a:rPr>
              <a:t>NO SQL</a:t>
            </a:r>
            <a:endParaRPr lang="he-IL" dirty="0">
              <a:latin typeface="Comic Sans MS" panose="030F0702030302020204" pitchFamily="66" charset="0"/>
            </a:endParaRPr>
          </a:p>
        </p:txBody>
      </p:sp>
      <p:pic>
        <p:nvPicPr>
          <p:cNvPr id="23" name="תמונה 22">
            <a:extLst>
              <a:ext uri="{FF2B5EF4-FFF2-40B4-BE49-F238E27FC236}">
                <a16:creationId xmlns:a16="http://schemas.microsoft.com/office/drawing/2014/main" id="{57A52DA5-E35F-4FE9-8777-015A270BEE28}"/>
              </a:ext>
            </a:extLst>
          </p:cNvPr>
          <p:cNvPicPr>
            <a:picLocks noChangeAspect="1"/>
          </p:cNvPicPr>
          <p:nvPr/>
        </p:nvPicPr>
        <p:blipFill>
          <a:blip r:embed="rId9"/>
          <a:stretch>
            <a:fillRect/>
          </a:stretch>
        </p:blipFill>
        <p:spPr>
          <a:xfrm>
            <a:off x="4636259" y="6663595"/>
            <a:ext cx="2957281" cy="125684"/>
          </a:xfrm>
          <a:prstGeom prst="rect">
            <a:avLst/>
          </a:prstGeom>
        </p:spPr>
      </p:pic>
      <p:pic>
        <p:nvPicPr>
          <p:cNvPr id="3074" name="Picture 2" descr="Optimal RDF Access to Relational Databases">
            <a:extLst>
              <a:ext uri="{FF2B5EF4-FFF2-40B4-BE49-F238E27FC236}">
                <a16:creationId xmlns:a16="http://schemas.microsoft.com/office/drawing/2014/main" id="{FEDEB0A5-BEDB-4833-90C3-21288AE475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414" y="2655713"/>
            <a:ext cx="2105022" cy="975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תיבת טקסט 24">
            <a:extLst>
              <a:ext uri="{FF2B5EF4-FFF2-40B4-BE49-F238E27FC236}">
                <a16:creationId xmlns:a16="http://schemas.microsoft.com/office/drawing/2014/main" id="{49FEE2AC-9488-46AE-BB2E-4D0DD5A565A4}"/>
              </a:ext>
            </a:extLst>
          </p:cNvPr>
          <p:cNvSpPr txBox="1"/>
          <p:nvPr/>
        </p:nvSpPr>
        <p:spPr>
          <a:xfrm>
            <a:off x="5835992" y="2627672"/>
            <a:ext cx="612092" cy="338554"/>
          </a:xfrm>
          <a:prstGeom prst="rect">
            <a:avLst/>
          </a:prstGeom>
          <a:noFill/>
        </p:spPr>
        <p:txBody>
          <a:bodyPr wrap="square" rtlCol="1">
            <a:spAutoFit/>
          </a:bodyPr>
          <a:lstStyle/>
          <a:p>
            <a:r>
              <a:rPr lang="en-US" sz="1600" dirty="0">
                <a:latin typeface="Comic Sans MS" panose="030F0702030302020204" pitchFamily="66" charset="0"/>
              </a:rPr>
              <a:t>RDF</a:t>
            </a:r>
            <a:endParaRPr lang="he-IL" dirty="0">
              <a:latin typeface="Comic Sans MS" panose="030F0702030302020204" pitchFamily="66" charset="0"/>
            </a:endParaRPr>
          </a:p>
        </p:txBody>
      </p:sp>
      <p:pic>
        <p:nvPicPr>
          <p:cNvPr id="24" name="Picture 2">
            <a:extLst>
              <a:ext uri="{FF2B5EF4-FFF2-40B4-BE49-F238E27FC236}">
                <a16:creationId xmlns:a16="http://schemas.microsoft.com/office/drawing/2014/main" id="{CDA8394C-8AD2-493E-A7F9-F34B71109FB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98990" y="3299415"/>
            <a:ext cx="898188" cy="12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מציין מיקום של מספר שקופית 25">
            <a:extLst>
              <a:ext uri="{FF2B5EF4-FFF2-40B4-BE49-F238E27FC236}">
                <a16:creationId xmlns:a16="http://schemas.microsoft.com/office/drawing/2014/main" id="{57A3FD2F-455E-4592-AC79-97616B05AAB7}"/>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053923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t>Key-Value Store</a:t>
            </a:r>
          </a:p>
        </p:txBody>
      </p:sp>
      <p:sp>
        <p:nvSpPr>
          <p:cNvPr id="3" name="Content Placeholder 2"/>
          <p:cNvSpPr>
            <a:spLocks noGrp="1"/>
          </p:cNvSpPr>
          <p:nvPr>
            <p:ph idx="1"/>
          </p:nvPr>
        </p:nvSpPr>
        <p:spPr/>
        <p:txBody>
          <a:bodyPr>
            <a:normAutofit fontScale="92500" lnSpcReduction="20000"/>
          </a:bodyPr>
          <a:lstStyle/>
          <a:p>
            <a:endParaRPr lang="en-US" dirty="0"/>
          </a:p>
          <a:p>
            <a:endParaRPr lang="en-US" dirty="0"/>
          </a:p>
          <a:p>
            <a:endParaRPr lang="en-US" dirty="0"/>
          </a:p>
          <a:p>
            <a:r>
              <a:rPr lang="en-US" dirty="0"/>
              <a:t>Every item in the database is stored as an attribute name (or "key") together with its value.</a:t>
            </a:r>
          </a:p>
          <a:p>
            <a:r>
              <a:rPr lang="en-US" dirty="0"/>
              <a:t>No further structure is imposed (values are opaque).</a:t>
            </a:r>
          </a:p>
          <a:p>
            <a:r>
              <a:rPr lang="en-US" dirty="0"/>
              <a:t>Usually can only query by key (no features related to any structure are available).</a:t>
            </a:r>
          </a:p>
          <a:p>
            <a:r>
              <a:rPr lang="en-US" dirty="0"/>
              <a:t>Our example: </a:t>
            </a:r>
            <a:r>
              <a:rPr lang="en-US" dirty="0" err="1"/>
              <a:t>Redis</a:t>
            </a:r>
            <a:r>
              <a:rPr lang="en-US" dirty="0"/>
              <a:t> (next slides). You can try it online at: </a:t>
            </a:r>
            <a:r>
              <a:rPr lang="en-US" dirty="0">
                <a:hlinkClick r:id="rId3"/>
              </a:rPr>
              <a:t>https://try.redis.io/</a:t>
            </a:r>
            <a:r>
              <a:rPr lang="en-US" dirty="0"/>
              <a:t>. Case insensitive.</a:t>
            </a:r>
          </a:p>
        </p:txBody>
      </p:sp>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50" y="274638"/>
            <a:ext cx="144410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תמונה 5">
            <a:extLst>
              <a:ext uri="{FF2B5EF4-FFF2-40B4-BE49-F238E27FC236}">
                <a16:creationId xmlns:a16="http://schemas.microsoft.com/office/drawing/2014/main" id="{201AF95F-268E-473A-8223-360D636EAD95}"/>
              </a:ext>
            </a:extLst>
          </p:cNvPr>
          <p:cNvPicPr>
            <a:picLocks noChangeAspect="1"/>
          </p:cNvPicPr>
          <p:nvPr/>
        </p:nvPicPr>
        <p:blipFill>
          <a:blip r:embed="rId5"/>
          <a:stretch>
            <a:fillRect/>
          </a:stretch>
        </p:blipFill>
        <p:spPr>
          <a:xfrm>
            <a:off x="2209800" y="1219201"/>
            <a:ext cx="2539120" cy="1492009"/>
          </a:xfrm>
          <a:prstGeom prst="rect">
            <a:avLst/>
          </a:prstGeom>
          <a:ln>
            <a:noFill/>
          </a:ln>
          <a:effectLst>
            <a:outerShdw blurRad="292100" dist="139700" dir="2700000" algn="tl" rotWithShape="0">
              <a:srgbClr val="333333">
                <a:alpha val="65000"/>
              </a:srgbClr>
            </a:outerShdw>
          </a:effectLst>
        </p:spPr>
      </p:pic>
      <p:sp>
        <p:nvSpPr>
          <p:cNvPr id="4" name="מציין מיקום של מספר שקופית 3">
            <a:extLst>
              <a:ext uri="{FF2B5EF4-FFF2-40B4-BE49-F238E27FC236}">
                <a16:creationId xmlns:a16="http://schemas.microsoft.com/office/drawing/2014/main" id="{DCD743A5-ECE0-49DE-B256-96982F50D19D}"/>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2388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GET, DEL</a:t>
            </a:r>
          </a:p>
        </p:txBody>
      </p:sp>
      <p:sp>
        <p:nvSpPr>
          <p:cNvPr id="3" name="Content Placeholder 2"/>
          <p:cNvSpPr>
            <a:spLocks noGrp="1"/>
          </p:cNvSpPr>
          <p:nvPr>
            <p:ph idx="1"/>
          </p:nvPr>
        </p:nvSpPr>
        <p:spPr>
          <a:xfrm>
            <a:off x="838200" y="1600200"/>
            <a:ext cx="10972800" cy="4756151"/>
          </a:xfrm>
        </p:spPr>
        <p:txBody>
          <a:bodyPr>
            <a:normAutofit fontScale="70000" lnSpcReduction="20000"/>
          </a:bodyPr>
          <a:lstStyle/>
          <a:p>
            <a:pPr>
              <a:buFont typeface="Wingdings"/>
              <a:buChar char="Ø"/>
            </a:pPr>
            <a:r>
              <a:rPr lang="en-US" dirty="0"/>
              <a:t>SET hello "world"</a:t>
            </a:r>
          </a:p>
          <a:p>
            <a:pPr marL="0" indent="0">
              <a:buNone/>
            </a:pPr>
            <a:r>
              <a:rPr lang="en-US" dirty="0">
                <a:solidFill>
                  <a:srgbClr val="0070C0"/>
                </a:solidFill>
              </a:rPr>
              <a:t>OK</a:t>
            </a:r>
          </a:p>
          <a:p>
            <a:pPr>
              <a:buFont typeface="Wingdings"/>
              <a:buChar char="Ø"/>
            </a:pPr>
            <a:r>
              <a:rPr lang="en-US" sz="3100" dirty="0"/>
              <a:t>GET hello</a:t>
            </a:r>
          </a:p>
          <a:p>
            <a:pPr marL="0" indent="0">
              <a:buNone/>
            </a:pPr>
            <a:r>
              <a:rPr lang="en-US" dirty="0">
                <a:solidFill>
                  <a:srgbClr val="0070C0"/>
                </a:solidFill>
              </a:rPr>
              <a:t>"world"</a:t>
            </a:r>
          </a:p>
          <a:p>
            <a:pPr>
              <a:buFont typeface="Wingdings"/>
              <a:buChar char="Ø"/>
            </a:pPr>
            <a:r>
              <a:rPr lang="en-US" sz="3100" dirty="0"/>
              <a:t>GET "world"</a:t>
            </a:r>
          </a:p>
          <a:p>
            <a:pPr marL="0" indent="0">
              <a:buNone/>
            </a:pPr>
            <a:r>
              <a:rPr lang="en-US" sz="3100" dirty="0">
                <a:solidFill>
                  <a:srgbClr val="0070C0"/>
                </a:solidFill>
              </a:rPr>
              <a:t>(nil)</a:t>
            </a:r>
          </a:p>
          <a:p>
            <a:pPr>
              <a:buFont typeface="Wingdings"/>
              <a:buChar char="Ø"/>
            </a:pPr>
            <a:r>
              <a:rPr lang="en-US" sz="3100" dirty="0"/>
              <a:t>SET name1 Yossi</a:t>
            </a:r>
          </a:p>
          <a:p>
            <a:pPr>
              <a:buFont typeface="Wingdings"/>
              <a:buChar char="Ø"/>
            </a:pPr>
            <a:r>
              <a:rPr lang="en-US" dirty="0"/>
              <a:t>GET name1</a:t>
            </a:r>
          </a:p>
          <a:p>
            <a:pPr marL="0" indent="0">
              <a:buNone/>
            </a:pPr>
            <a:r>
              <a:rPr lang="en-US" sz="3100" dirty="0">
                <a:solidFill>
                  <a:srgbClr val="0070C0"/>
                </a:solidFill>
              </a:rPr>
              <a:t>"Yossi"</a:t>
            </a:r>
          </a:p>
          <a:p>
            <a:pPr>
              <a:buFont typeface="Wingdings"/>
              <a:buChar char="Ø"/>
            </a:pPr>
            <a:r>
              <a:rPr lang="en-US" dirty="0"/>
              <a:t>SET user:1001"&lt;user&gt;&lt;</a:t>
            </a:r>
            <a:r>
              <a:rPr lang="en-US" dirty="0" err="1"/>
              <a:t>first_name</a:t>
            </a:r>
            <a:r>
              <a:rPr lang="en-US" dirty="0"/>
              <a:t>&gt;Joel&lt;/</a:t>
            </a:r>
            <a:r>
              <a:rPr lang="en-US" dirty="0" err="1"/>
              <a:t>first_name</a:t>
            </a:r>
            <a:r>
              <a:rPr lang="en-US" dirty="0"/>
              <a:t>&gt;</a:t>
            </a:r>
          </a:p>
          <a:p>
            <a:pPr marL="0" indent="0">
              <a:buNone/>
            </a:pPr>
            <a:r>
              <a:rPr lang="en-US" dirty="0"/>
              <a:t>    &lt;</a:t>
            </a:r>
            <a:r>
              <a:rPr lang="en-US" dirty="0" err="1"/>
              <a:t>last_name</a:t>
            </a:r>
            <a:r>
              <a:rPr lang="en-US" dirty="0"/>
              <a:t>&gt;Cohen&lt;/</a:t>
            </a:r>
            <a:r>
              <a:rPr lang="en-US" dirty="0" err="1"/>
              <a:t>last_name</a:t>
            </a:r>
            <a:r>
              <a:rPr lang="en-US" dirty="0"/>
              <a:t>&gt;&lt;/user&gt;"</a:t>
            </a:r>
          </a:p>
          <a:p>
            <a:pPr>
              <a:buFont typeface="Wingdings"/>
              <a:buChar char="Ø"/>
            </a:pPr>
            <a:r>
              <a:rPr lang="en-US" dirty="0"/>
              <a:t>GET user:1001</a:t>
            </a:r>
          </a:p>
          <a:p>
            <a:pPr marL="0" indent="0">
              <a:buNone/>
            </a:pPr>
            <a:r>
              <a:rPr lang="en-US" sz="3100" dirty="0">
                <a:solidFill>
                  <a:srgbClr val="0070C0"/>
                </a:solidFill>
              </a:rPr>
              <a:t>"&lt;user&gt;&lt;</a:t>
            </a:r>
            <a:r>
              <a:rPr lang="en-US" sz="3100" dirty="0" err="1">
                <a:solidFill>
                  <a:srgbClr val="0070C0"/>
                </a:solidFill>
              </a:rPr>
              <a:t>first_name</a:t>
            </a:r>
            <a:r>
              <a:rPr lang="en-US" sz="3100" dirty="0">
                <a:solidFill>
                  <a:srgbClr val="0070C0"/>
                </a:solidFill>
              </a:rPr>
              <a:t>&gt;Joel&lt;/</a:t>
            </a:r>
            <a:r>
              <a:rPr lang="en-US" sz="3100" dirty="0" err="1">
                <a:solidFill>
                  <a:srgbClr val="0070C0"/>
                </a:solidFill>
              </a:rPr>
              <a:t>first_name</a:t>
            </a:r>
            <a:r>
              <a:rPr lang="en-US" sz="3100" dirty="0">
                <a:solidFill>
                  <a:srgbClr val="0070C0"/>
                </a:solidFill>
              </a:rPr>
              <a:t>&gt;&lt;</a:t>
            </a:r>
            <a:r>
              <a:rPr lang="en-US" sz="3100" dirty="0" err="1">
                <a:solidFill>
                  <a:srgbClr val="0070C0"/>
                </a:solidFill>
              </a:rPr>
              <a:t>last_name</a:t>
            </a:r>
            <a:r>
              <a:rPr lang="en-US" sz="3100" dirty="0">
                <a:solidFill>
                  <a:srgbClr val="0070C0"/>
                </a:solidFill>
              </a:rPr>
              <a:t>&gt;Cohen&lt;/</a:t>
            </a:r>
            <a:r>
              <a:rPr lang="en-US" sz="3100" dirty="0" err="1">
                <a:solidFill>
                  <a:srgbClr val="0070C0"/>
                </a:solidFill>
              </a:rPr>
              <a:t>last_name</a:t>
            </a:r>
            <a:r>
              <a:rPr lang="en-US" sz="3100" dirty="0">
                <a:solidFill>
                  <a:srgbClr val="0070C0"/>
                </a:solidFill>
              </a:rPr>
              <a:t>&gt;&lt;/user&gt;"</a:t>
            </a:r>
          </a:p>
          <a:p>
            <a:pPr>
              <a:buFont typeface="Wingdings"/>
              <a:buChar char="Ø"/>
            </a:pPr>
            <a:r>
              <a:rPr lang="en-US" dirty="0"/>
              <a:t>DEL user:1001</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29" y="0"/>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4419600" y="3962400"/>
            <a:ext cx="3505200" cy="609600"/>
          </a:xfrm>
          <a:prstGeom prst="wedgeRectCallout">
            <a:avLst>
              <a:gd name="adj1" fmla="val -70492"/>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usually store the id as part of the key, so we can fetch it easily</a:t>
            </a:r>
          </a:p>
        </p:txBody>
      </p:sp>
      <p:sp>
        <p:nvSpPr>
          <p:cNvPr id="7" name="Rectangular Callout 6"/>
          <p:cNvSpPr/>
          <p:nvPr/>
        </p:nvSpPr>
        <p:spPr>
          <a:xfrm>
            <a:off x="8382000" y="3810000"/>
            <a:ext cx="2133600" cy="609600"/>
          </a:xfrm>
          <a:prstGeom prst="wedgeRectCallout">
            <a:avLst>
              <a:gd name="adj1" fmla="val -62060"/>
              <a:gd name="adj2" fmla="val 8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value can be anything (e.g. XML)</a:t>
            </a:r>
          </a:p>
        </p:txBody>
      </p:sp>
      <p:sp>
        <p:nvSpPr>
          <p:cNvPr id="4" name="מציין מיקום של מספר שקופית 3">
            <a:extLst>
              <a:ext uri="{FF2B5EF4-FFF2-40B4-BE49-F238E27FC236}">
                <a16:creationId xmlns:a16="http://schemas.microsoft.com/office/drawing/2014/main" id="{01F14635-A696-4D4A-B83E-675C57530048}"/>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7265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fade">
                                      <p:cBhvr>
                                        <p:cTn id="72" dur="500"/>
                                        <p:tgtEl>
                                          <p:spTgt spid="3">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500"/>
                                        <p:tgtEl>
                                          <p:spTgt spid="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fade">
                                      <p:cBhvr>
                                        <p:cTn id="8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 and INCRBY</a:t>
            </a:r>
          </a:p>
        </p:txBody>
      </p:sp>
      <p:sp>
        <p:nvSpPr>
          <p:cNvPr id="3" name="Content Placeholder 2"/>
          <p:cNvSpPr>
            <a:spLocks noGrp="1"/>
          </p:cNvSpPr>
          <p:nvPr>
            <p:ph idx="1"/>
          </p:nvPr>
        </p:nvSpPr>
        <p:spPr>
          <a:xfrm>
            <a:off x="1638300" y="1371600"/>
            <a:ext cx="8229600" cy="4800600"/>
          </a:xfrm>
        </p:spPr>
        <p:txBody>
          <a:bodyPr>
            <a:normAutofit/>
          </a:bodyPr>
          <a:lstStyle/>
          <a:p>
            <a:pPr>
              <a:buFont typeface="Wingdings"/>
              <a:buChar char="Ø"/>
            </a:pPr>
            <a:r>
              <a:rPr lang="en-US" dirty="0"/>
              <a:t>SET bottles 5</a:t>
            </a:r>
          </a:p>
          <a:p>
            <a:pPr>
              <a:buFont typeface="Wingdings"/>
              <a:buChar char="Ø"/>
            </a:pPr>
            <a:r>
              <a:rPr lang="en-US" dirty="0"/>
              <a:t>INCR bottles</a:t>
            </a:r>
          </a:p>
          <a:p>
            <a:pPr marL="0" indent="0">
              <a:buNone/>
            </a:pPr>
            <a:r>
              <a:rPr lang="en-US" dirty="0">
                <a:solidFill>
                  <a:srgbClr val="0070C0"/>
                </a:solidFill>
              </a:rPr>
              <a:t>(integer) 6</a:t>
            </a:r>
          </a:p>
          <a:p>
            <a:pPr>
              <a:buFont typeface="Wingdings"/>
              <a:buChar char="Ø"/>
            </a:pPr>
            <a:r>
              <a:rPr lang="en-US" dirty="0"/>
              <a:t>INCRBY bottles -3</a:t>
            </a:r>
          </a:p>
          <a:p>
            <a:pPr marL="0" indent="0">
              <a:buNone/>
            </a:pPr>
            <a:r>
              <a:rPr lang="en-US" dirty="0">
                <a:solidFill>
                  <a:srgbClr val="0070C0"/>
                </a:solidFill>
              </a:rPr>
              <a:t>(integer) 3</a:t>
            </a:r>
          </a:p>
          <a:p>
            <a:pPr>
              <a:buFont typeface="Wingdings"/>
              <a:buChar char="Ø"/>
            </a:pPr>
            <a:r>
              <a:rPr lang="en-US" dirty="0"/>
              <a:t>INCR name1</a:t>
            </a:r>
          </a:p>
          <a:p>
            <a:pPr marL="0" indent="0">
              <a:buNone/>
            </a:pPr>
            <a:r>
              <a:rPr lang="en-US" dirty="0">
                <a:solidFill>
                  <a:srgbClr val="0070C0"/>
                </a:solidFill>
              </a:rPr>
              <a:t>(error) ERR value is not an integer or out of range</a:t>
            </a:r>
          </a:p>
          <a:p>
            <a:pPr>
              <a:buFont typeface="Wingdings"/>
              <a:buChar char="Ø"/>
            </a:pPr>
            <a:endParaRPr lang="en-US" dirty="0"/>
          </a:p>
          <a:p>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280" y="0"/>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5715000" y="1905000"/>
            <a:ext cx="3505200" cy="1371600"/>
          </a:xfrm>
          <a:prstGeom prst="wedgeRectCallout">
            <a:avLst>
              <a:gd name="adj1" fmla="val -83038"/>
              <a:gd name="adj2" fmla="val -4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INCR x is equivalent to x++ (in JAVA), and is guaranteed to be atomic</a:t>
            </a:r>
          </a:p>
        </p:txBody>
      </p:sp>
      <p:sp>
        <p:nvSpPr>
          <p:cNvPr id="8" name="Rectangular Callout 7"/>
          <p:cNvSpPr/>
          <p:nvPr/>
        </p:nvSpPr>
        <p:spPr>
          <a:xfrm>
            <a:off x="5715000" y="3505200"/>
            <a:ext cx="4114800" cy="533400"/>
          </a:xfrm>
          <a:prstGeom prst="wedgeRectCallout">
            <a:avLst>
              <a:gd name="adj1" fmla="val -57922"/>
              <a:gd name="adj2" fmla="val -15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INCRBY x y is equivalent to x+=y (in JAVA).</a:t>
            </a:r>
          </a:p>
        </p:txBody>
      </p:sp>
      <p:sp>
        <p:nvSpPr>
          <p:cNvPr id="5" name="מציין מיקום של מספר שקופית 4">
            <a:extLst>
              <a:ext uri="{FF2B5EF4-FFF2-40B4-BE49-F238E27FC236}">
                <a16:creationId xmlns:a16="http://schemas.microsoft.com/office/drawing/2014/main" id="{E6312577-5AE6-4AD4-B9B6-DD77BE2484C3}"/>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36373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74638"/>
            <a:ext cx="8229600" cy="1143000"/>
          </a:xfrm>
        </p:spPr>
        <p:txBody>
          <a:bodyPr/>
          <a:lstStyle/>
          <a:p>
            <a:r>
              <a:rPr lang="en-US" dirty="0"/>
              <a:t>Lists (RPUSH, LPUSH, LRANGE)</a:t>
            </a:r>
          </a:p>
        </p:txBody>
      </p:sp>
      <p:sp>
        <p:nvSpPr>
          <p:cNvPr id="3" name="Content Placeholder 2"/>
          <p:cNvSpPr>
            <a:spLocks noGrp="1"/>
          </p:cNvSpPr>
          <p:nvPr>
            <p:ph idx="1"/>
          </p:nvPr>
        </p:nvSpPr>
        <p:spPr>
          <a:xfrm>
            <a:off x="1981200" y="1600200"/>
            <a:ext cx="8229600" cy="5029200"/>
          </a:xfrm>
        </p:spPr>
        <p:txBody>
          <a:bodyPr>
            <a:normAutofit fontScale="85000" lnSpcReduction="20000"/>
          </a:bodyPr>
          <a:lstStyle/>
          <a:p>
            <a:pPr>
              <a:buFont typeface="Wingdings"/>
              <a:buChar char="Ø"/>
            </a:pPr>
            <a:r>
              <a:rPr lang="en-US" dirty="0"/>
              <a:t>RPUSH user:571:items "chair"</a:t>
            </a:r>
          </a:p>
          <a:p>
            <a:pPr>
              <a:buFont typeface="Wingdings"/>
              <a:buChar char="Ø"/>
            </a:pPr>
            <a:r>
              <a:rPr lang="en-US" dirty="0"/>
              <a:t>RPUSH user:571:items "table"</a:t>
            </a:r>
          </a:p>
          <a:p>
            <a:pPr>
              <a:buFont typeface="Wingdings"/>
              <a:buChar char="Ø"/>
            </a:pPr>
            <a:r>
              <a:rPr lang="en-US" dirty="0"/>
              <a:t>RPUSH user:571:items "water"</a:t>
            </a:r>
          </a:p>
          <a:p>
            <a:pPr>
              <a:buFont typeface="Wingdings"/>
              <a:buChar char="Ø"/>
            </a:pPr>
            <a:r>
              <a:rPr lang="en-US" dirty="0"/>
              <a:t>LPUSH user:571:items "cup"</a:t>
            </a:r>
          </a:p>
          <a:p>
            <a:pPr>
              <a:buFont typeface="Wingdings"/>
              <a:buChar char="Ø"/>
            </a:pPr>
            <a:r>
              <a:rPr lang="en-US" dirty="0"/>
              <a:t>LRANGE user:571:items 1 2</a:t>
            </a:r>
          </a:p>
          <a:p>
            <a:pPr marL="0" indent="0">
              <a:buNone/>
            </a:pPr>
            <a:r>
              <a:rPr lang="en-US" dirty="0">
                <a:solidFill>
                  <a:srgbClr val="0070C0"/>
                </a:solidFill>
              </a:rPr>
              <a:t>1) "chair"</a:t>
            </a:r>
            <a:br>
              <a:rPr lang="en-US" dirty="0">
                <a:solidFill>
                  <a:srgbClr val="0070C0"/>
                </a:solidFill>
              </a:rPr>
            </a:br>
            <a:r>
              <a:rPr lang="en-US" dirty="0">
                <a:solidFill>
                  <a:srgbClr val="0070C0"/>
                </a:solidFill>
              </a:rPr>
              <a:t>2) "table"</a:t>
            </a:r>
          </a:p>
          <a:p>
            <a:pPr>
              <a:buFont typeface="Wingdings"/>
              <a:buChar char="Ø"/>
            </a:pPr>
            <a:r>
              <a:rPr lang="en-US" dirty="0"/>
              <a:t>LRANGE user:571:items 0 -1</a:t>
            </a:r>
          </a:p>
          <a:p>
            <a:pPr marL="0" indent="0">
              <a:buNone/>
            </a:pPr>
            <a:r>
              <a:rPr lang="en-US" dirty="0">
                <a:solidFill>
                  <a:srgbClr val="0070C0"/>
                </a:solidFill>
              </a:rPr>
              <a:t>1) "cup"</a:t>
            </a:r>
            <a:br>
              <a:rPr lang="en-US" dirty="0">
                <a:solidFill>
                  <a:srgbClr val="0070C0"/>
                </a:solidFill>
              </a:rPr>
            </a:br>
            <a:r>
              <a:rPr lang="en-US" dirty="0">
                <a:solidFill>
                  <a:srgbClr val="0070C0"/>
                </a:solidFill>
              </a:rPr>
              <a:t>2) "chair"</a:t>
            </a:r>
            <a:br>
              <a:rPr lang="en-US" dirty="0">
                <a:solidFill>
                  <a:srgbClr val="0070C0"/>
                </a:solidFill>
              </a:rPr>
            </a:br>
            <a:r>
              <a:rPr lang="en-US" dirty="0">
                <a:solidFill>
                  <a:srgbClr val="0070C0"/>
                </a:solidFill>
              </a:rPr>
              <a:t>3) "table"</a:t>
            </a:r>
            <a:br>
              <a:rPr lang="en-US" dirty="0">
                <a:solidFill>
                  <a:srgbClr val="0070C0"/>
                </a:solidFill>
              </a:rPr>
            </a:br>
            <a:r>
              <a:rPr lang="en-US" dirty="0">
                <a:solidFill>
                  <a:srgbClr val="0070C0"/>
                </a:solidFill>
              </a:rPr>
              <a:t>4) "water"</a:t>
            </a:r>
          </a:p>
          <a:p>
            <a:pPr>
              <a:buFont typeface="Wingdings"/>
              <a:buChar char="Ø"/>
            </a:pPr>
            <a:r>
              <a:rPr lang="en-US" dirty="0"/>
              <a:t>RPUSH user:573:items "bed" "chair" "table" "can"</a:t>
            </a:r>
          </a:p>
          <a:p>
            <a:pPr marL="0" indent="0">
              <a:buNone/>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a:p>
            <a:pPr>
              <a:buFont typeface="Wingdings"/>
              <a:buChar char="Ø"/>
            </a:pPr>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6200"/>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ular Callout 4"/>
          <p:cNvSpPr/>
          <p:nvPr/>
        </p:nvSpPr>
        <p:spPr>
          <a:xfrm>
            <a:off x="6878198" y="2410399"/>
            <a:ext cx="3581400" cy="838200"/>
          </a:xfrm>
          <a:prstGeom prst="wedgeRectCallout">
            <a:avLst>
              <a:gd name="adj1" fmla="val -63592"/>
              <a:gd name="adj2" fmla="val 25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LPUSH (Left Push) puts the new item first (on the very left)</a:t>
            </a:r>
          </a:p>
        </p:txBody>
      </p:sp>
      <p:sp>
        <p:nvSpPr>
          <p:cNvPr id="6" name="Rectangular Callout 5"/>
          <p:cNvSpPr/>
          <p:nvPr/>
        </p:nvSpPr>
        <p:spPr>
          <a:xfrm>
            <a:off x="6934200" y="1524000"/>
            <a:ext cx="3352800" cy="685800"/>
          </a:xfrm>
          <a:prstGeom prst="wedgeRectCallout">
            <a:avLst>
              <a:gd name="adj1" fmla="val -55663"/>
              <a:gd name="adj2" fmla="val 28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RPUSH (Right Push) puts the new item last (on the very right)</a:t>
            </a:r>
          </a:p>
        </p:txBody>
      </p:sp>
      <p:sp>
        <p:nvSpPr>
          <p:cNvPr id="7" name="Rectangular Callout 6"/>
          <p:cNvSpPr/>
          <p:nvPr/>
        </p:nvSpPr>
        <p:spPr>
          <a:xfrm>
            <a:off x="6819900" y="3505200"/>
            <a:ext cx="3581400" cy="533400"/>
          </a:xfrm>
          <a:prstGeom prst="wedgeRectCallout">
            <a:avLst>
              <a:gd name="adj1" fmla="val -63030"/>
              <a:gd name="adj2" fmla="val -59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LRANGE key x y</a:t>
            </a:r>
          </a:p>
          <a:p>
            <a:pPr algn="ctr"/>
            <a:r>
              <a:rPr lang="en-US" dirty="0"/>
              <a:t>Returns items from x to y</a:t>
            </a:r>
          </a:p>
        </p:txBody>
      </p:sp>
      <p:sp>
        <p:nvSpPr>
          <p:cNvPr id="8" name="Rectangular Callout 7"/>
          <p:cNvSpPr/>
          <p:nvPr/>
        </p:nvSpPr>
        <p:spPr>
          <a:xfrm>
            <a:off x="6934200" y="4495800"/>
            <a:ext cx="3352800" cy="457200"/>
          </a:xfrm>
          <a:prstGeom prst="wedgeRectCallout">
            <a:avLst>
              <a:gd name="adj1" fmla="val -65521"/>
              <a:gd name="adj2" fmla="val -21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means until the end of the list</a:t>
            </a:r>
          </a:p>
        </p:txBody>
      </p:sp>
      <p:sp>
        <p:nvSpPr>
          <p:cNvPr id="9" name="Rectangular Callout 8"/>
          <p:cNvSpPr/>
          <p:nvPr/>
        </p:nvSpPr>
        <p:spPr>
          <a:xfrm>
            <a:off x="4800600" y="5638800"/>
            <a:ext cx="4800600" cy="381000"/>
          </a:xfrm>
          <a:prstGeom prst="wedgeRectCallout">
            <a:avLst>
              <a:gd name="adj1" fmla="val -52589"/>
              <a:gd name="adj2" fmla="val 1174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provide the full list in a single command</a:t>
            </a:r>
          </a:p>
        </p:txBody>
      </p:sp>
      <p:sp>
        <p:nvSpPr>
          <p:cNvPr id="10" name="מציין מיקום של מספר שקופית 9">
            <a:extLst>
              <a:ext uri="{FF2B5EF4-FFF2-40B4-BE49-F238E27FC236}">
                <a16:creationId xmlns:a16="http://schemas.microsoft.com/office/drawing/2014/main" id="{A9853C51-C6FB-4458-98C3-175FFE21BAD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91545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13C22A-5A44-4419-BB7B-7B3FA984EEE7}"/>
              </a:ext>
            </a:extLst>
          </p:cNvPr>
          <p:cNvSpPr>
            <a:spLocks noGrp="1"/>
          </p:cNvSpPr>
          <p:nvPr>
            <p:ph type="title"/>
          </p:nvPr>
        </p:nvSpPr>
        <p:spPr/>
        <p:txBody>
          <a:bodyPr/>
          <a:lstStyle/>
          <a:p>
            <a:pPr algn="l"/>
            <a:r>
              <a:rPr lang="en-US" dirty="0"/>
              <a:t>NoSQL</a:t>
            </a:r>
            <a:endParaRPr lang="he-IL" dirty="0"/>
          </a:p>
        </p:txBody>
      </p:sp>
      <p:pic>
        <p:nvPicPr>
          <p:cNvPr id="6" name="מציין מיקום תוכן 5">
            <a:extLst>
              <a:ext uri="{FF2B5EF4-FFF2-40B4-BE49-F238E27FC236}">
                <a16:creationId xmlns:a16="http://schemas.microsoft.com/office/drawing/2014/main" id="{9EAF91F9-B92F-4F9E-819B-4340814B857E}"/>
              </a:ext>
            </a:extLst>
          </p:cNvPr>
          <p:cNvPicPr>
            <a:picLocks noGrp="1" noChangeAspect="1"/>
          </p:cNvPicPr>
          <p:nvPr>
            <p:ph idx="1"/>
          </p:nvPr>
        </p:nvPicPr>
        <p:blipFill rotWithShape="1">
          <a:blip r:embed="rId2"/>
          <a:srcRect l="12069" t="9022" r="5172"/>
          <a:stretch/>
        </p:blipFill>
        <p:spPr>
          <a:xfrm>
            <a:off x="4038600" y="249344"/>
            <a:ext cx="3925372" cy="6289569"/>
          </a:xfrm>
        </p:spPr>
      </p:pic>
      <p:sp>
        <p:nvSpPr>
          <p:cNvPr id="4" name="מציין מיקום של מספר שקופית 3">
            <a:extLst>
              <a:ext uri="{FF2B5EF4-FFF2-40B4-BE49-F238E27FC236}">
                <a16:creationId xmlns:a16="http://schemas.microsoft.com/office/drawing/2014/main" id="{3EBF11E5-3688-4D22-BE9B-FC0DBA36FE73}"/>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8" name="תיבת טקסט 7">
            <a:extLst>
              <a:ext uri="{FF2B5EF4-FFF2-40B4-BE49-F238E27FC236}">
                <a16:creationId xmlns:a16="http://schemas.microsoft.com/office/drawing/2014/main" id="{08E34B65-D01B-459B-96E9-C828A97961DF}"/>
              </a:ext>
            </a:extLst>
          </p:cNvPr>
          <p:cNvSpPr txBox="1"/>
          <p:nvPr/>
        </p:nvSpPr>
        <p:spPr>
          <a:xfrm>
            <a:off x="7963972" y="6104291"/>
            <a:ext cx="1980127"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t>
            </a:r>
            <a:r>
              <a:rPr lang="en-US" sz="1600" dirty="0"/>
              <a:t>G</a:t>
            </a:r>
            <a:r>
              <a:rPr lang="he-IL" sz="1600" dirty="0" err="1"/>
              <a:t>eekandpoke</a:t>
            </a:r>
            <a:r>
              <a:rPr lang="en-US" sz="1600" dirty="0"/>
              <a:t>.com</a:t>
            </a:r>
            <a:endParaRPr lang="he-IL" sz="1600" dirty="0"/>
          </a:p>
        </p:txBody>
      </p:sp>
    </p:spTree>
    <p:extLst>
      <p:ext uri="{BB962C8B-B14F-4D97-AF65-F5344CB8AC3E}">
        <p14:creationId xmlns:p14="http://schemas.microsoft.com/office/powerpoint/2010/main" val="871787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6200"/>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67000" y="246043"/>
            <a:ext cx="8229600" cy="1143000"/>
          </a:xfrm>
        </p:spPr>
        <p:txBody>
          <a:bodyPr>
            <a:normAutofit fontScale="90000"/>
          </a:bodyPr>
          <a:lstStyle/>
          <a:p>
            <a:r>
              <a:rPr lang="en-US" dirty="0"/>
              <a:t>Hashes(HSET, HGET, HMSET, HGETALL)</a:t>
            </a:r>
          </a:p>
        </p:txBody>
      </p:sp>
      <p:sp>
        <p:nvSpPr>
          <p:cNvPr id="3" name="Content Placeholder 2"/>
          <p:cNvSpPr>
            <a:spLocks noGrp="1"/>
          </p:cNvSpPr>
          <p:nvPr>
            <p:ph idx="1"/>
          </p:nvPr>
        </p:nvSpPr>
        <p:spPr>
          <a:xfrm>
            <a:off x="1981200" y="1600200"/>
            <a:ext cx="9067800" cy="5105400"/>
          </a:xfrm>
        </p:spPr>
        <p:txBody>
          <a:bodyPr>
            <a:normAutofit fontScale="92500" lnSpcReduction="20000"/>
          </a:bodyPr>
          <a:lstStyle/>
          <a:p>
            <a:pPr>
              <a:buFont typeface="Wingdings"/>
              <a:buChar char="Ø"/>
            </a:pPr>
            <a:r>
              <a:rPr lang="en-US" dirty="0"/>
              <a:t>HSET user:302 </a:t>
            </a:r>
            <a:r>
              <a:rPr lang="en-US" dirty="0" err="1"/>
              <a:t>first_name</a:t>
            </a:r>
            <a:r>
              <a:rPr lang="en-US" dirty="0"/>
              <a:t> "Tamar"</a:t>
            </a:r>
          </a:p>
          <a:p>
            <a:pPr>
              <a:buFont typeface="Wingdings"/>
              <a:buChar char="Ø"/>
            </a:pPr>
            <a:r>
              <a:rPr lang="en-US" dirty="0"/>
              <a:t>HSET user:302 </a:t>
            </a:r>
            <a:r>
              <a:rPr lang="en-US" dirty="0" err="1"/>
              <a:t>last_name</a:t>
            </a:r>
            <a:r>
              <a:rPr lang="en-US" dirty="0"/>
              <a:t> "Cohen"</a:t>
            </a:r>
          </a:p>
          <a:p>
            <a:pPr>
              <a:buFont typeface="Wingdings"/>
              <a:buChar char="Ø"/>
            </a:pPr>
            <a:r>
              <a:rPr lang="en-US" dirty="0"/>
              <a:t>HGET user:302 </a:t>
            </a:r>
            <a:r>
              <a:rPr lang="en-US" dirty="0" err="1"/>
              <a:t>first_name</a:t>
            </a:r>
            <a:endParaRPr lang="en-US" dirty="0"/>
          </a:p>
          <a:p>
            <a:pPr marL="0" indent="0">
              <a:buNone/>
            </a:pPr>
            <a:r>
              <a:rPr lang="en-US" dirty="0"/>
              <a:t> </a:t>
            </a:r>
            <a:r>
              <a:rPr lang="en-US" dirty="0">
                <a:solidFill>
                  <a:srgbClr val="0070C0"/>
                </a:solidFill>
              </a:rPr>
              <a:t>"Tamar"</a:t>
            </a:r>
          </a:p>
          <a:p>
            <a:pPr>
              <a:buFont typeface="Wingdings"/>
              <a:buChar char="Ø"/>
            </a:pPr>
            <a:r>
              <a:rPr lang="en-US" dirty="0"/>
              <a:t>HMSET user:302 degree 3 gender "female"</a:t>
            </a:r>
          </a:p>
          <a:p>
            <a:pPr>
              <a:buFont typeface="Wingdings"/>
              <a:buChar char="Ø"/>
            </a:pPr>
            <a:r>
              <a:rPr lang="en-US" dirty="0"/>
              <a:t>HGET user:302 degree</a:t>
            </a:r>
          </a:p>
          <a:p>
            <a:pPr marL="0" indent="0">
              <a:buNone/>
            </a:pPr>
            <a:r>
              <a:rPr lang="en-US" dirty="0">
                <a:solidFill>
                  <a:srgbClr val="0070C0"/>
                </a:solidFill>
              </a:rPr>
              <a:t>"3"</a:t>
            </a:r>
          </a:p>
          <a:p>
            <a:pPr>
              <a:buFont typeface="Wingdings"/>
              <a:buChar char="Ø"/>
            </a:pPr>
            <a:r>
              <a:rPr lang="en-US" dirty="0"/>
              <a:t>HGETALL user:302</a:t>
            </a:r>
          </a:p>
          <a:p>
            <a:pPr marL="0" indent="0">
              <a:buNone/>
            </a:pPr>
            <a:r>
              <a:rPr lang="en-US" sz="1500" dirty="0">
                <a:solidFill>
                  <a:srgbClr val="0070C0"/>
                </a:solidFill>
              </a:rPr>
              <a:t>1) "</a:t>
            </a:r>
            <a:r>
              <a:rPr lang="en-US" sz="1500" dirty="0" err="1">
                <a:solidFill>
                  <a:srgbClr val="0070C0"/>
                </a:solidFill>
              </a:rPr>
              <a:t>first_name</a:t>
            </a:r>
            <a:r>
              <a:rPr lang="en-US" sz="1500" dirty="0">
                <a:solidFill>
                  <a:srgbClr val="0070C0"/>
                </a:solidFill>
              </a:rPr>
              <a:t>"</a:t>
            </a:r>
            <a:br>
              <a:rPr lang="en-US" sz="1500" dirty="0">
                <a:solidFill>
                  <a:srgbClr val="0070C0"/>
                </a:solidFill>
              </a:rPr>
            </a:br>
            <a:r>
              <a:rPr lang="en-US" sz="1500" dirty="0">
                <a:solidFill>
                  <a:srgbClr val="0070C0"/>
                </a:solidFill>
              </a:rPr>
              <a:t>2) "Tamar"</a:t>
            </a:r>
            <a:br>
              <a:rPr lang="en-US" sz="1500" dirty="0">
                <a:solidFill>
                  <a:srgbClr val="0070C0"/>
                </a:solidFill>
              </a:rPr>
            </a:br>
            <a:r>
              <a:rPr lang="en-US" sz="1500" dirty="0">
                <a:solidFill>
                  <a:srgbClr val="0070C0"/>
                </a:solidFill>
              </a:rPr>
              <a:t>3) "</a:t>
            </a:r>
            <a:r>
              <a:rPr lang="en-US" sz="1500" dirty="0" err="1">
                <a:solidFill>
                  <a:srgbClr val="0070C0"/>
                </a:solidFill>
              </a:rPr>
              <a:t>last_name</a:t>
            </a:r>
            <a:r>
              <a:rPr lang="en-US" sz="1500" dirty="0">
                <a:solidFill>
                  <a:srgbClr val="0070C0"/>
                </a:solidFill>
              </a:rPr>
              <a:t>"</a:t>
            </a:r>
            <a:br>
              <a:rPr lang="en-US" sz="1500" dirty="0">
                <a:solidFill>
                  <a:srgbClr val="0070C0"/>
                </a:solidFill>
              </a:rPr>
            </a:br>
            <a:r>
              <a:rPr lang="en-US" sz="1500" dirty="0">
                <a:solidFill>
                  <a:srgbClr val="0070C0"/>
                </a:solidFill>
              </a:rPr>
              <a:t>4) "Cohen"</a:t>
            </a:r>
            <a:br>
              <a:rPr lang="en-US" sz="1500" dirty="0">
                <a:solidFill>
                  <a:srgbClr val="0070C0"/>
                </a:solidFill>
              </a:rPr>
            </a:br>
            <a:r>
              <a:rPr lang="en-US" sz="1500" dirty="0">
                <a:solidFill>
                  <a:srgbClr val="0070C0"/>
                </a:solidFill>
              </a:rPr>
              <a:t>5) "degree"</a:t>
            </a:r>
            <a:br>
              <a:rPr lang="en-US" sz="1500" dirty="0">
                <a:solidFill>
                  <a:srgbClr val="0070C0"/>
                </a:solidFill>
              </a:rPr>
            </a:br>
            <a:r>
              <a:rPr lang="en-US" sz="1500" dirty="0">
                <a:solidFill>
                  <a:srgbClr val="0070C0"/>
                </a:solidFill>
              </a:rPr>
              <a:t>6) "3"</a:t>
            </a:r>
            <a:br>
              <a:rPr lang="en-US" sz="1500" dirty="0">
                <a:solidFill>
                  <a:srgbClr val="0070C0"/>
                </a:solidFill>
              </a:rPr>
            </a:br>
            <a:r>
              <a:rPr lang="en-US" sz="1500" dirty="0">
                <a:solidFill>
                  <a:srgbClr val="0070C0"/>
                </a:solidFill>
              </a:rPr>
              <a:t>7) "gender"</a:t>
            </a:r>
            <a:br>
              <a:rPr lang="en-US" sz="1500" dirty="0">
                <a:solidFill>
                  <a:srgbClr val="0070C0"/>
                </a:solidFill>
              </a:rPr>
            </a:br>
            <a:r>
              <a:rPr lang="en-US" sz="1500" dirty="0">
                <a:solidFill>
                  <a:srgbClr val="0070C0"/>
                </a:solidFill>
              </a:rPr>
              <a:t>8) "female"</a:t>
            </a:r>
          </a:p>
          <a:p>
            <a:pPr>
              <a:buFont typeface="Wingdings"/>
              <a:buChar char="Ø"/>
            </a:pPr>
            <a:endParaRPr lang="en-US" dirty="0"/>
          </a:p>
        </p:txBody>
      </p:sp>
      <p:sp>
        <p:nvSpPr>
          <p:cNvPr id="5" name="Rectangular Callout 4"/>
          <p:cNvSpPr/>
          <p:nvPr/>
        </p:nvSpPr>
        <p:spPr>
          <a:xfrm>
            <a:off x="7467600" y="4136222"/>
            <a:ext cx="3429000" cy="762000"/>
          </a:xfrm>
          <a:prstGeom prst="wedgeRectCallout">
            <a:avLst>
              <a:gd name="adj1" fmla="val -91579"/>
              <a:gd name="adj2" fmla="val -83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HMSET: for setting multiple attributes in a single command</a:t>
            </a:r>
          </a:p>
        </p:txBody>
      </p:sp>
      <p:sp>
        <p:nvSpPr>
          <p:cNvPr id="6" name="Rectangular Callout 5"/>
          <p:cNvSpPr/>
          <p:nvPr/>
        </p:nvSpPr>
        <p:spPr>
          <a:xfrm>
            <a:off x="4777189" y="5334000"/>
            <a:ext cx="3886200" cy="762000"/>
          </a:xfrm>
          <a:prstGeom prst="wedgeRectCallout">
            <a:avLst>
              <a:gd name="adj1" fmla="val -70160"/>
              <a:gd name="adj2" fmla="val -64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looks as if HGETALL returns a list, but it really returns a set</a:t>
            </a:r>
          </a:p>
        </p:txBody>
      </p:sp>
      <p:sp>
        <p:nvSpPr>
          <p:cNvPr id="7" name="מציין מיקום של מספר שקופית 6">
            <a:extLst>
              <a:ext uri="{FF2B5EF4-FFF2-40B4-BE49-F238E27FC236}">
                <a16:creationId xmlns:a16="http://schemas.microsoft.com/office/drawing/2014/main" id="{F071689B-E1E5-4C1E-8EBB-896FA5C0EB24}"/>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22872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KEYS with pattern</a:t>
            </a:r>
          </a:p>
        </p:txBody>
      </p:sp>
      <p:sp>
        <p:nvSpPr>
          <p:cNvPr id="3" name="Content Placeholder 2"/>
          <p:cNvSpPr>
            <a:spLocks noGrp="1"/>
          </p:cNvSpPr>
          <p:nvPr>
            <p:ph idx="1"/>
          </p:nvPr>
        </p:nvSpPr>
        <p:spPr/>
        <p:txBody>
          <a:bodyPr>
            <a:normAutofit fontScale="62500" lnSpcReduction="20000"/>
          </a:bodyPr>
          <a:lstStyle/>
          <a:p>
            <a:pPr>
              <a:buFont typeface="Wingdings"/>
              <a:buChar char="Ø"/>
            </a:pPr>
            <a:r>
              <a:rPr lang="en-US" sz="3000" dirty="0"/>
              <a:t>SET user:1000 "Adam"</a:t>
            </a:r>
          </a:p>
          <a:p>
            <a:pPr>
              <a:buFont typeface="Wingdings"/>
              <a:buChar char="Ø"/>
            </a:pPr>
            <a:r>
              <a:rPr lang="en-US" sz="3000" dirty="0"/>
              <a:t>SET user:1001 "Tammy</a:t>
            </a:r>
            <a:r>
              <a:rPr lang="en-US" sz="3100" dirty="0"/>
              <a:t>"</a:t>
            </a:r>
          </a:p>
          <a:p>
            <a:pPr>
              <a:buFont typeface="Wingdings"/>
              <a:buChar char="Ø"/>
            </a:pPr>
            <a:r>
              <a:rPr lang="en-US" sz="3100" dirty="0"/>
              <a:t>SET user:1002 "EVE"</a:t>
            </a:r>
          </a:p>
          <a:p>
            <a:pPr>
              <a:buFont typeface="Wingdings"/>
              <a:buChar char="Ø"/>
            </a:pPr>
            <a:r>
              <a:rPr lang="en-US" sz="3100" dirty="0"/>
              <a:t>SET user:1010 "APPLE"</a:t>
            </a:r>
          </a:p>
          <a:p>
            <a:pPr>
              <a:buFont typeface="Wingdings"/>
              <a:buChar char="Ø"/>
            </a:pPr>
            <a:r>
              <a:rPr lang="en-US" sz="3100" dirty="0"/>
              <a:t>RPUSH user:1003:items "chair"</a:t>
            </a:r>
          </a:p>
          <a:p>
            <a:pPr marL="0" indent="0">
              <a:buNone/>
            </a:pPr>
            <a:endParaRPr lang="en-US" dirty="0"/>
          </a:p>
          <a:p>
            <a:pPr>
              <a:buFont typeface="Wingdings"/>
              <a:buChar char="Ø"/>
            </a:pPr>
            <a:r>
              <a:rPr lang="en-US" dirty="0"/>
              <a:t>KEYS user:100?</a:t>
            </a:r>
          </a:p>
          <a:p>
            <a:pPr marL="400050" lvl="1" indent="0">
              <a:buNone/>
            </a:pPr>
            <a:r>
              <a:rPr lang="en-US" dirty="0">
                <a:solidFill>
                  <a:srgbClr val="0070C0"/>
                </a:solidFill>
              </a:rPr>
              <a:t>1) "user:1000"</a:t>
            </a:r>
            <a:br>
              <a:rPr lang="en-US" dirty="0">
                <a:solidFill>
                  <a:srgbClr val="0070C0"/>
                </a:solidFill>
              </a:rPr>
            </a:br>
            <a:r>
              <a:rPr lang="en-US" dirty="0">
                <a:solidFill>
                  <a:srgbClr val="0070C0"/>
                </a:solidFill>
              </a:rPr>
              <a:t>2) "user:1001"</a:t>
            </a:r>
            <a:br>
              <a:rPr lang="en-US" dirty="0">
                <a:solidFill>
                  <a:srgbClr val="0070C0"/>
                </a:solidFill>
              </a:rPr>
            </a:br>
            <a:r>
              <a:rPr lang="en-US" dirty="0">
                <a:solidFill>
                  <a:srgbClr val="0070C0"/>
                </a:solidFill>
              </a:rPr>
              <a:t>3) "user:1002"</a:t>
            </a:r>
            <a:br>
              <a:rPr lang="en-US" dirty="0">
                <a:solidFill>
                  <a:srgbClr val="0070C0"/>
                </a:solidFill>
              </a:rPr>
            </a:br>
            <a:endParaRPr lang="en-US" dirty="0">
              <a:solidFill>
                <a:srgbClr val="0070C0"/>
              </a:solidFill>
            </a:endParaRPr>
          </a:p>
          <a:p>
            <a:pPr>
              <a:buFont typeface="Wingdings"/>
              <a:buChar char="Ø"/>
            </a:pPr>
            <a:r>
              <a:rPr lang="en-US" dirty="0"/>
              <a:t>KEYS user:* </a:t>
            </a:r>
          </a:p>
          <a:p>
            <a:pPr marL="400050" lvl="1" indent="0">
              <a:buNone/>
            </a:pPr>
            <a:r>
              <a:rPr lang="en-US" dirty="0">
                <a:solidFill>
                  <a:srgbClr val="0070C0"/>
                </a:solidFill>
              </a:rPr>
              <a:t>1) "user:1000"</a:t>
            </a:r>
            <a:br>
              <a:rPr lang="en-US" dirty="0">
                <a:solidFill>
                  <a:srgbClr val="0070C0"/>
                </a:solidFill>
              </a:rPr>
            </a:br>
            <a:r>
              <a:rPr lang="en-US" dirty="0">
                <a:solidFill>
                  <a:srgbClr val="0070C0"/>
                </a:solidFill>
              </a:rPr>
              <a:t>2) "user:1010"</a:t>
            </a:r>
            <a:br>
              <a:rPr lang="en-US" dirty="0">
                <a:solidFill>
                  <a:srgbClr val="0070C0"/>
                </a:solidFill>
              </a:rPr>
            </a:br>
            <a:r>
              <a:rPr lang="en-US" dirty="0">
                <a:solidFill>
                  <a:srgbClr val="0070C0"/>
                </a:solidFill>
              </a:rPr>
              <a:t>3) "user:1003:items"</a:t>
            </a:r>
            <a:br>
              <a:rPr lang="en-US" dirty="0">
                <a:solidFill>
                  <a:srgbClr val="0070C0"/>
                </a:solidFill>
              </a:rPr>
            </a:br>
            <a:r>
              <a:rPr lang="en-US" dirty="0">
                <a:solidFill>
                  <a:srgbClr val="0070C0"/>
                </a:solidFill>
              </a:rPr>
              <a:t>4) "user:1001"</a:t>
            </a:r>
            <a:br>
              <a:rPr lang="en-US" dirty="0">
                <a:solidFill>
                  <a:srgbClr val="0070C0"/>
                </a:solidFill>
              </a:rPr>
            </a:br>
            <a:r>
              <a:rPr lang="en-US" dirty="0">
                <a:solidFill>
                  <a:srgbClr val="0070C0"/>
                </a:solidFill>
              </a:rPr>
              <a:t>5) "user:1002"</a:t>
            </a:r>
          </a:p>
          <a:p>
            <a:pPr marL="0" indent="0">
              <a:buNone/>
            </a:pPr>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29" y="0"/>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623F1E60-EB52-4C58-A0F5-51B68C7532F0}"/>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5539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 and Sorted Sets</a:t>
            </a:r>
          </a:p>
        </p:txBody>
      </p:sp>
      <p:sp>
        <p:nvSpPr>
          <p:cNvPr id="3" name="Content Placeholder 2"/>
          <p:cNvSpPr>
            <a:spLocks noGrp="1"/>
          </p:cNvSpPr>
          <p:nvPr>
            <p:ph idx="1"/>
          </p:nvPr>
        </p:nvSpPr>
        <p:spPr>
          <a:xfrm>
            <a:off x="1752600" y="1600201"/>
            <a:ext cx="8839200" cy="4525963"/>
          </a:xfrm>
        </p:spPr>
        <p:txBody>
          <a:bodyPr/>
          <a:lstStyle/>
          <a:p>
            <a:r>
              <a:rPr lang="en-US" dirty="0" err="1"/>
              <a:t>Redis</a:t>
            </a:r>
            <a:r>
              <a:rPr lang="en-US" dirty="0"/>
              <a:t> also supports sets:</a:t>
            </a:r>
          </a:p>
          <a:p>
            <a:pPr lvl="1"/>
            <a:r>
              <a:rPr lang="en-US" dirty="0"/>
              <a:t>SADD x y (add item y to set x)</a:t>
            </a:r>
          </a:p>
          <a:p>
            <a:pPr lvl="1"/>
            <a:r>
              <a:rPr lang="en-US" dirty="0"/>
              <a:t>SREM x y (remove item y from set x)</a:t>
            </a:r>
          </a:p>
          <a:p>
            <a:pPr lvl="1"/>
            <a:r>
              <a:rPr lang="en-US" dirty="0"/>
              <a:t>SISMEMBER x y (is y a member of x)</a:t>
            </a:r>
          </a:p>
          <a:p>
            <a:pPr lvl="1"/>
            <a:r>
              <a:rPr lang="en-US" dirty="0"/>
              <a:t>SUNION x q (returns the union of sets x and q)</a:t>
            </a:r>
          </a:p>
          <a:p>
            <a:r>
              <a:rPr lang="en-US" dirty="0"/>
              <a:t>And Sorted sets:</a:t>
            </a:r>
          </a:p>
          <a:p>
            <a:pPr lvl="1"/>
            <a:r>
              <a:rPr lang="en-US" dirty="0"/>
              <a:t>ZADD x </a:t>
            </a:r>
            <a:r>
              <a:rPr lang="en-US" dirty="0" err="1"/>
              <a:t>val</a:t>
            </a:r>
            <a:r>
              <a:rPr lang="en-US" dirty="0"/>
              <a:t> y (add item y with score </a:t>
            </a:r>
            <a:r>
              <a:rPr lang="en-US" dirty="0" err="1"/>
              <a:t>val</a:t>
            </a:r>
            <a:r>
              <a:rPr lang="en-US" dirty="0"/>
              <a:t> to sorted set x)</a:t>
            </a:r>
          </a:p>
          <a:p>
            <a:pPr lvl="1"/>
            <a:r>
              <a:rPr lang="en-US" dirty="0"/>
              <a:t>ZRANGE x y z (return z items from x, starting at y)</a:t>
            </a: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017"/>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C9A4B77D-C564-4218-94A7-7AC5D25D8E33}"/>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67732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EXPIRE</a:t>
            </a:r>
          </a:p>
        </p:txBody>
      </p:sp>
      <p:sp>
        <p:nvSpPr>
          <p:cNvPr id="3" name="Content Placeholder 2"/>
          <p:cNvSpPr>
            <a:spLocks noGrp="1"/>
          </p:cNvSpPr>
          <p:nvPr>
            <p:ph idx="1"/>
          </p:nvPr>
        </p:nvSpPr>
        <p:spPr/>
        <p:txBody>
          <a:bodyPr/>
          <a:lstStyle/>
          <a:p>
            <a:pPr marL="0" indent="0">
              <a:buNone/>
            </a:pPr>
            <a:r>
              <a:rPr lang="en-US" dirty="0"/>
              <a:t>The EXPIRE commands sets a time in seconds to which a value will expire.</a:t>
            </a:r>
          </a:p>
          <a:p>
            <a:pPr>
              <a:buFont typeface="Wingdings"/>
              <a:buChar char="Ø"/>
            </a:pPr>
            <a:r>
              <a:rPr lang="en-US" dirty="0"/>
              <a:t>SET </a:t>
            </a:r>
            <a:r>
              <a:rPr lang="en-US" dirty="0" err="1"/>
              <a:t>resource:lock</a:t>
            </a:r>
            <a:r>
              <a:rPr lang="en-US" dirty="0"/>
              <a:t> "Redis Demo"</a:t>
            </a:r>
          </a:p>
          <a:p>
            <a:pPr>
              <a:buFont typeface="Wingdings"/>
              <a:buChar char="Ø"/>
            </a:pPr>
            <a:r>
              <a:rPr lang="en-US" dirty="0"/>
              <a:t>EXPIRE </a:t>
            </a:r>
            <a:r>
              <a:rPr lang="en-US" dirty="0" err="1"/>
              <a:t>resource:lock</a:t>
            </a:r>
            <a:r>
              <a:rPr lang="en-US" dirty="0"/>
              <a:t> 120</a:t>
            </a:r>
          </a:p>
          <a:p>
            <a:pPr>
              <a:buFont typeface="Wingdings"/>
              <a:buChar char="Ø"/>
            </a:pPr>
            <a:r>
              <a:rPr lang="en-US" dirty="0"/>
              <a:t>TTL </a:t>
            </a:r>
            <a:r>
              <a:rPr lang="en-US" dirty="0" err="1"/>
              <a:t>resource:lock</a:t>
            </a:r>
            <a:r>
              <a:rPr lang="en-US" dirty="0"/>
              <a:t> </a:t>
            </a:r>
          </a:p>
          <a:p>
            <a:pPr>
              <a:buFont typeface="Wingdings"/>
              <a:buChar char="Ø"/>
            </a:pPr>
            <a:r>
              <a:rPr lang="en-US" dirty="0"/>
              <a:t>(integer) 92</a:t>
            </a:r>
          </a:p>
          <a:p>
            <a:pPr>
              <a:buFont typeface="Wingdings"/>
              <a:buChar char="Ø"/>
            </a:pPr>
            <a:endParaRPr 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017"/>
            <a:ext cx="162461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32A9EED2-41E0-42A1-8E8D-A11004ECEB8B}"/>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68879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DAB919-665C-4336-BD8E-8DC8795F71E0}"/>
              </a:ext>
            </a:extLst>
          </p:cNvPr>
          <p:cNvSpPr>
            <a:spLocks noGrp="1"/>
          </p:cNvSpPr>
          <p:nvPr>
            <p:ph type="title"/>
          </p:nvPr>
        </p:nvSpPr>
        <p:spPr>
          <a:xfrm>
            <a:off x="990600" y="366346"/>
            <a:ext cx="10972800" cy="890590"/>
          </a:xfrm>
        </p:spPr>
        <p:txBody>
          <a:bodyPr>
            <a:normAutofit/>
          </a:bodyPr>
          <a:lstStyle/>
          <a:p>
            <a:r>
              <a:rPr lang="en-US" dirty="0"/>
              <a:t>Redis Use Case</a:t>
            </a:r>
            <a:endParaRPr lang="he-IL" dirty="0"/>
          </a:p>
        </p:txBody>
      </p:sp>
      <p:sp>
        <p:nvSpPr>
          <p:cNvPr id="3" name="מציין מיקום תוכן 2">
            <a:extLst>
              <a:ext uri="{FF2B5EF4-FFF2-40B4-BE49-F238E27FC236}">
                <a16:creationId xmlns:a16="http://schemas.microsoft.com/office/drawing/2014/main" id="{B0C71DB8-4916-440E-A3EB-71880CDD3774}"/>
              </a:ext>
            </a:extLst>
          </p:cNvPr>
          <p:cNvSpPr>
            <a:spLocks noGrp="1"/>
          </p:cNvSpPr>
          <p:nvPr>
            <p:ph idx="1"/>
          </p:nvPr>
        </p:nvSpPr>
        <p:spPr/>
        <p:txBody>
          <a:bodyPr/>
          <a:lstStyle/>
          <a:p>
            <a:r>
              <a:rPr lang="en-US" dirty="0"/>
              <a:t>Managing black lists, grey lists</a:t>
            </a:r>
          </a:p>
          <a:p>
            <a:endParaRPr lang="he-IL" dirty="0"/>
          </a:p>
        </p:txBody>
      </p:sp>
      <p:sp>
        <p:nvSpPr>
          <p:cNvPr id="4" name="מציין מיקום של מספר שקופית 3">
            <a:extLst>
              <a:ext uri="{FF2B5EF4-FFF2-40B4-BE49-F238E27FC236}">
                <a16:creationId xmlns:a16="http://schemas.microsoft.com/office/drawing/2014/main" id="{8F3F330D-0328-420A-A6A0-F20E34F2C974}"/>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5" name="Picture 7">
            <a:extLst>
              <a:ext uri="{FF2B5EF4-FFF2-40B4-BE49-F238E27FC236}">
                <a16:creationId xmlns:a16="http://schemas.microsoft.com/office/drawing/2014/main" id="{F02DAF39-3833-41A9-ADDE-E9241008D8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748078"/>
            <a:ext cx="838200" cy="70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תמונה 6">
            <a:extLst>
              <a:ext uri="{FF2B5EF4-FFF2-40B4-BE49-F238E27FC236}">
                <a16:creationId xmlns:a16="http://schemas.microsoft.com/office/drawing/2014/main" id="{B3616853-388C-4CCC-8C6B-F76BB0164DEB}"/>
              </a:ext>
            </a:extLst>
          </p:cNvPr>
          <p:cNvPicPr>
            <a:picLocks noChangeAspect="1"/>
          </p:cNvPicPr>
          <p:nvPr/>
        </p:nvPicPr>
        <p:blipFill rotWithShape="1">
          <a:blip r:embed="rId4"/>
          <a:srcRect l="13291" t="38023" r="14558" b="10277"/>
          <a:stretch/>
        </p:blipFill>
        <p:spPr>
          <a:xfrm>
            <a:off x="609600" y="4345233"/>
            <a:ext cx="4343400" cy="1554164"/>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90EE602F-8BA8-47EC-8D88-36DD5F8F4295}"/>
              </a:ext>
            </a:extLst>
          </p:cNvPr>
          <p:cNvPicPr>
            <a:picLocks noChangeAspect="1"/>
          </p:cNvPicPr>
          <p:nvPr/>
        </p:nvPicPr>
        <p:blipFill>
          <a:blip r:embed="rId5"/>
          <a:stretch>
            <a:fillRect/>
          </a:stretch>
        </p:blipFill>
        <p:spPr>
          <a:xfrm>
            <a:off x="5600699" y="2667000"/>
            <a:ext cx="6148293" cy="3048000"/>
          </a:xfrm>
          <a:prstGeom prst="rect">
            <a:avLst/>
          </a:prstGeom>
          <a:ln>
            <a:noFill/>
          </a:ln>
          <a:effectLst>
            <a:outerShdw blurRad="292100" dist="139700" dir="2700000" algn="tl" rotWithShape="0">
              <a:srgbClr val="333333">
                <a:alpha val="65000"/>
              </a:srgbClr>
            </a:outerShdw>
          </a:effectLst>
        </p:spPr>
      </p:pic>
      <p:sp>
        <p:nvSpPr>
          <p:cNvPr id="10" name="תיבת טקסט 9">
            <a:extLst>
              <a:ext uri="{FF2B5EF4-FFF2-40B4-BE49-F238E27FC236}">
                <a16:creationId xmlns:a16="http://schemas.microsoft.com/office/drawing/2014/main" id="{EE1662BF-0FCE-486B-8F6E-A709E55ED03F}"/>
              </a:ext>
            </a:extLst>
          </p:cNvPr>
          <p:cNvSpPr txBox="1"/>
          <p:nvPr/>
        </p:nvSpPr>
        <p:spPr>
          <a:xfrm>
            <a:off x="609600" y="3544669"/>
            <a:ext cx="3810000" cy="646331"/>
          </a:xfrm>
          <a:prstGeom prst="rect">
            <a:avLst/>
          </a:prstGeom>
          <a:noFill/>
        </p:spPr>
        <p:txBody>
          <a:bodyPr wrap="square" rtlCol="1">
            <a:spAutoFit/>
          </a:bodyPr>
          <a:lstStyle/>
          <a:p>
            <a:r>
              <a:rPr lang="en-US" dirty="0"/>
              <a:t>We create a score to our users based on the product they purchased etc.  </a:t>
            </a:r>
            <a:endParaRPr lang="he-IL" dirty="0"/>
          </a:p>
        </p:txBody>
      </p:sp>
    </p:spTree>
    <p:extLst>
      <p:ext uri="{BB962C8B-B14F-4D97-AF65-F5344CB8AC3E}">
        <p14:creationId xmlns:p14="http://schemas.microsoft.com/office/powerpoint/2010/main" val="810132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0EA19C-AAB2-491F-8DFE-F4ADFDA08BA6}"/>
              </a:ext>
            </a:extLst>
          </p:cNvPr>
          <p:cNvSpPr>
            <a:spLocks noGrp="1"/>
          </p:cNvSpPr>
          <p:nvPr>
            <p:ph type="title"/>
          </p:nvPr>
        </p:nvSpPr>
        <p:spPr/>
        <p:txBody>
          <a:bodyPr/>
          <a:lstStyle/>
          <a:p>
            <a:r>
              <a:rPr lang="en-US" dirty="0"/>
              <a:t>Wide-Column Store</a:t>
            </a:r>
            <a:endParaRPr lang="he-IL" dirty="0"/>
          </a:p>
        </p:txBody>
      </p:sp>
      <p:sp>
        <p:nvSpPr>
          <p:cNvPr id="3" name="מציין מיקום של מספר שקופית 2">
            <a:extLst>
              <a:ext uri="{FF2B5EF4-FFF2-40B4-BE49-F238E27FC236}">
                <a16:creationId xmlns:a16="http://schemas.microsoft.com/office/drawing/2014/main" id="{70D81BF7-D542-4DEC-9792-D08A51641B37}"/>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7" name="תמונה 6">
            <a:extLst>
              <a:ext uri="{FF2B5EF4-FFF2-40B4-BE49-F238E27FC236}">
                <a16:creationId xmlns:a16="http://schemas.microsoft.com/office/drawing/2014/main" id="{58C81B92-B0E5-4CDA-A080-21B9C1E91C3F}"/>
              </a:ext>
            </a:extLst>
          </p:cNvPr>
          <p:cNvPicPr>
            <a:picLocks noChangeAspect="1"/>
          </p:cNvPicPr>
          <p:nvPr/>
        </p:nvPicPr>
        <p:blipFill>
          <a:blip r:embed="rId3"/>
          <a:stretch>
            <a:fillRect/>
          </a:stretch>
        </p:blipFill>
        <p:spPr>
          <a:xfrm>
            <a:off x="7228786" y="2146539"/>
            <a:ext cx="4343400" cy="3450430"/>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10E696F6-1951-4B16-BD20-86A798158D02}"/>
              </a:ext>
            </a:extLst>
          </p:cNvPr>
          <p:cNvPicPr>
            <a:picLocks noChangeAspect="1"/>
          </p:cNvPicPr>
          <p:nvPr/>
        </p:nvPicPr>
        <p:blipFill>
          <a:blip r:embed="rId4"/>
          <a:stretch>
            <a:fillRect/>
          </a:stretch>
        </p:blipFill>
        <p:spPr>
          <a:xfrm>
            <a:off x="592183" y="846138"/>
            <a:ext cx="2162175" cy="2962275"/>
          </a:xfrm>
          <a:prstGeom prst="rect">
            <a:avLst/>
          </a:prstGeom>
        </p:spPr>
      </p:pic>
      <p:pic>
        <p:nvPicPr>
          <p:cNvPr id="9" name="תמונה 8">
            <a:extLst>
              <a:ext uri="{FF2B5EF4-FFF2-40B4-BE49-F238E27FC236}">
                <a16:creationId xmlns:a16="http://schemas.microsoft.com/office/drawing/2014/main" id="{31F34A69-874E-4EE0-902C-097E7DC40B34}"/>
              </a:ext>
            </a:extLst>
          </p:cNvPr>
          <p:cNvPicPr>
            <a:picLocks noChangeAspect="1"/>
          </p:cNvPicPr>
          <p:nvPr/>
        </p:nvPicPr>
        <p:blipFill>
          <a:blip r:embed="rId5"/>
          <a:stretch>
            <a:fillRect/>
          </a:stretch>
        </p:blipFill>
        <p:spPr>
          <a:xfrm>
            <a:off x="2971800" y="2412184"/>
            <a:ext cx="2026250" cy="3035829"/>
          </a:xfrm>
          <a:prstGeom prst="rect">
            <a:avLst/>
          </a:prstGeom>
          <a:ln>
            <a:noFill/>
          </a:ln>
          <a:effectLst>
            <a:outerShdw blurRad="292100" dist="139700" dir="2700000" algn="tl" rotWithShape="0">
              <a:srgbClr val="333333">
                <a:alpha val="65000"/>
              </a:srgbClr>
            </a:outerShdw>
          </a:effectLst>
        </p:spPr>
      </p:pic>
      <p:sp>
        <p:nvSpPr>
          <p:cNvPr id="10" name="חץ: ימינה 9">
            <a:extLst>
              <a:ext uri="{FF2B5EF4-FFF2-40B4-BE49-F238E27FC236}">
                <a16:creationId xmlns:a16="http://schemas.microsoft.com/office/drawing/2014/main" id="{25F9DAE8-F083-4196-AF69-6C52EC07D740}"/>
              </a:ext>
            </a:extLst>
          </p:cNvPr>
          <p:cNvSpPr/>
          <p:nvPr/>
        </p:nvSpPr>
        <p:spPr>
          <a:xfrm>
            <a:off x="5671459" y="3429000"/>
            <a:ext cx="11430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7618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Wide-Column Store</a:t>
            </a:r>
          </a:p>
        </p:txBody>
      </p:sp>
      <p:sp>
        <p:nvSpPr>
          <p:cNvPr id="3" name="Content Placeholder 2"/>
          <p:cNvSpPr>
            <a:spLocks noGrp="1"/>
          </p:cNvSpPr>
          <p:nvPr>
            <p:ph idx="1"/>
          </p:nvPr>
        </p:nvSpPr>
        <p:spPr/>
        <p:txBody>
          <a:bodyPr>
            <a:normAutofit/>
          </a:bodyPr>
          <a:lstStyle/>
          <a:p>
            <a:r>
              <a:rPr lang="en-US" dirty="0"/>
              <a:t>Every key identifies a row of a variable number of elements.</a:t>
            </a:r>
          </a:p>
          <a:p>
            <a:r>
              <a:rPr lang="en-US" dirty="0"/>
              <a:t>It can be seen as if it stores data together as tables, but the names and format of the columns can vary.</a:t>
            </a:r>
          </a:p>
          <a:p>
            <a:r>
              <a:rPr lang="en-US" dirty="0"/>
              <a:t>Our example: Cassandra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4638"/>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47C78C6B-BC60-4B64-B531-0AC924A9BFD1}"/>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723588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a:t>
            </a:r>
          </a:p>
        </p:txBody>
      </p:sp>
      <p:sp>
        <p:nvSpPr>
          <p:cNvPr id="3" name="Content Placeholder 2"/>
          <p:cNvSpPr>
            <a:spLocks noGrp="1"/>
          </p:cNvSpPr>
          <p:nvPr>
            <p:ph idx="1"/>
          </p:nvPr>
        </p:nvSpPr>
        <p:spPr>
          <a:xfrm>
            <a:off x="1981200" y="1600200"/>
            <a:ext cx="8229600" cy="4724400"/>
          </a:xfrm>
        </p:spPr>
        <p:txBody>
          <a:bodyPr>
            <a:normAutofit fontScale="85000" lnSpcReduction="20000"/>
          </a:bodyPr>
          <a:lstStyle/>
          <a:p>
            <a:r>
              <a:rPr lang="en-US" dirty="0"/>
              <a:t>Used by: Facebook, Twitter, Cisco, Rackspace, eBay, Netflix</a:t>
            </a:r>
          </a:p>
          <a:p>
            <a:r>
              <a:rPr lang="en-US" dirty="0"/>
              <a:t>Cassandra Query Language (CQL), seems like a simple version of SQL:</a:t>
            </a:r>
          </a:p>
          <a:p>
            <a:pPr lvl="1"/>
            <a:r>
              <a:rPr lang="en-US" dirty="0"/>
              <a:t>No Joins.</a:t>
            </a:r>
          </a:p>
          <a:p>
            <a:pPr lvl="1"/>
            <a:r>
              <a:rPr lang="en-US" dirty="0"/>
              <a:t>No nested queries (can be done in code).</a:t>
            </a:r>
          </a:p>
          <a:p>
            <a:r>
              <a:rPr lang="en-US" dirty="0"/>
              <a:t>Case insensitive.</a:t>
            </a:r>
          </a:p>
          <a:p>
            <a:r>
              <a:rPr lang="en-US" dirty="0"/>
              <a:t>Download from: </a:t>
            </a:r>
            <a:r>
              <a:rPr lang="en-US" dirty="0">
                <a:hlinkClick r:id="rId3"/>
              </a:rPr>
              <a:t>https://academy.datastax.com/planet-cassandra//cassandra</a:t>
            </a:r>
            <a:r>
              <a:rPr lang="en-US" dirty="0"/>
              <a:t> and install</a:t>
            </a:r>
          </a:p>
          <a:p>
            <a:r>
              <a:rPr lang="en-US" dirty="0"/>
              <a:t>(If the service isn't running you can execute ….\bin\cassandra.bat)</a:t>
            </a:r>
          </a:p>
          <a:p>
            <a:r>
              <a:rPr lang="en-US" dirty="0"/>
              <a:t>…\bin\cqlsh.bat opens the client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7840"/>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0" y="4648200"/>
            <a:ext cx="3810000" cy="2133600"/>
            <a:chOff x="5334000" y="4648200"/>
            <a:chExt cx="3810000" cy="2133600"/>
          </a:xfrm>
        </p:grpSpPr>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4648200"/>
              <a:ext cx="914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34000" y="6135469"/>
              <a:ext cx="3810000" cy="646331"/>
            </a:xfrm>
            <a:prstGeom prst="rect">
              <a:avLst/>
            </a:prstGeom>
            <a:noFill/>
          </p:spPr>
          <p:txBody>
            <a:bodyPr wrap="square" rtlCol="0">
              <a:spAutoFit/>
            </a:bodyPr>
            <a:lstStyle/>
            <a:p>
              <a:pPr algn="ctr"/>
              <a:r>
                <a:rPr lang="en-US" dirty="0"/>
                <a:t>In Greek mythology, Cassandra was a prophet and the princess of Troy.</a:t>
              </a:r>
            </a:p>
          </p:txBody>
        </p:sp>
      </p:grpSp>
      <p:sp>
        <p:nvSpPr>
          <p:cNvPr id="5" name="מציין מיקום של מספר שקופית 4">
            <a:extLst>
              <a:ext uri="{FF2B5EF4-FFF2-40B4-BE49-F238E27FC236}">
                <a16:creationId xmlns:a16="http://schemas.microsoft.com/office/drawing/2014/main" id="{6A4614F6-2F59-4791-90F6-9BAC79BBB9B3}"/>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8224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RMDB Habits </a:t>
            </a:r>
          </a:p>
        </p:txBody>
      </p:sp>
      <p:sp>
        <p:nvSpPr>
          <p:cNvPr id="3" name="Content Placeholder 2"/>
          <p:cNvSpPr>
            <a:spLocks noGrp="1"/>
          </p:cNvSpPr>
          <p:nvPr>
            <p:ph idx="1"/>
          </p:nvPr>
        </p:nvSpPr>
        <p:spPr/>
        <p:txBody>
          <a:bodyPr>
            <a:normAutofit fontScale="92500" lnSpcReduction="20000"/>
          </a:bodyPr>
          <a:lstStyle/>
          <a:p>
            <a:r>
              <a:rPr lang="en-US" b="1" dirty="0"/>
              <a:t>RMDB: </a:t>
            </a:r>
          </a:p>
          <a:p>
            <a:pPr lvl="1"/>
            <a:r>
              <a:rPr lang="en-US" sz="2400" dirty="0"/>
              <a:t>Minimize the Number of Writes</a:t>
            </a:r>
          </a:p>
          <a:p>
            <a:pPr lvl="1"/>
            <a:r>
              <a:rPr lang="en-US" sz="2400" dirty="0"/>
              <a:t>Minimize Data Duplication</a:t>
            </a:r>
          </a:p>
          <a:p>
            <a:r>
              <a:rPr lang="en-US" b="1" dirty="0"/>
              <a:t>Cassandra: </a:t>
            </a:r>
          </a:p>
          <a:p>
            <a:pPr lvl="1"/>
            <a:r>
              <a:rPr lang="en-US" dirty="0"/>
              <a:t>Writes in Cassandra are awfully cheap. If you can perform extra writes to improve the efficiency of your read queries, it’s almost always a good tradeoff.</a:t>
            </a:r>
          </a:p>
          <a:p>
            <a:pPr lvl="1"/>
            <a:r>
              <a:rPr lang="en-US" dirty="0"/>
              <a:t>Reads tend to be more expensive and are much more difficult to tune.</a:t>
            </a:r>
          </a:p>
          <a:p>
            <a:pPr lvl="1"/>
            <a:r>
              <a:rPr lang="en-US" dirty="0"/>
              <a:t>Denormalization and duplication of data is a fact of life with Cassandra. In order to get the most efficient reads, you often need to duplicate data. </a:t>
            </a:r>
            <a:br>
              <a:rPr lang="en-US" dirty="0"/>
            </a:br>
            <a:r>
              <a:rPr lang="en-US" dirty="0">
                <a:solidFill>
                  <a:srgbClr val="C00000"/>
                </a:solidFill>
              </a:rPr>
              <a:t>The queries define the tables</a:t>
            </a:r>
            <a:r>
              <a:rPr lang="en-US" dirty="0"/>
              <a:t>, so you might create tables duplicating some data in order to address different queries.</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840"/>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1F46D463-488B-4D58-B977-D0F710BFA40C}"/>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55910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a:xfrm>
            <a:off x="609600" y="1600202"/>
            <a:ext cx="10972800" cy="3878260"/>
          </a:xfrm>
        </p:spPr>
        <p:txBody>
          <a:bodyPr>
            <a:normAutofit/>
          </a:bodyPr>
          <a:lstStyle/>
          <a:p>
            <a:r>
              <a:rPr lang="en-US" dirty="0"/>
              <a:t>cluster</a:t>
            </a:r>
          </a:p>
          <a:p>
            <a:r>
              <a:rPr lang="en-US" dirty="0" err="1"/>
              <a:t>Keyspace</a:t>
            </a:r>
            <a:r>
              <a:rPr lang="en-US" dirty="0"/>
              <a:t>  (Database)</a:t>
            </a:r>
          </a:p>
          <a:p>
            <a:r>
              <a:rPr lang="en-US" dirty="0">
                <a:solidFill>
                  <a:srgbClr val="C00000"/>
                </a:solidFill>
              </a:rPr>
              <a:t>Column Family (table)</a:t>
            </a:r>
          </a:p>
          <a:p>
            <a:r>
              <a:rPr lang="en-US" dirty="0">
                <a:solidFill>
                  <a:srgbClr val="C00000"/>
                </a:solidFill>
              </a:rPr>
              <a:t>Keys and Column </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840"/>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1F46D463-488B-4D58-B977-D0F710BFA40C}"/>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תמונה 6">
            <a:extLst>
              <a:ext uri="{FF2B5EF4-FFF2-40B4-BE49-F238E27FC236}">
                <a16:creationId xmlns:a16="http://schemas.microsoft.com/office/drawing/2014/main" id="{40859629-A6B7-4795-B109-B5180C4ADA87}"/>
              </a:ext>
            </a:extLst>
          </p:cNvPr>
          <p:cNvPicPr>
            <a:picLocks noChangeAspect="1"/>
          </p:cNvPicPr>
          <p:nvPr/>
        </p:nvPicPr>
        <p:blipFill>
          <a:blip r:embed="rId4"/>
          <a:stretch>
            <a:fillRect/>
          </a:stretch>
        </p:blipFill>
        <p:spPr>
          <a:xfrm>
            <a:off x="6019800" y="1379539"/>
            <a:ext cx="4698476" cy="3870327"/>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DF7340C1-68BD-48CC-BCA7-AB6003986A17}"/>
              </a:ext>
            </a:extLst>
          </p:cNvPr>
          <p:cNvPicPr>
            <a:picLocks noChangeAspect="1"/>
          </p:cNvPicPr>
          <p:nvPr/>
        </p:nvPicPr>
        <p:blipFill rotWithShape="1">
          <a:blip r:embed="rId4"/>
          <a:srcRect l="5396" t="43013" r="1079" b="36026"/>
          <a:stretch/>
        </p:blipFill>
        <p:spPr>
          <a:xfrm>
            <a:off x="152400" y="4191000"/>
            <a:ext cx="4953000" cy="914400"/>
          </a:xfrm>
          <a:prstGeom prst="rect">
            <a:avLst/>
          </a:prstGeom>
        </p:spPr>
      </p:pic>
      <p:sp>
        <p:nvSpPr>
          <p:cNvPr id="6" name="חץ: ימינה 5">
            <a:extLst>
              <a:ext uri="{FF2B5EF4-FFF2-40B4-BE49-F238E27FC236}">
                <a16:creationId xmlns:a16="http://schemas.microsoft.com/office/drawing/2014/main" id="{8C1A73E4-87E0-427E-8383-A0430F3B919F}"/>
              </a:ext>
            </a:extLst>
          </p:cNvPr>
          <p:cNvSpPr/>
          <p:nvPr/>
        </p:nvSpPr>
        <p:spPr>
          <a:xfrm>
            <a:off x="5537462" y="2366169"/>
            <a:ext cx="609600" cy="381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01342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F8CA97-63A1-45EA-8AD8-BE99C592CFA9}"/>
              </a:ext>
            </a:extLst>
          </p:cNvPr>
          <p:cNvSpPr>
            <a:spLocks noGrp="1"/>
          </p:cNvSpPr>
          <p:nvPr>
            <p:ph type="title"/>
          </p:nvPr>
        </p:nvSpPr>
        <p:spPr>
          <a:xfrm>
            <a:off x="2021329" y="349237"/>
            <a:ext cx="8229600" cy="1143000"/>
          </a:xfrm>
        </p:spPr>
        <p:txBody>
          <a:bodyPr/>
          <a:lstStyle/>
          <a:p>
            <a:r>
              <a:rPr lang="en-US" dirty="0"/>
              <a:t>The world has changed</a:t>
            </a:r>
            <a:endParaRPr lang="he-IL" dirty="0"/>
          </a:p>
        </p:txBody>
      </p:sp>
      <p:pic>
        <p:nvPicPr>
          <p:cNvPr id="2050" name="Picture 2" descr="Dun's 100 - בנק לאומי לישראל בע&quot;מ">
            <a:extLst>
              <a:ext uri="{FF2B5EF4-FFF2-40B4-BE49-F238E27FC236}">
                <a16:creationId xmlns:a16="http://schemas.microsoft.com/office/drawing/2014/main" id="{5BB7AACC-A42A-4F16-984F-71B50F1703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3807" y="1743891"/>
            <a:ext cx="2042231" cy="1228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ביטוח לאומי – מהם החובות והזכויות שלכם! | הון - מדריכים פיננסיים">
            <a:extLst>
              <a:ext uri="{FF2B5EF4-FFF2-40B4-BE49-F238E27FC236}">
                <a16:creationId xmlns:a16="http://schemas.microsoft.com/office/drawing/2014/main" id="{008ADB90-C4B4-4BA1-AA0A-9FBEE938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181" y="3113052"/>
            <a:ext cx="1495777" cy="110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Bank Of America | MMA">
            <a:extLst>
              <a:ext uri="{FF2B5EF4-FFF2-40B4-BE49-F238E27FC236}">
                <a16:creationId xmlns:a16="http://schemas.microsoft.com/office/drawing/2014/main" id="{0F80365F-EF20-4140-8840-9196CF2EE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981" y="4995357"/>
            <a:ext cx="1632833" cy="15547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MTA S.p.A. | LinkedIn">
            <a:extLst>
              <a:ext uri="{FF2B5EF4-FFF2-40B4-BE49-F238E27FC236}">
                <a16:creationId xmlns:a16="http://schemas.microsoft.com/office/drawing/2014/main" id="{6038521D-EFEF-46AF-AF1D-648E8A7843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8721" y="4574061"/>
            <a:ext cx="1028700" cy="1028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Amazon.com: Amazon for Tablets: Appstore for Android">
            <a:extLst>
              <a:ext uri="{FF2B5EF4-FFF2-40B4-BE49-F238E27FC236}">
                <a16:creationId xmlns:a16="http://schemas.microsoft.com/office/drawing/2014/main" id="{BB42391B-9ED4-4AD5-BE6C-56C220A016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7479" y="4895773"/>
            <a:ext cx="1143000" cy="1143000"/>
          </a:xfrm>
          <a:prstGeom prst="rect">
            <a:avLst/>
          </a:prstGeom>
          <a:ln>
            <a:solidFill>
              <a:schemeClr val="accent2">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12" descr="דליפת מספר טלפון חדשה בפייסבוק">
            <a:extLst>
              <a:ext uri="{FF2B5EF4-FFF2-40B4-BE49-F238E27FC236}">
                <a16:creationId xmlns:a16="http://schemas.microsoft.com/office/drawing/2014/main" id="{D73CF485-424F-4D4F-BE3A-B9E978F397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3598" y="2014911"/>
            <a:ext cx="1292679" cy="723900"/>
          </a:xfrm>
          <a:prstGeom prst="rect">
            <a:avLst/>
          </a:prstGeom>
          <a:ln>
            <a:solidFill>
              <a:schemeClr val="accent2">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2" name="Picture 14" descr="BellSouth Gets Hung Up In Latin America - FCPA Professor">
            <a:extLst>
              <a:ext uri="{FF2B5EF4-FFF2-40B4-BE49-F238E27FC236}">
                <a16:creationId xmlns:a16="http://schemas.microsoft.com/office/drawing/2014/main" id="{5818A50A-2EC0-48F8-A818-D0BE161298B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0844" y="3285187"/>
            <a:ext cx="842962" cy="839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חץ: ימינה 5">
            <a:extLst>
              <a:ext uri="{FF2B5EF4-FFF2-40B4-BE49-F238E27FC236}">
                <a16:creationId xmlns:a16="http://schemas.microsoft.com/office/drawing/2014/main" id="{038CAE65-6494-4587-88F1-7390D0A7C73F}"/>
              </a:ext>
            </a:extLst>
          </p:cNvPr>
          <p:cNvSpPr/>
          <p:nvPr/>
        </p:nvSpPr>
        <p:spPr>
          <a:xfrm>
            <a:off x="5640831" y="3352292"/>
            <a:ext cx="990599" cy="68580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endParaRPr lang="he-IL"/>
          </a:p>
        </p:txBody>
      </p:sp>
      <p:pic>
        <p:nvPicPr>
          <p:cNvPr id="2064" name="Picture 16" descr="THEME 1 - Twitter for Community Groups - Sligo PPN">
            <a:extLst>
              <a:ext uri="{FF2B5EF4-FFF2-40B4-BE49-F238E27FC236}">
                <a16:creationId xmlns:a16="http://schemas.microsoft.com/office/drawing/2014/main" id="{EE8D1422-865B-492A-B176-AFBB4E6ECD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6110" y="3242117"/>
            <a:ext cx="1240764" cy="2140500"/>
          </a:xfrm>
          <a:prstGeom prst="rect">
            <a:avLst/>
          </a:prstGeom>
          <a:ln>
            <a:solidFill>
              <a:schemeClr val="accent2">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6" name="Picture 18" descr="עדכון ל-WhatsApp מוסיף תמיכה ב-Android Wear">
            <a:extLst>
              <a:ext uri="{FF2B5EF4-FFF2-40B4-BE49-F238E27FC236}">
                <a16:creationId xmlns:a16="http://schemas.microsoft.com/office/drawing/2014/main" id="{D6DA75BB-EF7C-4964-BEAE-FE1038CBFA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6800" y="3237993"/>
            <a:ext cx="1428750" cy="800100"/>
          </a:xfrm>
          <a:prstGeom prst="rect">
            <a:avLst/>
          </a:prstGeom>
          <a:ln>
            <a:solidFill>
              <a:schemeClr val="accent2">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מציין מיקום של מספר שקופית 7">
            <a:extLst>
              <a:ext uri="{FF2B5EF4-FFF2-40B4-BE49-F238E27FC236}">
                <a16:creationId xmlns:a16="http://schemas.microsoft.com/office/drawing/2014/main" id="{3699CFDB-F52B-4CAB-B2CF-5D675AAA839A}"/>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282637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normAutofit/>
          </a:bodyPr>
          <a:lstStyle/>
          <a:p>
            <a:r>
              <a:rPr lang="en-US" dirty="0"/>
              <a:t>cluster</a:t>
            </a:r>
            <a:endParaRPr lang="en-US" dirty="0">
              <a:solidFill>
                <a:srgbClr val="C00000"/>
              </a:solidFill>
            </a:endParaRPr>
          </a:p>
          <a:p>
            <a:r>
              <a:rPr lang="en-US" dirty="0" err="1">
                <a:solidFill>
                  <a:srgbClr val="C00000"/>
                </a:solidFill>
              </a:rPr>
              <a:t>Keyspace</a:t>
            </a:r>
            <a:r>
              <a:rPr lang="en-US" dirty="0"/>
              <a:t>  (Database)</a:t>
            </a:r>
          </a:p>
          <a:p>
            <a:r>
              <a:rPr lang="en-US" dirty="0"/>
              <a:t>Column Family (table)</a:t>
            </a:r>
          </a:p>
          <a:p>
            <a:r>
              <a:rPr lang="en-US" dirty="0"/>
              <a:t>Keys and Column </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840"/>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1F46D463-488B-4D58-B977-D0F710BFA40C}"/>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מלבן: פינות מעוגלות 7">
            <a:extLst>
              <a:ext uri="{FF2B5EF4-FFF2-40B4-BE49-F238E27FC236}">
                <a16:creationId xmlns:a16="http://schemas.microsoft.com/office/drawing/2014/main" id="{6C49C7CD-E059-4CF9-9741-37089017F58F}"/>
              </a:ext>
            </a:extLst>
          </p:cNvPr>
          <p:cNvSpPr/>
          <p:nvPr/>
        </p:nvSpPr>
        <p:spPr>
          <a:xfrm>
            <a:off x="5105401" y="1590676"/>
            <a:ext cx="3810000" cy="3352800"/>
          </a:xfrm>
          <a:prstGeom prst="roundRect">
            <a:avLst/>
          </a:prstGeom>
          <a:solidFill>
            <a:schemeClr val="accent5">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dirty="0"/>
              <a:t>Key space</a:t>
            </a:r>
            <a:endParaRPr lang="he-IL" dirty="0"/>
          </a:p>
        </p:txBody>
      </p:sp>
      <p:pic>
        <p:nvPicPr>
          <p:cNvPr id="9" name="תמונה 8">
            <a:extLst>
              <a:ext uri="{FF2B5EF4-FFF2-40B4-BE49-F238E27FC236}">
                <a16:creationId xmlns:a16="http://schemas.microsoft.com/office/drawing/2014/main" id="{F2BF36C1-C7AF-4B8F-9A91-755E46D6AC5C}"/>
              </a:ext>
            </a:extLst>
          </p:cNvPr>
          <p:cNvPicPr>
            <a:picLocks noChangeAspect="1"/>
          </p:cNvPicPr>
          <p:nvPr/>
        </p:nvPicPr>
        <p:blipFill>
          <a:blip r:embed="rId4"/>
          <a:stretch>
            <a:fillRect/>
          </a:stretch>
        </p:blipFill>
        <p:spPr>
          <a:xfrm>
            <a:off x="5638800" y="2184638"/>
            <a:ext cx="1578926" cy="1086212"/>
          </a:xfrm>
          <a:prstGeom prst="rect">
            <a:avLst/>
          </a:prstGeom>
        </p:spPr>
      </p:pic>
      <p:pic>
        <p:nvPicPr>
          <p:cNvPr id="10" name="תמונה 9">
            <a:extLst>
              <a:ext uri="{FF2B5EF4-FFF2-40B4-BE49-F238E27FC236}">
                <a16:creationId xmlns:a16="http://schemas.microsoft.com/office/drawing/2014/main" id="{32C89A77-B43A-4916-ADAB-8FCABC221BA7}"/>
              </a:ext>
            </a:extLst>
          </p:cNvPr>
          <p:cNvPicPr>
            <a:picLocks noChangeAspect="1"/>
          </p:cNvPicPr>
          <p:nvPr/>
        </p:nvPicPr>
        <p:blipFill>
          <a:blip r:embed="rId4"/>
          <a:stretch>
            <a:fillRect/>
          </a:stretch>
        </p:blipFill>
        <p:spPr>
          <a:xfrm>
            <a:off x="5638800" y="3581400"/>
            <a:ext cx="1578926" cy="1086211"/>
          </a:xfrm>
          <a:prstGeom prst="rect">
            <a:avLst/>
          </a:prstGeom>
        </p:spPr>
      </p:pic>
    </p:spTree>
    <p:extLst>
      <p:ext uri="{BB962C8B-B14F-4D97-AF65-F5344CB8AC3E}">
        <p14:creationId xmlns:p14="http://schemas.microsoft.com/office/powerpoint/2010/main" val="73660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normAutofit/>
          </a:bodyPr>
          <a:lstStyle/>
          <a:p>
            <a:r>
              <a:rPr lang="en-US" dirty="0">
                <a:solidFill>
                  <a:srgbClr val="C00000"/>
                </a:solidFill>
              </a:rPr>
              <a:t>cluster</a:t>
            </a:r>
          </a:p>
          <a:p>
            <a:r>
              <a:rPr lang="en-US" dirty="0" err="1"/>
              <a:t>Keyspace</a:t>
            </a:r>
            <a:r>
              <a:rPr lang="en-US" dirty="0"/>
              <a:t>  (Database)</a:t>
            </a:r>
          </a:p>
          <a:p>
            <a:r>
              <a:rPr lang="en-US" dirty="0"/>
              <a:t>Column Family (table)</a:t>
            </a:r>
          </a:p>
          <a:p>
            <a:r>
              <a:rPr lang="en-US" dirty="0"/>
              <a:t>Keys and Column </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7840"/>
            <a:ext cx="1676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1F46D463-488B-4D58-B977-D0F710BFA40C}"/>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11" name="תמונה 10">
            <a:extLst>
              <a:ext uri="{FF2B5EF4-FFF2-40B4-BE49-F238E27FC236}">
                <a16:creationId xmlns:a16="http://schemas.microsoft.com/office/drawing/2014/main" id="{3E68DA05-F0E8-40E2-AE2A-DDDDEB9F4810}"/>
              </a:ext>
            </a:extLst>
          </p:cNvPr>
          <p:cNvPicPr>
            <a:picLocks noChangeAspect="1"/>
          </p:cNvPicPr>
          <p:nvPr/>
        </p:nvPicPr>
        <p:blipFill>
          <a:blip r:embed="rId4"/>
          <a:stretch>
            <a:fillRect/>
          </a:stretch>
        </p:blipFill>
        <p:spPr>
          <a:xfrm>
            <a:off x="6628393" y="1907748"/>
            <a:ext cx="5040070" cy="4366938"/>
          </a:xfrm>
          <a:prstGeom prst="rect">
            <a:avLst/>
          </a:prstGeom>
        </p:spPr>
      </p:pic>
      <p:pic>
        <p:nvPicPr>
          <p:cNvPr id="12" name="תמונה 11">
            <a:extLst>
              <a:ext uri="{FF2B5EF4-FFF2-40B4-BE49-F238E27FC236}">
                <a16:creationId xmlns:a16="http://schemas.microsoft.com/office/drawing/2014/main" id="{F8BA8CCF-3650-46A1-8B87-FA351BBC6B3E}"/>
              </a:ext>
            </a:extLst>
          </p:cNvPr>
          <p:cNvPicPr>
            <a:picLocks noChangeAspect="1"/>
          </p:cNvPicPr>
          <p:nvPr/>
        </p:nvPicPr>
        <p:blipFill rotWithShape="1">
          <a:blip r:embed="rId5"/>
          <a:srcRect l="5396" t="43013" r="1079" b="36026"/>
          <a:stretch/>
        </p:blipFill>
        <p:spPr>
          <a:xfrm>
            <a:off x="200866" y="4314824"/>
            <a:ext cx="4419600" cy="815926"/>
          </a:xfrm>
          <a:prstGeom prst="rect">
            <a:avLst/>
          </a:prstGeom>
        </p:spPr>
      </p:pic>
      <p:pic>
        <p:nvPicPr>
          <p:cNvPr id="5122" name="Picture 2" descr="משפך - גידול הידרופוני ביתי - אינטגרל הידרופוניקס">
            <a:extLst>
              <a:ext uri="{FF2B5EF4-FFF2-40B4-BE49-F238E27FC236}">
                <a16:creationId xmlns:a16="http://schemas.microsoft.com/office/drawing/2014/main" id="{B0F33161-AE5F-4500-8C0A-5F077510A8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5732580" y="4234937"/>
            <a:ext cx="895813" cy="8958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מחבר חץ ישר 6">
            <a:extLst>
              <a:ext uri="{FF2B5EF4-FFF2-40B4-BE49-F238E27FC236}">
                <a16:creationId xmlns:a16="http://schemas.microsoft.com/office/drawing/2014/main" id="{7F6A7C31-CC35-4C48-A35C-2098EAC73AC4}"/>
              </a:ext>
            </a:extLst>
          </p:cNvPr>
          <p:cNvCxnSpPr>
            <a:stCxn id="5122" idx="2"/>
          </p:cNvCxnSpPr>
          <p:nvPr/>
        </p:nvCxnSpPr>
        <p:spPr>
          <a:xfrm flipV="1">
            <a:off x="6628393" y="3330527"/>
            <a:ext cx="1685125" cy="13523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אליפסה 14">
            <a:extLst>
              <a:ext uri="{FF2B5EF4-FFF2-40B4-BE49-F238E27FC236}">
                <a16:creationId xmlns:a16="http://schemas.microsoft.com/office/drawing/2014/main" id="{F5950F75-5523-4061-8B76-F3CC271DE3C9}"/>
              </a:ext>
            </a:extLst>
          </p:cNvPr>
          <p:cNvSpPr/>
          <p:nvPr/>
        </p:nvSpPr>
        <p:spPr>
          <a:xfrm>
            <a:off x="4951466" y="4601930"/>
            <a:ext cx="672963" cy="302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200" dirty="0"/>
              <a:t>103</a:t>
            </a:r>
          </a:p>
        </p:txBody>
      </p:sp>
      <p:sp>
        <p:nvSpPr>
          <p:cNvPr id="19" name="תיבת טקסט 18">
            <a:extLst>
              <a:ext uri="{FF2B5EF4-FFF2-40B4-BE49-F238E27FC236}">
                <a16:creationId xmlns:a16="http://schemas.microsoft.com/office/drawing/2014/main" id="{F8E1C715-FCC5-4FA5-A661-35FC22C7C247}"/>
              </a:ext>
            </a:extLst>
          </p:cNvPr>
          <p:cNvSpPr txBox="1"/>
          <p:nvPr/>
        </p:nvSpPr>
        <p:spPr>
          <a:xfrm>
            <a:off x="5570887" y="4006685"/>
            <a:ext cx="1219200" cy="369332"/>
          </a:xfrm>
          <a:prstGeom prst="rect">
            <a:avLst/>
          </a:prstGeom>
          <a:noFill/>
        </p:spPr>
        <p:txBody>
          <a:bodyPr wrap="square">
            <a:spAutoFit/>
          </a:bodyPr>
          <a:lstStyle/>
          <a:p>
            <a:r>
              <a:rPr lang="en-US" dirty="0">
                <a:solidFill>
                  <a:srgbClr val="FF4913"/>
                </a:solidFill>
                <a:latin typeface="Comic Sans MS" panose="030F0702030302020204" pitchFamily="66" charset="0"/>
              </a:rPr>
              <a:t>#hashing</a:t>
            </a:r>
            <a:endParaRPr lang="he-IL" dirty="0">
              <a:solidFill>
                <a:srgbClr val="FF4913"/>
              </a:solidFill>
              <a:latin typeface="Comic Sans MS" panose="030F0702030302020204" pitchFamily="66" charset="0"/>
            </a:endParaRPr>
          </a:p>
        </p:txBody>
      </p:sp>
    </p:spTree>
    <p:extLst>
      <p:ext uri="{BB962C8B-B14F-4D97-AF65-F5344CB8AC3E}">
        <p14:creationId xmlns:p14="http://schemas.microsoft.com/office/powerpoint/2010/main" val="450875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7" y="205653"/>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209800" y="274638"/>
            <a:ext cx="8229600" cy="1143000"/>
          </a:xfrm>
        </p:spPr>
        <p:txBody>
          <a:bodyPr/>
          <a:lstStyle/>
          <a:p>
            <a:r>
              <a:rPr lang="en-US" dirty="0"/>
              <a:t>Creating a </a:t>
            </a:r>
            <a:r>
              <a:rPr lang="en-US" dirty="0" err="1"/>
              <a:t>Keyspace</a:t>
            </a:r>
            <a:r>
              <a:rPr lang="en-US" dirty="0"/>
              <a:t> (database)</a:t>
            </a:r>
          </a:p>
        </p:txBody>
      </p:sp>
      <p:sp>
        <p:nvSpPr>
          <p:cNvPr id="3" name="Content Placeholder 2"/>
          <p:cNvSpPr>
            <a:spLocks noGrp="1"/>
          </p:cNvSpPr>
          <p:nvPr>
            <p:ph idx="1"/>
          </p:nvPr>
        </p:nvSpPr>
        <p:spPr>
          <a:xfrm>
            <a:off x="1828800" y="1981201"/>
            <a:ext cx="8229600" cy="4525963"/>
          </a:xfrm>
        </p:spPr>
        <p:txBody>
          <a:bodyPr/>
          <a:lstStyle/>
          <a:p>
            <a:pPr>
              <a:buFont typeface="Wingdings"/>
              <a:buChar char="Ø"/>
            </a:pPr>
            <a:r>
              <a:rPr lang="en-US" dirty="0"/>
              <a:t>CREATE KEYSPACE university WITH REPLICATION = {'class':'</a:t>
            </a:r>
            <a:r>
              <a:rPr lang="en-US" dirty="0" err="1"/>
              <a:t>SimpleStrategy</a:t>
            </a:r>
            <a:r>
              <a:rPr lang="en-US" dirty="0"/>
              <a:t>', 'replication_factor':2};</a:t>
            </a:r>
          </a:p>
          <a:p>
            <a:pPr>
              <a:buFont typeface="Wingdings"/>
              <a:buChar char="Ø"/>
            </a:pPr>
            <a:endParaRPr lang="en-US" dirty="0"/>
          </a:p>
          <a:p>
            <a:pPr>
              <a:buFont typeface="Wingdings"/>
              <a:buChar char="Ø"/>
            </a:pPr>
            <a:r>
              <a:rPr lang="en-US" dirty="0"/>
              <a:t>USE university;</a:t>
            </a:r>
          </a:p>
          <a:p>
            <a:pPr>
              <a:buFont typeface="Wingdings"/>
              <a:buChar char="Ø"/>
            </a:pPr>
            <a:r>
              <a:rPr lang="en-US" dirty="0"/>
              <a:t>CREATE TABLE students (id INT PRIMARY KEY, </a:t>
            </a:r>
            <a:r>
              <a:rPr lang="en-US" dirty="0" err="1"/>
              <a:t>firstName</a:t>
            </a:r>
            <a:r>
              <a:rPr lang="en-US" dirty="0"/>
              <a:t> VARCHAR, </a:t>
            </a:r>
            <a:r>
              <a:rPr lang="en-US" dirty="0" err="1"/>
              <a:t>lastName</a:t>
            </a:r>
            <a:r>
              <a:rPr lang="en-US" dirty="0"/>
              <a:t> VARCHAR, age INT);</a:t>
            </a:r>
          </a:p>
          <a:p>
            <a:pPr>
              <a:buFont typeface="Wingdings"/>
              <a:buChar char="Ø"/>
            </a:pPr>
            <a:endParaRPr lang="en-US" dirty="0"/>
          </a:p>
          <a:p>
            <a:pPr>
              <a:buFont typeface="Wingdings"/>
              <a:buChar char="Ø"/>
            </a:pPr>
            <a:endParaRPr lang="en-US" dirty="0"/>
          </a:p>
          <a:p>
            <a:pPr>
              <a:buFont typeface="Wingdings"/>
              <a:buChar char="Ø"/>
            </a:pPr>
            <a:endParaRPr lang="en-US" dirty="0"/>
          </a:p>
        </p:txBody>
      </p:sp>
      <p:sp>
        <p:nvSpPr>
          <p:cNvPr id="5" name="Rectangular Callout 4"/>
          <p:cNvSpPr/>
          <p:nvPr/>
        </p:nvSpPr>
        <p:spPr>
          <a:xfrm>
            <a:off x="8229600" y="1752600"/>
            <a:ext cx="1219200" cy="533400"/>
          </a:xfrm>
          <a:prstGeom prst="wedgeRectCallout">
            <a:avLst>
              <a:gd name="adj1" fmla="val -89441"/>
              <a:gd name="adj2" fmla="val 872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style</a:t>
            </a:r>
          </a:p>
        </p:txBody>
      </p:sp>
      <p:sp>
        <p:nvSpPr>
          <p:cNvPr id="6" name="Rectangular Callout 5"/>
          <p:cNvSpPr/>
          <p:nvPr/>
        </p:nvSpPr>
        <p:spPr>
          <a:xfrm>
            <a:off x="7239000" y="3124200"/>
            <a:ext cx="3276600" cy="1219200"/>
          </a:xfrm>
          <a:prstGeom prst="wedgeRectCallout">
            <a:avLst>
              <a:gd name="adj1" fmla="val -30920"/>
              <a:gd name="adj2" fmla="val -563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SimpleStrategy</a:t>
            </a:r>
            <a:r>
              <a:rPr lang="en-US" dirty="0"/>
              <a:t>: Use for a single data center only. </a:t>
            </a:r>
            <a:r>
              <a:rPr lang="en-US" dirty="0" err="1"/>
              <a:t>NetworkTopologyStrategy</a:t>
            </a:r>
            <a:r>
              <a:rPr lang="en-US" dirty="0"/>
              <a:t>: Can  expand to multiple data centers. </a:t>
            </a:r>
          </a:p>
        </p:txBody>
      </p:sp>
      <p:sp>
        <p:nvSpPr>
          <p:cNvPr id="7" name="Rectangular Callout 6"/>
          <p:cNvSpPr/>
          <p:nvPr/>
        </p:nvSpPr>
        <p:spPr>
          <a:xfrm>
            <a:off x="544494" y="1178347"/>
            <a:ext cx="2743200" cy="802854"/>
          </a:xfrm>
          <a:prstGeom prst="wedgeRectCallout">
            <a:avLst>
              <a:gd name="adj1" fmla="val 30176"/>
              <a:gd name="adj2" fmla="val 5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Replication refers to how the data is replicated across different nodes </a:t>
            </a:r>
          </a:p>
        </p:txBody>
      </p:sp>
      <p:sp>
        <p:nvSpPr>
          <p:cNvPr id="8" name="Rectangular Callout 7"/>
          <p:cNvSpPr/>
          <p:nvPr/>
        </p:nvSpPr>
        <p:spPr>
          <a:xfrm>
            <a:off x="4800600" y="3581400"/>
            <a:ext cx="2362200" cy="533400"/>
          </a:xfrm>
          <a:prstGeom prst="wedgeRectCallout">
            <a:avLst>
              <a:gd name="adj1" fmla="val -26657"/>
              <a:gd name="adj2" fmla="val -689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replicas of data on multiple nodes</a:t>
            </a:r>
          </a:p>
        </p:txBody>
      </p:sp>
      <p:sp>
        <p:nvSpPr>
          <p:cNvPr id="9" name="Rectangular Callout 8"/>
          <p:cNvSpPr/>
          <p:nvPr/>
        </p:nvSpPr>
        <p:spPr>
          <a:xfrm>
            <a:off x="4114800" y="5867400"/>
            <a:ext cx="2514600" cy="838200"/>
          </a:xfrm>
          <a:prstGeom prst="wedgeRectCallout">
            <a:avLst>
              <a:gd name="adj1" fmla="val -17593"/>
              <a:gd name="adj2" fmla="val -7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Like SQL. But there is no need to specify the size  for VARCHAR.</a:t>
            </a:r>
          </a:p>
        </p:txBody>
      </p:sp>
      <p:sp>
        <p:nvSpPr>
          <p:cNvPr id="10" name="מציין מיקום של מספר שקופית 9">
            <a:extLst>
              <a:ext uri="{FF2B5EF4-FFF2-40B4-BE49-F238E27FC236}">
                <a16:creationId xmlns:a16="http://schemas.microsoft.com/office/drawing/2014/main" id="{9A691AD0-7C51-4465-8DD7-68B5D6D38BF1}"/>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01059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18FF28-27F7-4ADE-9CD1-6708A24D4985}"/>
              </a:ext>
            </a:extLst>
          </p:cNvPr>
          <p:cNvSpPr>
            <a:spLocks noGrp="1"/>
          </p:cNvSpPr>
          <p:nvPr>
            <p:ph type="title"/>
          </p:nvPr>
        </p:nvSpPr>
        <p:spPr/>
        <p:txBody>
          <a:bodyPr/>
          <a:lstStyle/>
          <a:p>
            <a:r>
              <a:rPr lang="en-US" dirty="0"/>
              <a:t>Adding new column </a:t>
            </a:r>
            <a:endParaRPr lang="he-IL" dirty="0"/>
          </a:p>
        </p:txBody>
      </p:sp>
      <p:sp>
        <p:nvSpPr>
          <p:cNvPr id="3" name="מציין מיקום תוכן 2">
            <a:extLst>
              <a:ext uri="{FF2B5EF4-FFF2-40B4-BE49-F238E27FC236}">
                <a16:creationId xmlns:a16="http://schemas.microsoft.com/office/drawing/2014/main" id="{9FC04CCE-0E36-4ADD-B5BB-E11645ADB38C}"/>
              </a:ext>
            </a:extLst>
          </p:cNvPr>
          <p:cNvSpPr>
            <a:spLocks noGrp="1"/>
          </p:cNvSpPr>
          <p:nvPr>
            <p:ph idx="1"/>
          </p:nvPr>
        </p:nvSpPr>
        <p:spPr/>
        <p:txBody>
          <a:bodyPr>
            <a:normAutofit lnSpcReduction="10000"/>
          </a:bodyPr>
          <a:lstStyle/>
          <a:p>
            <a:pPr marL="0" indent="0" algn="just">
              <a:buNone/>
            </a:pPr>
            <a:r>
              <a:rPr lang="en-US" dirty="0">
                <a:solidFill>
                  <a:srgbClr val="000000"/>
                </a:solidFill>
                <a:latin typeface="inter-regular"/>
              </a:rPr>
              <a:t>Syntax :</a:t>
            </a:r>
          </a:p>
          <a:p>
            <a:pPr marL="0" indent="0" algn="just">
              <a:buNone/>
            </a:pPr>
            <a:r>
              <a:rPr lang="en-US" b="1" i="0" dirty="0">
                <a:solidFill>
                  <a:srgbClr val="006699"/>
                </a:solidFill>
                <a:effectLst/>
                <a:latin typeface="inter-regular"/>
              </a:rPr>
              <a:t>ALTER</a:t>
            </a:r>
            <a:r>
              <a:rPr lang="en-US" b="0" i="0" dirty="0">
                <a:solidFill>
                  <a:srgbClr val="000000"/>
                </a:solidFill>
                <a:effectLst/>
                <a:latin typeface="inter-regular"/>
              </a:rPr>
              <a:t> </a:t>
            </a:r>
            <a:r>
              <a:rPr lang="en-US" b="1" i="0" dirty="0">
                <a:solidFill>
                  <a:srgbClr val="006699"/>
                </a:solidFill>
                <a:effectLst/>
                <a:latin typeface="inter-regular"/>
              </a:rPr>
              <a:t>TABLE</a:t>
            </a:r>
            <a:r>
              <a:rPr lang="en-US" b="0" i="0" dirty="0">
                <a:solidFill>
                  <a:srgbClr val="000000"/>
                </a:solidFill>
                <a:effectLst/>
                <a:latin typeface="inter-regular"/>
              </a:rPr>
              <a:t> </a:t>
            </a:r>
            <a:r>
              <a:rPr lang="en-US" b="1" i="0" dirty="0" err="1">
                <a:solidFill>
                  <a:srgbClr val="006699"/>
                </a:solidFill>
                <a:effectLst/>
                <a:latin typeface="inter-regular"/>
              </a:rPr>
              <a:t>table</a:t>
            </a:r>
            <a:r>
              <a:rPr lang="en-US" b="0" i="0" dirty="0">
                <a:solidFill>
                  <a:srgbClr val="000000"/>
                </a:solidFill>
                <a:effectLst/>
                <a:latin typeface="inter-regular"/>
              </a:rPr>
              <a:t> </a:t>
            </a:r>
            <a:r>
              <a:rPr lang="en-US" b="1" i="0" dirty="0">
                <a:solidFill>
                  <a:srgbClr val="006699"/>
                </a:solidFill>
                <a:effectLst/>
                <a:latin typeface="inter-regular"/>
              </a:rPr>
              <a:t>name</a:t>
            </a:r>
            <a:r>
              <a:rPr lang="en-US" b="0" i="0" dirty="0">
                <a:solidFill>
                  <a:srgbClr val="000000"/>
                </a:solidFill>
                <a:effectLst/>
                <a:latin typeface="inter-regular"/>
              </a:rPr>
              <a:t>  </a:t>
            </a:r>
          </a:p>
          <a:p>
            <a:pPr marL="0" indent="0" algn="just">
              <a:buNone/>
            </a:pPr>
            <a:r>
              <a:rPr lang="en-US" b="1" i="0" dirty="0">
                <a:solidFill>
                  <a:srgbClr val="006699"/>
                </a:solidFill>
                <a:effectLst/>
                <a:latin typeface="inter-regular"/>
              </a:rPr>
              <a:t>ADD</a:t>
            </a:r>
            <a:r>
              <a:rPr lang="en-US" b="0" i="0" dirty="0">
                <a:solidFill>
                  <a:srgbClr val="000000"/>
                </a:solidFill>
                <a:effectLst/>
                <a:latin typeface="inter-regular"/>
              </a:rPr>
              <a:t> new </a:t>
            </a:r>
            <a:r>
              <a:rPr lang="en-US" b="1" i="0" dirty="0">
                <a:solidFill>
                  <a:srgbClr val="006699"/>
                </a:solidFill>
                <a:effectLst/>
                <a:latin typeface="inter-regular"/>
              </a:rPr>
              <a:t>column</a:t>
            </a:r>
            <a:r>
              <a:rPr lang="en-US" b="0" i="0" dirty="0">
                <a:solidFill>
                  <a:srgbClr val="000000"/>
                </a:solidFill>
                <a:effectLst/>
                <a:latin typeface="inter-regular"/>
              </a:rPr>
              <a:t> datatype;   </a:t>
            </a:r>
          </a:p>
          <a:p>
            <a:pPr marL="0" indent="0" algn="just">
              <a:buNone/>
            </a:pPr>
            <a:endParaRPr lang="en-US" dirty="0">
              <a:solidFill>
                <a:srgbClr val="000000"/>
              </a:solidFill>
              <a:latin typeface="inter-regular"/>
            </a:endParaRPr>
          </a:p>
          <a:p>
            <a:pPr marL="0" indent="0" algn="just">
              <a:buNone/>
            </a:pPr>
            <a:r>
              <a:rPr lang="en-US" b="0" i="0" dirty="0">
                <a:solidFill>
                  <a:srgbClr val="000000"/>
                </a:solidFill>
                <a:effectLst/>
                <a:latin typeface="inter-regular"/>
              </a:rPr>
              <a:t>Example:</a:t>
            </a:r>
          </a:p>
          <a:p>
            <a:pPr marL="0" indent="0" algn="just">
              <a:buNone/>
            </a:pPr>
            <a:r>
              <a:rPr lang="en-US" b="1" i="0" dirty="0">
                <a:solidFill>
                  <a:srgbClr val="0070C0"/>
                </a:solidFill>
                <a:effectLst/>
                <a:latin typeface="inter-regular"/>
              </a:rPr>
              <a:t>ALTER</a:t>
            </a:r>
            <a:r>
              <a:rPr lang="en-US" b="0" i="0" dirty="0">
                <a:solidFill>
                  <a:srgbClr val="0070C0"/>
                </a:solidFill>
                <a:effectLst/>
                <a:latin typeface="inter-regular"/>
              </a:rPr>
              <a:t> </a:t>
            </a:r>
            <a:r>
              <a:rPr lang="en-US" b="1" i="0" dirty="0">
                <a:solidFill>
                  <a:srgbClr val="0070C0"/>
                </a:solidFill>
                <a:effectLst/>
                <a:latin typeface="inter-regular"/>
              </a:rPr>
              <a:t>TABLE</a:t>
            </a:r>
            <a:r>
              <a:rPr lang="en-US" b="0" i="0" dirty="0">
                <a:solidFill>
                  <a:srgbClr val="0070C0"/>
                </a:solidFill>
                <a:effectLst/>
                <a:latin typeface="inter-regular"/>
              </a:rPr>
              <a:t> student  </a:t>
            </a:r>
          </a:p>
          <a:p>
            <a:pPr marL="0" indent="0" algn="just">
              <a:buNone/>
            </a:pPr>
            <a:r>
              <a:rPr lang="en-US" b="1" i="0" dirty="0">
                <a:solidFill>
                  <a:srgbClr val="0070C0"/>
                </a:solidFill>
                <a:effectLst/>
                <a:latin typeface="inter-regular"/>
              </a:rPr>
              <a:t>ADD</a:t>
            </a:r>
            <a:r>
              <a:rPr lang="en-US" b="0" i="0" dirty="0">
                <a:solidFill>
                  <a:srgbClr val="0070C0"/>
                </a:solidFill>
                <a:effectLst/>
                <a:latin typeface="inter-regular"/>
              </a:rPr>
              <a:t> </a:t>
            </a:r>
            <a:r>
              <a:rPr lang="en-US" b="0" i="0" dirty="0" err="1">
                <a:solidFill>
                  <a:srgbClr val="0070C0"/>
                </a:solidFill>
                <a:effectLst/>
                <a:latin typeface="inter-regular"/>
              </a:rPr>
              <a:t>student_email</a:t>
            </a:r>
            <a:r>
              <a:rPr lang="en-US" b="0" i="0" dirty="0">
                <a:solidFill>
                  <a:srgbClr val="0070C0"/>
                </a:solidFill>
                <a:effectLst/>
                <a:latin typeface="inter-regular"/>
              </a:rPr>
              <a:t> text; </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endParaRPr lang="he-IL" dirty="0"/>
          </a:p>
        </p:txBody>
      </p:sp>
      <p:sp>
        <p:nvSpPr>
          <p:cNvPr id="4" name="מציין מיקום של מספר שקופית 3">
            <a:extLst>
              <a:ext uri="{FF2B5EF4-FFF2-40B4-BE49-F238E27FC236}">
                <a16:creationId xmlns:a16="http://schemas.microsoft.com/office/drawing/2014/main" id="{5BC15BE0-D183-4D4C-95AC-1FCE6AFA748D}"/>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04200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Cassandra's storage method</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1719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406650" y="1134013"/>
            <a:ext cx="8305800" cy="5736687"/>
            <a:chOff x="381000" y="1133299"/>
            <a:chExt cx="8305800" cy="5736687"/>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33299"/>
              <a:ext cx="7829550" cy="57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53000" y="6477000"/>
              <a:ext cx="3733800" cy="246221"/>
            </a:xfrm>
            <a:prstGeom prst="rect">
              <a:avLst/>
            </a:prstGeom>
            <a:noFill/>
          </p:spPr>
          <p:txBody>
            <a:bodyPr wrap="square" rtlCol="0">
              <a:spAutoFit/>
            </a:bodyPr>
            <a:lstStyle/>
            <a:p>
              <a:r>
                <a:rPr lang="en-US" sz="1000" dirty="0"/>
                <a:t>https://www.hakkalabs.co/articles/how-cassandra-stores-data</a:t>
              </a:r>
            </a:p>
          </p:txBody>
        </p:sp>
      </p:grpSp>
      <p:sp>
        <p:nvSpPr>
          <p:cNvPr id="7" name="Rounded Rectangle 6"/>
          <p:cNvSpPr/>
          <p:nvPr/>
        </p:nvSpPr>
        <p:spPr>
          <a:xfrm>
            <a:off x="133350" y="2087561"/>
            <a:ext cx="2057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coordinator node returns the nodes that hold all the replications of the data. </a:t>
            </a:r>
          </a:p>
        </p:txBody>
      </p:sp>
      <p:sp>
        <p:nvSpPr>
          <p:cNvPr id="8" name="Rounded Rectangle 7"/>
          <p:cNvSpPr/>
          <p:nvPr/>
        </p:nvSpPr>
        <p:spPr>
          <a:xfrm>
            <a:off x="10210800" y="2574129"/>
            <a:ext cx="2133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is stored on sequential nodes using a ring model.</a:t>
            </a:r>
          </a:p>
        </p:txBody>
      </p:sp>
      <p:sp>
        <p:nvSpPr>
          <p:cNvPr id="9" name="מציין מיקום של מספר שקופית 8">
            <a:extLst>
              <a:ext uri="{FF2B5EF4-FFF2-40B4-BE49-F238E27FC236}">
                <a16:creationId xmlns:a16="http://schemas.microsoft.com/office/drawing/2014/main" id="{3E96EDEA-B20E-4F42-AE43-BF13E4425C40}"/>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12731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CQL | INSERT and SELECT</a:t>
            </a:r>
          </a:p>
        </p:txBody>
      </p:sp>
      <p:sp>
        <p:nvSpPr>
          <p:cNvPr id="3" name="Content Placeholder 2"/>
          <p:cNvSpPr>
            <a:spLocks noGrp="1"/>
          </p:cNvSpPr>
          <p:nvPr>
            <p:ph idx="1"/>
          </p:nvPr>
        </p:nvSpPr>
        <p:spPr>
          <a:xfrm>
            <a:off x="1981200" y="1600201"/>
            <a:ext cx="8534400" cy="4525963"/>
          </a:xfrm>
        </p:spPr>
        <p:txBody>
          <a:bodyPr>
            <a:normAutofit fontScale="92500" lnSpcReduction="20000"/>
          </a:bodyPr>
          <a:lstStyle/>
          <a:p>
            <a:pPr>
              <a:buFont typeface="Wingdings"/>
              <a:buChar char="Ø"/>
            </a:pPr>
            <a:r>
              <a:rPr lang="en-US" dirty="0"/>
              <a:t>INSERT INTO students (id, </a:t>
            </a:r>
            <a:r>
              <a:rPr lang="en-US" dirty="0" err="1"/>
              <a:t>firstName</a:t>
            </a:r>
            <a:r>
              <a:rPr lang="en-US" dirty="0"/>
              <a:t>, </a:t>
            </a:r>
            <a:r>
              <a:rPr lang="en-US" dirty="0" err="1"/>
              <a:t>lastName</a:t>
            </a:r>
            <a:r>
              <a:rPr lang="en-US" dirty="0"/>
              <a:t>, age) VALUES (111, '</a:t>
            </a:r>
            <a:r>
              <a:rPr lang="en-US" dirty="0" err="1"/>
              <a:t>Chaya</a:t>
            </a:r>
            <a:r>
              <a:rPr lang="en-US" dirty="0"/>
              <a:t>', 'Glass', 21);</a:t>
            </a:r>
          </a:p>
          <a:p>
            <a:pPr>
              <a:buFont typeface="Wingdings"/>
              <a:buChar char="Ø"/>
            </a:pPr>
            <a:endParaRPr lang="en-US" dirty="0"/>
          </a:p>
          <a:p>
            <a:pPr>
              <a:buFont typeface="Wingdings"/>
              <a:buChar char="Ø"/>
            </a:pPr>
            <a:r>
              <a:rPr lang="en-US" dirty="0"/>
              <a:t>INSERT INTO students (id, </a:t>
            </a:r>
            <a:r>
              <a:rPr lang="en-US" dirty="0" err="1"/>
              <a:t>firstName</a:t>
            </a:r>
            <a:r>
              <a:rPr lang="en-US" dirty="0"/>
              <a:t>) values (222, 'Only First');</a:t>
            </a:r>
          </a:p>
          <a:p>
            <a:pPr>
              <a:buFont typeface="Wingdings"/>
              <a:buChar char="Ø"/>
            </a:pPr>
            <a:r>
              <a:rPr lang="en-US" dirty="0"/>
              <a:t>SELECT * from students</a:t>
            </a:r>
          </a:p>
          <a:p>
            <a:pPr marL="0" indent="0">
              <a:buNone/>
            </a:pPr>
            <a:r>
              <a:rPr lang="en-US" dirty="0"/>
              <a:t> id  | age  | </a:t>
            </a:r>
            <a:r>
              <a:rPr lang="en-US" dirty="0" err="1"/>
              <a:t>firstname</a:t>
            </a:r>
            <a:r>
              <a:rPr lang="en-US" dirty="0"/>
              <a:t>  | </a:t>
            </a:r>
            <a:r>
              <a:rPr lang="en-US" dirty="0" err="1"/>
              <a:t>lastname</a:t>
            </a:r>
            <a:endParaRPr lang="en-US" dirty="0"/>
          </a:p>
          <a:p>
            <a:pPr marL="0" indent="0">
              <a:buNone/>
            </a:pPr>
            <a:r>
              <a:rPr lang="en-US" dirty="0"/>
              <a:t>-----+------+------------+----------</a:t>
            </a:r>
          </a:p>
          <a:p>
            <a:pPr marL="0" indent="0">
              <a:buNone/>
            </a:pPr>
            <a:r>
              <a:rPr lang="en-US" dirty="0"/>
              <a:t> 111 |   21 |      </a:t>
            </a:r>
            <a:r>
              <a:rPr lang="en-US" dirty="0" err="1"/>
              <a:t>Chaya</a:t>
            </a:r>
            <a:r>
              <a:rPr lang="en-US" dirty="0"/>
              <a:t> |    Glass</a:t>
            </a:r>
          </a:p>
          <a:p>
            <a:pPr marL="0" indent="0">
              <a:buNone/>
            </a:pPr>
            <a:r>
              <a:rPr lang="en-US" dirty="0"/>
              <a:t> 222 | null | Only First |     null</a:t>
            </a:r>
          </a:p>
          <a:p>
            <a:pPr>
              <a:buFont typeface="Wingdings"/>
              <a:buChar char="Ø"/>
            </a:pPr>
            <a:endParaRPr lang="en-US" dirty="0"/>
          </a:p>
        </p:txBody>
      </p:sp>
      <p:sp>
        <p:nvSpPr>
          <p:cNvPr id="4" name="Rectangular Callout 3"/>
          <p:cNvSpPr/>
          <p:nvPr/>
        </p:nvSpPr>
        <p:spPr>
          <a:xfrm>
            <a:off x="5867400" y="2438400"/>
            <a:ext cx="2819400" cy="419100"/>
          </a:xfrm>
          <a:prstGeom prst="wedgeRectCallout">
            <a:avLst>
              <a:gd name="adj1" fmla="val -24686"/>
              <a:gd name="adj2" fmla="val -9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Must use single quotes!</a:t>
            </a:r>
          </a:p>
        </p:txBody>
      </p:sp>
      <p:sp>
        <p:nvSpPr>
          <p:cNvPr id="5" name="Rectangular Callout 4"/>
          <p:cNvSpPr/>
          <p:nvPr/>
        </p:nvSpPr>
        <p:spPr>
          <a:xfrm>
            <a:off x="3200400" y="1066800"/>
            <a:ext cx="1981200" cy="457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Exactly like SQL…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68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מציין מיקום של מספר שקופית 6">
            <a:extLst>
              <a:ext uri="{FF2B5EF4-FFF2-40B4-BE49-F238E27FC236}">
                <a16:creationId xmlns:a16="http://schemas.microsoft.com/office/drawing/2014/main" id="{DB641051-4EC5-4510-8592-01D52CDBB7A8}"/>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0225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CQL|WHERE</a:t>
            </a:r>
          </a:p>
        </p:txBody>
      </p:sp>
      <p:sp>
        <p:nvSpPr>
          <p:cNvPr id="3" name="Content Placeholder 2"/>
          <p:cNvSpPr>
            <a:spLocks noGrp="1"/>
          </p:cNvSpPr>
          <p:nvPr>
            <p:ph idx="1"/>
          </p:nvPr>
        </p:nvSpPr>
        <p:spPr>
          <a:xfrm>
            <a:off x="1981200" y="1600200"/>
            <a:ext cx="8229600" cy="5029200"/>
          </a:xfrm>
        </p:spPr>
        <p:txBody>
          <a:bodyPr>
            <a:normAutofit fontScale="70000" lnSpcReduction="20000"/>
          </a:bodyPr>
          <a:lstStyle/>
          <a:p>
            <a:pPr>
              <a:buFont typeface="Wingdings"/>
              <a:buChar char="Ø"/>
            </a:pPr>
            <a:r>
              <a:rPr lang="en-US" dirty="0"/>
              <a:t>SELECT * from students WHERE id=111;</a:t>
            </a:r>
          </a:p>
          <a:p>
            <a:pPr marL="0" indent="0">
              <a:buNone/>
            </a:pPr>
            <a:r>
              <a:rPr lang="en-US" dirty="0"/>
              <a:t> id  | age | </a:t>
            </a:r>
            <a:r>
              <a:rPr lang="en-US" dirty="0" err="1"/>
              <a:t>firstname</a:t>
            </a:r>
            <a:r>
              <a:rPr lang="en-US" dirty="0"/>
              <a:t> | </a:t>
            </a:r>
            <a:r>
              <a:rPr lang="en-US" dirty="0" err="1"/>
              <a:t>lastname</a:t>
            </a:r>
            <a:endParaRPr lang="en-US" dirty="0"/>
          </a:p>
          <a:p>
            <a:pPr marL="0" indent="0">
              <a:buNone/>
            </a:pPr>
            <a:r>
              <a:rPr lang="en-US" dirty="0"/>
              <a:t>-----+-----+-----------+----------</a:t>
            </a:r>
          </a:p>
          <a:p>
            <a:pPr marL="0" indent="0">
              <a:buNone/>
            </a:pPr>
            <a:r>
              <a:rPr lang="en-US" dirty="0"/>
              <a:t> 111 |  21 |     </a:t>
            </a:r>
            <a:r>
              <a:rPr lang="en-US" dirty="0" err="1"/>
              <a:t>Chaya</a:t>
            </a:r>
            <a:r>
              <a:rPr lang="en-US" dirty="0"/>
              <a:t> |    Glass</a:t>
            </a:r>
          </a:p>
          <a:p>
            <a:pPr marL="0" indent="0">
              <a:buNone/>
            </a:pPr>
            <a:endParaRPr lang="en-US" sz="1300" dirty="0"/>
          </a:p>
          <a:p>
            <a:pPr>
              <a:buFont typeface="Wingdings"/>
              <a:buChar char="Ø"/>
            </a:pPr>
            <a:r>
              <a:rPr lang="en-US" dirty="0"/>
              <a:t>SELECT * from students WHERE </a:t>
            </a:r>
            <a:r>
              <a:rPr lang="en-US" dirty="0" err="1"/>
              <a:t>lastname</a:t>
            </a:r>
            <a:r>
              <a:rPr lang="en-US" dirty="0"/>
              <a:t>='Glass';</a:t>
            </a:r>
          </a:p>
          <a:p>
            <a:pPr marL="0" indent="0">
              <a:buNone/>
            </a:pPr>
            <a:r>
              <a:rPr lang="en-US" dirty="0" err="1">
                <a:solidFill>
                  <a:srgbClr val="0070C0"/>
                </a:solidFill>
              </a:rPr>
              <a:t>InvalidRequest</a:t>
            </a:r>
            <a:r>
              <a:rPr lang="en-US" dirty="0">
                <a:solidFill>
                  <a:srgbClr val="0070C0"/>
                </a:solidFill>
              </a:rPr>
              <a:t>: Error from server: code=2200 [Invalid query] message="Cannot execute this query as it might involve data filtering and thus may have unpredictable performance. If you want to execute this query despite the performance unpredictability, use ALLOW FILTERING"</a:t>
            </a:r>
          </a:p>
          <a:p>
            <a:pPr>
              <a:buFont typeface="Wingdings"/>
              <a:buChar char="Ø"/>
            </a:pPr>
            <a:r>
              <a:rPr lang="en-US" sz="2600" dirty="0"/>
              <a:t>SELECT * from students where </a:t>
            </a:r>
            <a:r>
              <a:rPr lang="en-US" sz="2600" dirty="0" err="1"/>
              <a:t>lastname</a:t>
            </a:r>
            <a:r>
              <a:rPr lang="en-US" sz="2600" dirty="0"/>
              <a:t> = 'Glass' ALLOW FILTERING;</a:t>
            </a:r>
          </a:p>
          <a:p>
            <a:pPr marL="0" indent="0">
              <a:buNone/>
            </a:pPr>
            <a:r>
              <a:rPr lang="en-US" sz="2600" dirty="0"/>
              <a:t>This works…</a:t>
            </a:r>
          </a:p>
          <a:p>
            <a:pPr>
              <a:buFont typeface="Wingdings"/>
              <a:buChar char="Ø"/>
            </a:pPr>
            <a:r>
              <a:rPr lang="en-US" dirty="0"/>
              <a:t>SELECT * from students WHERE id &gt; 100;</a:t>
            </a:r>
          </a:p>
          <a:p>
            <a:pPr marL="0" indent="0">
              <a:buNone/>
            </a:pPr>
            <a:r>
              <a:rPr lang="en-US" dirty="0" err="1">
                <a:solidFill>
                  <a:srgbClr val="0070C0"/>
                </a:solidFill>
              </a:rPr>
              <a:t>InvalidRequest</a:t>
            </a:r>
            <a:r>
              <a:rPr lang="en-US" dirty="0">
                <a:solidFill>
                  <a:srgbClr val="0070C0"/>
                </a:solidFill>
              </a:rPr>
              <a:t>: Error from server: code=2200 [Invalid query] message="Only EQ and IN relation are supported on the partition key (unless you use the token() function)"</a:t>
            </a:r>
          </a:p>
          <a:p>
            <a:pPr>
              <a:buFont typeface="Wingdings"/>
              <a:buChar char="Ø"/>
            </a:pPr>
            <a:endParaRPr lang="en-US" dirty="0"/>
          </a:p>
          <a:p>
            <a:pPr>
              <a:buFont typeface="Wingdings"/>
              <a:buChar char="Ø"/>
            </a:pPr>
            <a:endParaRPr lang="en-US" dirty="0"/>
          </a:p>
          <a:p>
            <a:pPr marL="0" indent="0">
              <a:buNone/>
            </a:pPr>
            <a:endParaRPr lang="en-US" dirty="0"/>
          </a:p>
          <a:p>
            <a:pPr marL="0" indent="0">
              <a:buNone/>
            </a:pPr>
            <a:endParaRPr lang="en-US" dirty="0"/>
          </a:p>
        </p:txBody>
      </p:sp>
      <p:sp>
        <p:nvSpPr>
          <p:cNvPr id="4" name="Rectangular Callout 3"/>
          <p:cNvSpPr/>
          <p:nvPr/>
        </p:nvSpPr>
        <p:spPr>
          <a:xfrm>
            <a:off x="7315200" y="1219200"/>
            <a:ext cx="2286000" cy="533400"/>
          </a:xfrm>
          <a:prstGeom prst="wedgeRectCallout">
            <a:avLst>
              <a:gd name="adj1" fmla="val -87581"/>
              <a:gd name="adj2" fmla="val -7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on a key is ok</a:t>
            </a:r>
          </a:p>
        </p:txBody>
      </p:sp>
      <p:sp>
        <p:nvSpPr>
          <p:cNvPr id="5" name="Rectangular Callout 4"/>
          <p:cNvSpPr/>
          <p:nvPr/>
        </p:nvSpPr>
        <p:spPr>
          <a:xfrm>
            <a:off x="5943600" y="2396150"/>
            <a:ext cx="3352800" cy="533400"/>
          </a:xfrm>
          <a:prstGeom prst="wedgeRectCallout">
            <a:avLst>
              <a:gd name="adj1" fmla="val -25180"/>
              <a:gd name="adj2" fmla="val 758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on a non-key attribute…</a:t>
            </a:r>
          </a:p>
        </p:txBody>
      </p:sp>
      <p:sp>
        <p:nvSpPr>
          <p:cNvPr id="6" name="Rectangular Callout 5"/>
          <p:cNvSpPr/>
          <p:nvPr/>
        </p:nvSpPr>
        <p:spPr>
          <a:xfrm>
            <a:off x="7772400" y="5105400"/>
            <a:ext cx="2286000" cy="533400"/>
          </a:xfrm>
          <a:prstGeom prst="wedgeRectCallout">
            <a:avLst>
              <a:gd name="adj1" fmla="val -80848"/>
              <a:gd name="adj2" fmla="val 16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on a key but an inequality</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30176"/>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מציין מיקום של מספר שקופית 7">
            <a:extLst>
              <a:ext uri="{FF2B5EF4-FFF2-40B4-BE49-F238E27FC236}">
                <a16:creationId xmlns:a16="http://schemas.microsoft.com/office/drawing/2014/main" id="{2A76DB57-A612-4533-8956-F73055852490}"/>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83177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5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E1E91A-066E-4E0F-B3D6-D729ADC10118}"/>
              </a:ext>
            </a:extLst>
          </p:cNvPr>
          <p:cNvSpPr>
            <a:spLocks noGrp="1"/>
          </p:cNvSpPr>
          <p:nvPr>
            <p:ph type="title"/>
          </p:nvPr>
        </p:nvSpPr>
        <p:spPr/>
        <p:txBody>
          <a:bodyPr/>
          <a:lstStyle/>
          <a:p>
            <a:pPr algn="l"/>
            <a:r>
              <a:rPr lang="en-US" dirty="0"/>
              <a:t>Partition Key</a:t>
            </a:r>
            <a:endParaRPr lang="he-IL" dirty="0"/>
          </a:p>
        </p:txBody>
      </p:sp>
      <p:pic>
        <p:nvPicPr>
          <p:cNvPr id="6" name="מציין מיקום תוכן 5">
            <a:extLst>
              <a:ext uri="{FF2B5EF4-FFF2-40B4-BE49-F238E27FC236}">
                <a16:creationId xmlns:a16="http://schemas.microsoft.com/office/drawing/2014/main" id="{B8B95828-D8DF-4997-8529-5FAF4F4C21D0}"/>
              </a:ext>
            </a:extLst>
          </p:cNvPr>
          <p:cNvPicPr>
            <a:picLocks noGrp="1" noChangeAspect="1"/>
          </p:cNvPicPr>
          <p:nvPr>
            <p:ph idx="1"/>
          </p:nvPr>
        </p:nvPicPr>
        <p:blipFill>
          <a:blip r:embed="rId3"/>
          <a:stretch>
            <a:fillRect/>
          </a:stretch>
        </p:blipFill>
        <p:spPr>
          <a:xfrm>
            <a:off x="1905000" y="103446"/>
            <a:ext cx="9128530" cy="4892676"/>
          </a:xfrm>
        </p:spPr>
      </p:pic>
      <p:sp>
        <p:nvSpPr>
          <p:cNvPr id="4" name="מציין מיקום של מספר שקופית 3">
            <a:extLst>
              <a:ext uri="{FF2B5EF4-FFF2-40B4-BE49-F238E27FC236}">
                <a16:creationId xmlns:a16="http://schemas.microsoft.com/office/drawing/2014/main" id="{C3D27E01-0516-4851-AD30-A09E1198D50D}"/>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7" name="חץ: ימינה 6">
            <a:extLst>
              <a:ext uri="{FF2B5EF4-FFF2-40B4-BE49-F238E27FC236}">
                <a16:creationId xmlns:a16="http://schemas.microsoft.com/office/drawing/2014/main" id="{3D23B770-FBDD-4084-B82E-DA3CD6184023}"/>
              </a:ext>
            </a:extLst>
          </p:cNvPr>
          <p:cNvSpPr/>
          <p:nvPr/>
        </p:nvSpPr>
        <p:spPr>
          <a:xfrm rot="5400000">
            <a:off x="6740075" y="3106372"/>
            <a:ext cx="54064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01513192-509E-49EB-BDC0-E6E5609EEC28}"/>
              </a:ext>
            </a:extLst>
          </p:cNvPr>
          <p:cNvSpPr txBox="1"/>
          <p:nvPr/>
        </p:nvSpPr>
        <p:spPr>
          <a:xfrm rot="16200000">
            <a:off x="9309318" y="2997185"/>
            <a:ext cx="5159426" cy="276999"/>
          </a:xfrm>
          <a:prstGeom prst="rect">
            <a:avLst/>
          </a:prstGeom>
          <a:noFill/>
        </p:spPr>
        <p:txBody>
          <a:bodyPr wrap="square">
            <a:spAutoFit/>
          </a:bodyPr>
          <a:lstStyle/>
          <a:p>
            <a:r>
              <a:rPr lang="en-US" sz="1200" dirty="0"/>
              <a:t>Credit: </a:t>
            </a:r>
            <a:r>
              <a:rPr lang="he-IL" sz="1200" dirty="0"/>
              <a:t>https://www.baeldung.com/cassandra-cluster-datacenters-racks-nodes</a:t>
            </a:r>
            <a:endParaRPr lang="en-US" sz="1200" dirty="0"/>
          </a:p>
        </p:txBody>
      </p:sp>
    </p:spTree>
    <p:extLst>
      <p:ext uri="{BB962C8B-B14F-4D97-AF65-F5344CB8AC3E}">
        <p14:creationId xmlns:p14="http://schemas.microsoft.com/office/powerpoint/2010/main" val="4929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ABD43259-D67F-447F-BD6E-B41852E785E8}"/>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5" name="תמונה 4">
            <a:extLst>
              <a:ext uri="{FF2B5EF4-FFF2-40B4-BE49-F238E27FC236}">
                <a16:creationId xmlns:a16="http://schemas.microsoft.com/office/drawing/2014/main" id="{04E6CE76-1B8D-4515-912F-138E33395FE0}"/>
              </a:ext>
            </a:extLst>
          </p:cNvPr>
          <p:cNvPicPr>
            <a:picLocks noChangeAspect="1"/>
          </p:cNvPicPr>
          <p:nvPr/>
        </p:nvPicPr>
        <p:blipFill>
          <a:blip r:embed="rId2"/>
          <a:stretch>
            <a:fillRect/>
          </a:stretch>
        </p:blipFill>
        <p:spPr>
          <a:xfrm>
            <a:off x="1793758" y="838200"/>
            <a:ext cx="9133990" cy="5257800"/>
          </a:xfrm>
          <a:prstGeom prst="rect">
            <a:avLst/>
          </a:prstGeom>
        </p:spPr>
      </p:pic>
    </p:spTree>
    <p:extLst>
      <p:ext uri="{BB962C8B-B14F-4D97-AF65-F5344CB8AC3E}">
        <p14:creationId xmlns:p14="http://schemas.microsoft.com/office/powerpoint/2010/main" val="1434993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11A5B8-B9EB-4E9C-A799-15CDB7ED0674}"/>
              </a:ext>
            </a:extLst>
          </p:cNvPr>
          <p:cNvSpPr>
            <a:spLocks noGrp="1"/>
          </p:cNvSpPr>
          <p:nvPr>
            <p:ph type="title"/>
          </p:nvPr>
        </p:nvSpPr>
        <p:spPr/>
        <p:txBody>
          <a:bodyPr/>
          <a:lstStyle/>
          <a:p>
            <a:r>
              <a:rPr lang="en-US" dirty="0"/>
              <a:t>Partition key and clustering key </a:t>
            </a:r>
            <a:endParaRPr lang="he-IL" dirty="0"/>
          </a:p>
        </p:txBody>
      </p:sp>
      <p:pic>
        <p:nvPicPr>
          <p:cNvPr id="11" name="תמונה 10">
            <a:extLst>
              <a:ext uri="{FF2B5EF4-FFF2-40B4-BE49-F238E27FC236}">
                <a16:creationId xmlns:a16="http://schemas.microsoft.com/office/drawing/2014/main" id="{49CC503D-BA59-4700-ACC6-3C6E2533CEF7}"/>
              </a:ext>
            </a:extLst>
          </p:cNvPr>
          <p:cNvPicPr>
            <a:picLocks noChangeAspect="1"/>
          </p:cNvPicPr>
          <p:nvPr/>
        </p:nvPicPr>
        <p:blipFill rotWithShape="1">
          <a:blip r:embed="rId3"/>
          <a:srcRect r="59681"/>
          <a:stretch/>
        </p:blipFill>
        <p:spPr>
          <a:xfrm>
            <a:off x="1371600" y="1667504"/>
            <a:ext cx="2960913" cy="1590675"/>
          </a:xfrm>
          <a:prstGeom prst="rect">
            <a:avLst/>
          </a:prstGeom>
        </p:spPr>
      </p:pic>
      <p:pic>
        <p:nvPicPr>
          <p:cNvPr id="8" name="תמונה 7">
            <a:extLst>
              <a:ext uri="{FF2B5EF4-FFF2-40B4-BE49-F238E27FC236}">
                <a16:creationId xmlns:a16="http://schemas.microsoft.com/office/drawing/2014/main" id="{857D347E-1786-4798-841B-6CF823F10D03}"/>
              </a:ext>
            </a:extLst>
          </p:cNvPr>
          <p:cNvPicPr>
            <a:picLocks noChangeAspect="1"/>
          </p:cNvPicPr>
          <p:nvPr/>
        </p:nvPicPr>
        <p:blipFill>
          <a:blip r:embed="rId4"/>
          <a:stretch>
            <a:fillRect/>
          </a:stretch>
        </p:blipFill>
        <p:spPr>
          <a:xfrm>
            <a:off x="5410200" y="1648454"/>
            <a:ext cx="5105400" cy="1609725"/>
          </a:xfrm>
          <a:prstGeom prst="rect">
            <a:avLst/>
          </a:prstGeom>
        </p:spPr>
      </p:pic>
      <p:sp>
        <p:nvSpPr>
          <p:cNvPr id="14" name="סוגר מסולסל ימני 13">
            <a:extLst>
              <a:ext uri="{FF2B5EF4-FFF2-40B4-BE49-F238E27FC236}">
                <a16:creationId xmlns:a16="http://schemas.microsoft.com/office/drawing/2014/main" id="{A4FC6988-3AA2-46FC-8E5E-3CA437E05957}"/>
              </a:ext>
            </a:extLst>
          </p:cNvPr>
          <p:cNvSpPr/>
          <p:nvPr/>
        </p:nvSpPr>
        <p:spPr>
          <a:xfrm rot="5400000">
            <a:off x="6848794" y="2839691"/>
            <a:ext cx="533400" cy="100229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5" name="סוגר מסולסל ימני 14">
            <a:extLst>
              <a:ext uri="{FF2B5EF4-FFF2-40B4-BE49-F238E27FC236}">
                <a16:creationId xmlns:a16="http://schemas.microsoft.com/office/drawing/2014/main" id="{8D3D5429-A185-49BD-AA77-1F6606EA2B43}"/>
              </a:ext>
            </a:extLst>
          </p:cNvPr>
          <p:cNvSpPr/>
          <p:nvPr/>
        </p:nvSpPr>
        <p:spPr>
          <a:xfrm rot="5400000">
            <a:off x="8719776" y="2233577"/>
            <a:ext cx="533400" cy="230477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מלבן 16">
            <a:extLst>
              <a:ext uri="{FF2B5EF4-FFF2-40B4-BE49-F238E27FC236}">
                <a16:creationId xmlns:a16="http://schemas.microsoft.com/office/drawing/2014/main" id="{1DBC5330-1FF3-4288-85E3-9930013C6318}"/>
              </a:ext>
            </a:extLst>
          </p:cNvPr>
          <p:cNvSpPr/>
          <p:nvPr/>
        </p:nvSpPr>
        <p:spPr>
          <a:xfrm>
            <a:off x="5875338" y="3735324"/>
            <a:ext cx="1887856"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partitioning key</a:t>
            </a:r>
            <a:endParaRPr lang="he-IL" dirty="0"/>
          </a:p>
        </p:txBody>
      </p:sp>
      <p:sp>
        <p:nvSpPr>
          <p:cNvPr id="18" name="מלבן 17">
            <a:extLst>
              <a:ext uri="{FF2B5EF4-FFF2-40B4-BE49-F238E27FC236}">
                <a16:creationId xmlns:a16="http://schemas.microsoft.com/office/drawing/2014/main" id="{75BCD138-0E02-4DEC-8A54-1FDD1BED3600}"/>
              </a:ext>
            </a:extLst>
          </p:cNvPr>
          <p:cNvSpPr/>
          <p:nvPr/>
        </p:nvSpPr>
        <p:spPr>
          <a:xfrm>
            <a:off x="8042548" y="3735324"/>
            <a:ext cx="1887856"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bg1"/>
                </a:solidFill>
              </a:rPr>
              <a:t>clustering</a:t>
            </a:r>
            <a:r>
              <a:rPr lang="en-US" dirty="0">
                <a:solidFill>
                  <a:schemeClr val="bg1"/>
                </a:solidFill>
                <a:latin typeface="Muli"/>
              </a:rPr>
              <a:t> keys</a:t>
            </a:r>
            <a:endParaRPr lang="he-IL" dirty="0">
              <a:solidFill>
                <a:schemeClr val="bg1"/>
              </a:solidFill>
            </a:endParaRPr>
          </a:p>
        </p:txBody>
      </p:sp>
      <p:sp>
        <p:nvSpPr>
          <p:cNvPr id="13" name="תיבת טקסט 12">
            <a:extLst>
              <a:ext uri="{FF2B5EF4-FFF2-40B4-BE49-F238E27FC236}">
                <a16:creationId xmlns:a16="http://schemas.microsoft.com/office/drawing/2014/main" id="{9BC4C72C-8D3E-48D4-AC92-4A8403CB1996}"/>
              </a:ext>
            </a:extLst>
          </p:cNvPr>
          <p:cNvSpPr txBox="1"/>
          <p:nvPr/>
        </p:nvSpPr>
        <p:spPr>
          <a:xfrm>
            <a:off x="427038" y="5306193"/>
            <a:ext cx="10896600" cy="923330"/>
          </a:xfrm>
          <a:prstGeom prst="rect">
            <a:avLst/>
          </a:prstGeom>
          <a:noFill/>
        </p:spPr>
        <p:txBody>
          <a:bodyPr wrap="square">
            <a:spAutoFit/>
          </a:bodyPr>
          <a:lstStyle/>
          <a:p>
            <a:r>
              <a:rPr lang="en-US" dirty="0">
                <a:solidFill>
                  <a:srgbClr val="0A0A0A"/>
                </a:solidFill>
                <a:latin typeface="helvetica neue"/>
              </a:rPr>
              <a:t>Clustering keys are sorted in ascending order by default.</a:t>
            </a:r>
          </a:p>
          <a:p>
            <a:r>
              <a:rPr lang="en-US" dirty="0">
                <a:solidFill>
                  <a:srgbClr val="0A0A0A"/>
                </a:solidFill>
                <a:latin typeface="helvetica neue"/>
              </a:rPr>
              <a:t>So, when we query for all gyms in the United States, the result set will be ordered first by </a:t>
            </a:r>
            <a:r>
              <a:rPr lang="en-US" dirty="0" err="1">
                <a:solidFill>
                  <a:srgbClr val="0A0A0A"/>
                </a:solidFill>
                <a:latin typeface="helvetica neue"/>
              </a:rPr>
              <a:t>state_province</a:t>
            </a:r>
            <a:r>
              <a:rPr lang="en-US" dirty="0">
                <a:solidFill>
                  <a:srgbClr val="0A0A0A"/>
                </a:solidFill>
                <a:latin typeface="helvetica neue"/>
              </a:rPr>
              <a:t> in ascending order, followed by city in ascending order, and finally </a:t>
            </a:r>
            <a:r>
              <a:rPr lang="en-US" dirty="0" err="1">
                <a:solidFill>
                  <a:srgbClr val="0A0A0A"/>
                </a:solidFill>
                <a:latin typeface="helvetica neue"/>
              </a:rPr>
              <a:t>gym_name</a:t>
            </a:r>
            <a:r>
              <a:rPr lang="en-US" dirty="0">
                <a:solidFill>
                  <a:srgbClr val="0A0A0A"/>
                </a:solidFill>
                <a:latin typeface="helvetica neue"/>
              </a:rPr>
              <a:t> in ascending order.</a:t>
            </a:r>
            <a:endParaRPr lang="he-IL" dirty="0"/>
          </a:p>
        </p:txBody>
      </p:sp>
      <p:pic>
        <p:nvPicPr>
          <p:cNvPr id="16" name="Picture 3">
            <a:extLst>
              <a:ext uri="{FF2B5EF4-FFF2-40B4-BE49-F238E27FC236}">
                <a16:creationId xmlns:a16="http://schemas.microsoft.com/office/drawing/2014/main" id="{DDFACE49-88D0-42B8-9689-D60B44AF0D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04" y="21354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מציין מיקום של מספר שקופית 2">
            <a:extLst>
              <a:ext uri="{FF2B5EF4-FFF2-40B4-BE49-F238E27FC236}">
                <a16:creationId xmlns:a16="http://schemas.microsoft.com/office/drawing/2014/main" id="{0B18EA5B-1477-4AFA-9E31-C409CBAB27B9}"/>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19" name="מלבן 18">
            <a:extLst>
              <a:ext uri="{FF2B5EF4-FFF2-40B4-BE49-F238E27FC236}">
                <a16:creationId xmlns:a16="http://schemas.microsoft.com/office/drawing/2014/main" id="{BC23CDEE-A0E3-4094-A5FA-2A8C7BDB31BE}"/>
              </a:ext>
            </a:extLst>
          </p:cNvPr>
          <p:cNvSpPr/>
          <p:nvPr/>
        </p:nvSpPr>
        <p:spPr>
          <a:xfrm>
            <a:off x="5151305" y="4146970"/>
            <a:ext cx="2682783" cy="534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retrieving the node and the partition</a:t>
            </a:r>
            <a:endParaRPr lang="he-IL" dirty="0"/>
          </a:p>
        </p:txBody>
      </p:sp>
      <p:sp>
        <p:nvSpPr>
          <p:cNvPr id="20" name="מלבן 19">
            <a:extLst>
              <a:ext uri="{FF2B5EF4-FFF2-40B4-BE49-F238E27FC236}">
                <a16:creationId xmlns:a16="http://schemas.microsoft.com/office/drawing/2014/main" id="{1D727135-01F6-4E87-BFE5-63BC32CA92B8}"/>
              </a:ext>
            </a:extLst>
          </p:cNvPr>
          <p:cNvSpPr/>
          <p:nvPr/>
        </p:nvSpPr>
        <p:spPr>
          <a:xfrm>
            <a:off x="7978325" y="4168338"/>
            <a:ext cx="2682783" cy="534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Sorting withing the partition </a:t>
            </a:r>
            <a:endParaRPr lang="he-IL" dirty="0"/>
          </a:p>
        </p:txBody>
      </p:sp>
      <p:sp>
        <p:nvSpPr>
          <p:cNvPr id="21" name="תיבת טקסט 20">
            <a:extLst>
              <a:ext uri="{FF2B5EF4-FFF2-40B4-BE49-F238E27FC236}">
                <a16:creationId xmlns:a16="http://schemas.microsoft.com/office/drawing/2014/main" id="{7C0B4530-55EB-4447-B168-309B40F34772}"/>
              </a:ext>
            </a:extLst>
          </p:cNvPr>
          <p:cNvSpPr txBox="1"/>
          <p:nvPr/>
        </p:nvSpPr>
        <p:spPr>
          <a:xfrm rot="5400000">
            <a:off x="9367231" y="3080557"/>
            <a:ext cx="5153358" cy="276999"/>
          </a:xfrm>
          <a:prstGeom prst="rect">
            <a:avLst/>
          </a:prstGeom>
          <a:noFill/>
        </p:spPr>
        <p:txBody>
          <a:bodyPr wrap="square">
            <a:spAutoFit/>
          </a:bodyPr>
          <a:lstStyle/>
          <a:p>
            <a:r>
              <a:rPr lang="en-US" sz="1200" dirty="0"/>
              <a:t>Credit :</a:t>
            </a:r>
            <a:r>
              <a:rPr lang="he-IL" sz="1200" dirty="0"/>
              <a:t>https://shermandigital.com/blog/designing-a-cassandra-data-model/</a:t>
            </a:r>
          </a:p>
        </p:txBody>
      </p:sp>
    </p:spTree>
    <p:extLst>
      <p:ext uri="{BB962C8B-B14F-4D97-AF65-F5344CB8AC3E}">
        <p14:creationId xmlns:p14="http://schemas.microsoft.com/office/powerpoint/2010/main" val="250389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6E891E-CD3E-4BA8-AA9C-2ACDC2FAFCBE}"/>
              </a:ext>
            </a:extLst>
          </p:cNvPr>
          <p:cNvSpPr>
            <a:spLocks noGrp="1"/>
          </p:cNvSpPr>
          <p:nvPr>
            <p:ph type="title"/>
          </p:nvPr>
        </p:nvSpPr>
        <p:spPr/>
        <p:txBody>
          <a:bodyPr/>
          <a:lstStyle/>
          <a:p>
            <a:r>
              <a:rPr lang="en-US" dirty="0"/>
              <a:t>The world has changed</a:t>
            </a:r>
            <a:endParaRPr lang="he-IL" dirty="0"/>
          </a:p>
        </p:txBody>
      </p:sp>
      <p:pic>
        <p:nvPicPr>
          <p:cNvPr id="5" name="מציין מיקום תוכן 4" descr="תמונה שמכילה אדם, קהל&#10;&#10;התיאור נוצר באופן אוטומטי">
            <a:extLst>
              <a:ext uri="{FF2B5EF4-FFF2-40B4-BE49-F238E27FC236}">
                <a16:creationId xmlns:a16="http://schemas.microsoft.com/office/drawing/2014/main" id="{7D6F376D-AAF2-425D-A9FA-C0EAAB37F56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95400" y="2076450"/>
            <a:ext cx="2743200" cy="1828800"/>
          </a:xfrm>
          <a:prstGeom prst="rect">
            <a:avLst/>
          </a:prstGeom>
          <a:ln>
            <a:noFill/>
          </a:ln>
          <a:effectLst>
            <a:outerShdw blurRad="292100" dist="139700" dir="2700000" algn="tl" rotWithShape="0">
              <a:srgbClr val="333333">
                <a:alpha val="65000"/>
              </a:srgbClr>
            </a:outerShdw>
          </a:effectLst>
        </p:spPr>
      </p:pic>
      <p:pic>
        <p:nvPicPr>
          <p:cNvPr id="1026" name="Picture 2" descr="Look ahead">
            <a:extLst>
              <a:ext uri="{FF2B5EF4-FFF2-40B4-BE49-F238E27FC236}">
                <a16:creationId xmlns:a16="http://schemas.microsoft.com/office/drawing/2014/main" id="{C4991466-E3BC-48FA-A356-9B1E12E6A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9557" y="1552853"/>
            <a:ext cx="4572000" cy="2963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3AF86955-5BF2-421E-8CAB-5AF59710722E}"/>
              </a:ext>
            </a:extLst>
          </p:cNvPr>
          <p:cNvSpPr txBox="1"/>
          <p:nvPr/>
        </p:nvSpPr>
        <p:spPr>
          <a:xfrm>
            <a:off x="2362198" y="1183521"/>
            <a:ext cx="2133600" cy="369332"/>
          </a:xfrm>
          <a:prstGeom prst="rect">
            <a:avLst/>
          </a:prstGeom>
          <a:noFill/>
        </p:spPr>
        <p:txBody>
          <a:bodyPr wrap="square" rtlCol="1">
            <a:spAutoFit/>
          </a:bodyPr>
          <a:lstStyle/>
          <a:p>
            <a:r>
              <a:rPr lang="en-US" dirty="0"/>
              <a:t>More connected</a:t>
            </a:r>
            <a:endParaRPr lang="he-IL" dirty="0"/>
          </a:p>
        </p:txBody>
      </p:sp>
      <p:sp>
        <p:nvSpPr>
          <p:cNvPr id="8" name="תיבת טקסט 7">
            <a:extLst>
              <a:ext uri="{FF2B5EF4-FFF2-40B4-BE49-F238E27FC236}">
                <a16:creationId xmlns:a16="http://schemas.microsoft.com/office/drawing/2014/main" id="{368498A2-8AC4-4884-85D3-8454BFBC4133}"/>
              </a:ext>
            </a:extLst>
          </p:cNvPr>
          <p:cNvSpPr txBox="1"/>
          <p:nvPr/>
        </p:nvSpPr>
        <p:spPr>
          <a:xfrm>
            <a:off x="6629402" y="1139587"/>
            <a:ext cx="2133600" cy="369332"/>
          </a:xfrm>
          <a:prstGeom prst="rect">
            <a:avLst/>
          </a:prstGeom>
          <a:noFill/>
        </p:spPr>
        <p:txBody>
          <a:bodyPr wrap="square" rtlCol="1">
            <a:spAutoFit/>
          </a:bodyPr>
          <a:lstStyle/>
          <a:p>
            <a:r>
              <a:rPr lang="en-US" dirty="0"/>
              <a:t>More data</a:t>
            </a:r>
            <a:endParaRPr lang="he-IL" dirty="0"/>
          </a:p>
        </p:txBody>
      </p:sp>
      <p:sp>
        <p:nvSpPr>
          <p:cNvPr id="9" name="תיבת טקסט 8">
            <a:extLst>
              <a:ext uri="{FF2B5EF4-FFF2-40B4-BE49-F238E27FC236}">
                <a16:creationId xmlns:a16="http://schemas.microsoft.com/office/drawing/2014/main" id="{8D05096B-FAA7-4431-B749-EBCF0E84A9E3}"/>
              </a:ext>
            </a:extLst>
          </p:cNvPr>
          <p:cNvSpPr txBox="1"/>
          <p:nvPr/>
        </p:nvSpPr>
        <p:spPr>
          <a:xfrm>
            <a:off x="5334000" y="4564063"/>
            <a:ext cx="2133600" cy="369332"/>
          </a:xfrm>
          <a:prstGeom prst="rect">
            <a:avLst/>
          </a:prstGeom>
          <a:noFill/>
        </p:spPr>
        <p:txBody>
          <a:bodyPr wrap="square" rtlCol="1">
            <a:spAutoFit/>
          </a:bodyPr>
          <a:lstStyle/>
          <a:p>
            <a:r>
              <a:rPr lang="en-US" dirty="0"/>
              <a:t>Less tolerant</a:t>
            </a:r>
            <a:endParaRPr lang="he-IL" dirty="0"/>
          </a:p>
        </p:txBody>
      </p:sp>
      <p:pic>
        <p:nvPicPr>
          <p:cNvPr id="10" name="תמונה 9">
            <a:extLst>
              <a:ext uri="{FF2B5EF4-FFF2-40B4-BE49-F238E27FC236}">
                <a16:creationId xmlns:a16="http://schemas.microsoft.com/office/drawing/2014/main" id="{2C3753B4-6A20-4FEE-9EF2-55E332C75416}"/>
              </a:ext>
            </a:extLst>
          </p:cNvPr>
          <p:cNvPicPr>
            <a:picLocks noChangeAspect="1"/>
          </p:cNvPicPr>
          <p:nvPr/>
        </p:nvPicPr>
        <p:blipFill>
          <a:blip r:embed="rId5"/>
          <a:stretch>
            <a:fillRect/>
          </a:stretch>
        </p:blipFill>
        <p:spPr>
          <a:xfrm>
            <a:off x="3386668" y="4966468"/>
            <a:ext cx="5331178" cy="1616895"/>
          </a:xfrm>
          <a:prstGeom prst="rect">
            <a:avLst/>
          </a:prstGeom>
          <a:ln>
            <a:noFill/>
          </a:ln>
          <a:effectLst>
            <a:outerShdw blurRad="292100" dist="139700" dir="2700000" algn="tl" rotWithShape="0">
              <a:srgbClr val="333333">
                <a:alpha val="65000"/>
              </a:srgbClr>
            </a:outerShdw>
          </a:effectLst>
        </p:spPr>
      </p:pic>
      <p:sp>
        <p:nvSpPr>
          <p:cNvPr id="11" name="מציין מיקום של מספר שקופית 10">
            <a:extLst>
              <a:ext uri="{FF2B5EF4-FFF2-40B4-BE49-F238E27FC236}">
                <a16:creationId xmlns:a16="http://schemas.microsoft.com/office/drawing/2014/main" id="{4AC417BF-66E3-4C8F-9F3F-4C3201EA2F6E}"/>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432182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CQL|Advanced</a:t>
            </a:r>
            <a:r>
              <a:rPr lang="en-US" dirty="0"/>
              <a:t> Querying</a:t>
            </a:r>
          </a:p>
        </p:txBody>
      </p:sp>
      <p:sp>
        <p:nvSpPr>
          <p:cNvPr id="3" name="Content Placeholder 2"/>
          <p:cNvSpPr>
            <a:spLocks noGrp="1"/>
          </p:cNvSpPr>
          <p:nvPr>
            <p:ph idx="1"/>
          </p:nvPr>
        </p:nvSpPr>
        <p:spPr>
          <a:xfrm>
            <a:off x="1752600" y="1600201"/>
            <a:ext cx="8686800" cy="4876799"/>
          </a:xfrm>
        </p:spPr>
        <p:txBody>
          <a:bodyPr>
            <a:normAutofit fontScale="40000" lnSpcReduction="20000"/>
          </a:bodyPr>
          <a:lstStyle/>
          <a:p>
            <a:pPr>
              <a:buFont typeface="Wingdings"/>
              <a:buChar char="Ø"/>
            </a:pPr>
            <a:r>
              <a:rPr lang="en-US" sz="4000" dirty="0"/>
              <a:t>CREATE TABLE grades (</a:t>
            </a:r>
            <a:r>
              <a:rPr lang="en-US" sz="4000" dirty="0" err="1"/>
              <a:t>studentId</a:t>
            </a:r>
            <a:r>
              <a:rPr lang="en-US" sz="4000" dirty="0"/>
              <a:t> INT, course TEXT, grade FLOAT</a:t>
            </a:r>
            <a:r>
              <a:rPr lang="en-US" sz="4000" dirty="0">
                <a:solidFill>
                  <a:srgbClr val="C00000"/>
                </a:solidFill>
              </a:rPr>
              <a:t>, PRIMARY KEY(</a:t>
            </a:r>
            <a:r>
              <a:rPr lang="en-US" sz="4000" dirty="0" err="1">
                <a:solidFill>
                  <a:srgbClr val="C00000"/>
                </a:solidFill>
              </a:rPr>
              <a:t>studentId</a:t>
            </a:r>
            <a:r>
              <a:rPr lang="en-US" sz="4000" dirty="0">
                <a:solidFill>
                  <a:srgbClr val="C00000"/>
                </a:solidFill>
              </a:rPr>
              <a:t>, course));</a:t>
            </a:r>
          </a:p>
          <a:p>
            <a:pPr>
              <a:buFont typeface="Wingdings"/>
              <a:buChar char="Ø"/>
            </a:pPr>
            <a:r>
              <a:rPr lang="en-US" dirty="0"/>
              <a:t>INSERT INTO grades(</a:t>
            </a:r>
            <a:r>
              <a:rPr lang="en-US" dirty="0" err="1"/>
              <a:t>studentId</a:t>
            </a:r>
            <a:r>
              <a:rPr lang="en-US" dirty="0"/>
              <a:t>, course, grade) values(111, 'into to intro', 95);</a:t>
            </a:r>
          </a:p>
          <a:p>
            <a:pPr>
              <a:buFont typeface="Wingdings"/>
              <a:buChar char="Ø"/>
            </a:pPr>
            <a:r>
              <a:rPr lang="en-US" dirty="0"/>
              <a:t>INSERT INTO grades(</a:t>
            </a:r>
            <a:r>
              <a:rPr lang="en-US" dirty="0" err="1"/>
              <a:t>studentId</a:t>
            </a:r>
            <a:r>
              <a:rPr lang="en-US" dirty="0"/>
              <a:t>, course, grade) values(111, 'calculus', 78);</a:t>
            </a:r>
          </a:p>
          <a:p>
            <a:pPr>
              <a:buFont typeface="Wingdings"/>
              <a:buChar char="Ø"/>
            </a:pPr>
            <a:r>
              <a:rPr lang="en-US" dirty="0"/>
              <a:t>INSERT INTO grades(</a:t>
            </a:r>
            <a:r>
              <a:rPr lang="en-US" dirty="0" err="1"/>
              <a:t>studentId</a:t>
            </a:r>
            <a:r>
              <a:rPr lang="en-US" dirty="0"/>
              <a:t>, course, grade) values(111, 'Algebra', 81);</a:t>
            </a:r>
          </a:p>
          <a:p>
            <a:pPr>
              <a:buFont typeface="Wingdings"/>
              <a:buChar char="Ø"/>
            </a:pPr>
            <a:r>
              <a:rPr lang="en-US" dirty="0"/>
              <a:t>INSERT INTO grades(</a:t>
            </a:r>
            <a:r>
              <a:rPr lang="en-US" dirty="0" err="1"/>
              <a:t>studentId</a:t>
            </a:r>
            <a:r>
              <a:rPr lang="en-US" dirty="0"/>
              <a:t>, course, grade) values(222, 'Algebra', 51);</a:t>
            </a:r>
          </a:p>
          <a:p>
            <a:pPr>
              <a:buFont typeface="Wingdings"/>
              <a:buChar char="Ø"/>
            </a:pPr>
            <a:r>
              <a:rPr lang="en-US" dirty="0"/>
              <a:t>INSERT INTO grades(</a:t>
            </a:r>
            <a:r>
              <a:rPr lang="en-US" dirty="0" err="1"/>
              <a:t>studentId</a:t>
            </a:r>
            <a:r>
              <a:rPr lang="en-US" dirty="0"/>
              <a:t>, course, grade) values(222, 'Algebra', 61);</a:t>
            </a:r>
          </a:p>
          <a:p>
            <a:pPr>
              <a:buFont typeface="Wingdings"/>
              <a:buChar char="Ø"/>
            </a:pPr>
            <a:r>
              <a:rPr lang="en-US" dirty="0"/>
              <a:t>SELECT * from grades;</a:t>
            </a:r>
          </a:p>
          <a:p>
            <a:pPr marL="0" indent="0">
              <a:buNone/>
            </a:pPr>
            <a:r>
              <a:rPr lang="en-US" dirty="0"/>
              <a:t> </a:t>
            </a:r>
            <a:r>
              <a:rPr lang="en-US" dirty="0" err="1"/>
              <a:t>studentid</a:t>
            </a:r>
            <a:r>
              <a:rPr lang="en-US" dirty="0"/>
              <a:t> | course        | grade</a:t>
            </a:r>
          </a:p>
          <a:p>
            <a:pPr marL="0" indent="0">
              <a:buNone/>
            </a:pPr>
            <a:r>
              <a:rPr lang="en-US" dirty="0"/>
              <a:t>-----------+---------------+-------</a:t>
            </a:r>
          </a:p>
          <a:p>
            <a:pPr marL="0" indent="0">
              <a:buNone/>
            </a:pPr>
            <a:r>
              <a:rPr lang="en-US" dirty="0"/>
              <a:t>       111 |       Algebra |    81</a:t>
            </a:r>
          </a:p>
          <a:p>
            <a:pPr marL="0" indent="0">
              <a:buNone/>
            </a:pPr>
            <a:r>
              <a:rPr lang="en-US" dirty="0"/>
              <a:t>       111 |      calculus |    78</a:t>
            </a:r>
          </a:p>
          <a:p>
            <a:pPr marL="0" indent="0">
              <a:buNone/>
            </a:pPr>
            <a:r>
              <a:rPr lang="en-US" dirty="0"/>
              <a:t>       111 | into to intro |    95</a:t>
            </a:r>
          </a:p>
          <a:p>
            <a:pPr marL="0" indent="0">
              <a:buNone/>
            </a:pPr>
            <a:r>
              <a:rPr lang="en-US" dirty="0"/>
              <a:t>       222 |       Algebra |    61</a:t>
            </a:r>
          </a:p>
          <a:p>
            <a:pPr>
              <a:buFont typeface="Wingdings"/>
              <a:buChar char="Ø"/>
            </a:pPr>
            <a:r>
              <a:rPr lang="en-US" dirty="0"/>
              <a:t>SELECT grade from grades WHERE </a:t>
            </a:r>
            <a:r>
              <a:rPr lang="en-US" dirty="0" err="1"/>
              <a:t>studentid</a:t>
            </a:r>
            <a:r>
              <a:rPr lang="en-US" dirty="0"/>
              <a:t>=111;</a:t>
            </a:r>
          </a:p>
          <a:p>
            <a:pPr marL="0" indent="0">
              <a:buNone/>
            </a:pPr>
            <a:r>
              <a:rPr lang="en-US" dirty="0"/>
              <a:t>grade</a:t>
            </a:r>
          </a:p>
          <a:p>
            <a:pPr marL="0" indent="0">
              <a:buNone/>
            </a:pPr>
            <a:r>
              <a:rPr lang="en-US" dirty="0"/>
              <a:t>-------</a:t>
            </a:r>
          </a:p>
          <a:p>
            <a:pPr marL="0" indent="0">
              <a:buNone/>
            </a:pPr>
            <a:r>
              <a:rPr lang="en-US" dirty="0"/>
              <a:t>    81</a:t>
            </a:r>
          </a:p>
          <a:p>
            <a:pPr marL="0" indent="0">
              <a:buNone/>
            </a:pPr>
            <a:r>
              <a:rPr lang="en-US" dirty="0"/>
              <a:t>    78</a:t>
            </a:r>
          </a:p>
          <a:p>
            <a:pPr marL="0" indent="0">
              <a:buNone/>
            </a:pPr>
            <a:r>
              <a:rPr lang="en-US" dirty="0"/>
              <a:t>    95</a:t>
            </a:r>
          </a:p>
          <a:p>
            <a:pPr>
              <a:buFont typeface="Wingdings"/>
              <a:buChar char="Ø"/>
            </a:pPr>
            <a:r>
              <a:rPr lang="en-US" dirty="0"/>
              <a:t>SELECT grade from grades WHERE </a:t>
            </a:r>
            <a:r>
              <a:rPr lang="en-US" dirty="0" err="1"/>
              <a:t>studentid</a:t>
            </a:r>
            <a:r>
              <a:rPr lang="en-US" dirty="0"/>
              <a:t>=111 AND course &gt; 'b';</a:t>
            </a:r>
          </a:p>
          <a:p>
            <a:pPr marL="0" indent="0">
              <a:buNone/>
            </a:pPr>
            <a:r>
              <a:rPr lang="en-US" dirty="0"/>
              <a:t> grade</a:t>
            </a:r>
          </a:p>
          <a:p>
            <a:pPr marL="0" indent="0">
              <a:buNone/>
            </a:pPr>
            <a:r>
              <a:rPr lang="en-US" dirty="0"/>
              <a:t>-------</a:t>
            </a:r>
          </a:p>
          <a:p>
            <a:pPr marL="0" indent="0">
              <a:buNone/>
            </a:pPr>
            <a:r>
              <a:rPr lang="en-US" dirty="0"/>
              <a:t>    78</a:t>
            </a:r>
          </a:p>
          <a:p>
            <a:pPr marL="0" indent="0">
              <a:buNone/>
            </a:pPr>
            <a:r>
              <a:rPr lang="en-US" dirty="0"/>
              <a:t>    95</a:t>
            </a:r>
          </a:p>
          <a:p>
            <a:pPr>
              <a:buFont typeface="Wingdings"/>
              <a:buChar char="Ø"/>
            </a:pPr>
            <a:endParaRPr lang="en-US" dirty="0"/>
          </a:p>
        </p:txBody>
      </p:sp>
      <p:sp>
        <p:nvSpPr>
          <p:cNvPr id="4" name="Rectangular Callout 3"/>
          <p:cNvSpPr/>
          <p:nvPr/>
        </p:nvSpPr>
        <p:spPr>
          <a:xfrm>
            <a:off x="7010400" y="1066800"/>
            <a:ext cx="3505200" cy="457200"/>
          </a:xfrm>
          <a:prstGeom prst="wedgeRectCallout">
            <a:avLst>
              <a:gd name="adj1" fmla="val -5202"/>
              <a:gd name="adj2" fmla="val 68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Multiple primary keys (composite key), note the order</a:t>
            </a:r>
          </a:p>
        </p:txBody>
      </p:sp>
      <p:sp>
        <p:nvSpPr>
          <p:cNvPr id="5" name="Rectangular Callout 4"/>
          <p:cNvSpPr/>
          <p:nvPr/>
        </p:nvSpPr>
        <p:spPr>
          <a:xfrm>
            <a:off x="7010400" y="2895600"/>
            <a:ext cx="3276600" cy="533400"/>
          </a:xfrm>
          <a:prstGeom prst="wedgeRectCallout">
            <a:avLst>
              <a:gd name="adj1" fmla="val -46292"/>
              <a:gd name="adj2" fmla="val -8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row is actually an update! </a:t>
            </a:r>
          </a:p>
          <a:p>
            <a:pPr algn="ctr"/>
            <a:r>
              <a:rPr lang="en-US" dirty="0"/>
              <a:t>(CQL supports update as well)</a:t>
            </a:r>
          </a:p>
        </p:txBody>
      </p:sp>
      <p:sp>
        <p:nvSpPr>
          <p:cNvPr id="6" name="Rectangular Callout 5"/>
          <p:cNvSpPr/>
          <p:nvPr/>
        </p:nvSpPr>
        <p:spPr>
          <a:xfrm>
            <a:off x="6019800" y="3962400"/>
            <a:ext cx="3657600" cy="609600"/>
          </a:xfrm>
          <a:prstGeom prst="wedgeRectCallout">
            <a:avLst>
              <a:gd name="adj1" fmla="val -63475"/>
              <a:gd name="adj2" fmla="val 5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need to provide all primary keys</a:t>
            </a:r>
          </a:p>
        </p:txBody>
      </p:sp>
      <p:sp>
        <p:nvSpPr>
          <p:cNvPr id="7" name="Rectangular Callout 6"/>
          <p:cNvSpPr/>
          <p:nvPr/>
        </p:nvSpPr>
        <p:spPr>
          <a:xfrm>
            <a:off x="7086600" y="5105400"/>
            <a:ext cx="3048000" cy="1447800"/>
          </a:xfrm>
          <a:prstGeom prst="wedgeRectCallout">
            <a:avLst>
              <a:gd name="adj1" fmla="val -57750"/>
              <a:gd name="adj2" fmla="val -199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partition key (the first primary key) is provided, it is ok to have inequality conditions only on the </a:t>
            </a:r>
            <a:r>
              <a:rPr lang="en-US" b="1" dirty="0"/>
              <a:t>last</a:t>
            </a:r>
            <a:r>
              <a:rPr lang="en-US" dirty="0"/>
              <a:t> clustering key provided.</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68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7239000" y="1981200"/>
            <a:ext cx="1752600" cy="304800"/>
          </a:xfrm>
          <a:prstGeom prst="wedgeRectCallout">
            <a:avLst>
              <a:gd name="adj1" fmla="val 33061"/>
              <a:gd name="adj2" fmla="val -85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Key</a:t>
            </a:r>
          </a:p>
        </p:txBody>
      </p:sp>
      <p:sp>
        <p:nvSpPr>
          <p:cNvPr id="10" name="Rectangular Callout 9"/>
          <p:cNvSpPr/>
          <p:nvPr/>
        </p:nvSpPr>
        <p:spPr>
          <a:xfrm>
            <a:off x="9067800" y="1981200"/>
            <a:ext cx="1524000" cy="304800"/>
          </a:xfrm>
          <a:prstGeom prst="wedgeRectCallout">
            <a:avLst>
              <a:gd name="adj1" fmla="val -7741"/>
              <a:gd name="adj2" fmla="val -9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Clustering key</a:t>
            </a:r>
          </a:p>
        </p:txBody>
      </p:sp>
      <p:sp>
        <p:nvSpPr>
          <p:cNvPr id="11" name="מציין מיקום של מספר שקופית 10">
            <a:extLst>
              <a:ext uri="{FF2B5EF4-FFF2-40B4-BE49-F238E27FC236}">
                <a16:creationId xmlns:a16="http://schemas.microsoft.com/office/drawing/2014/main" id="{CB714473-5E76-4CB8-91CB-F633E6633593}"/>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7707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500"/>
                                        <p:tgtEl>
                                          <p:spTgt spid="3">
                                            <p:txEl>
                                              <p:pRg st="8" end="8"/>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500"/>
                                        <p:tgtEl>
                                          <p:spTgt spid="3">
                                            <p:txEl>
                                              <p:pRg st="9" end="9"/>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Effect transition="in" filter="fade">
                                      <p:cBhvr>
                                        <p:cTn id="71" dur="500"/>
                                        <p:tgtEl>
                                          <p:spTgt spid="3">
                                            <p:txEl>
                                              <p:pRg st="10" end="1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1" end="11"/>
                                            </p:txEl>
                                          </p:spTgt>
                                        </p:tgtEl>
                                        <p:attrNameLst>
                                          <p:attrName>style.visibility</p:attrName>
                                        </p:attrNameLst>
                                      </p:cBhvr>
                                      <p:to>
                                        <p:strVal val="visible"/>
                                      </p:to>
                                    </p:set>
                                    <p:animEffect transition="in" filter="fade">
                                      <p:cBhvr>
                                        <p:cTn id="74" dur="500"/>
                                        <p:tgtEl>
                                          <p:spTgt spid="3">
                                            <p:txEl>
                                              <p:pRg st="11" end="1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500"/>
                                        <p:tgtEl>
                                          <p:spTgt spid="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fade">
                                      <p:cBhvr>
                                        <p:cTn id="82" dur="500"/>
                                        <p:tgtEl>
                                          <p:spTgt spid="3">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4" end="14"/>
                                            </p:txEl>
                                          </p:spTgt>
                                        </p:tgtEl>
                                        <p:attrNameLst>
                                          <p:attrName>style.visibility</p:attrName>
                                        </p:attrNameLst>
                                      </p:cBhvr>
                                      <p:to>
                                        <p:strVal val="visible"/>
                                      </p:to>
                                    </p:set>
                                    <p:animEffect transition="in" filter="fade">
                                      <p:cBhvr>
                                        <p:cTn id="92" dur="500"/>
                                        <p:tgtEl>
                                          <p:spTgt spid="3">
                                            <p:txEl>
                                              <p:pRg st="14" end="14"/>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15" end="15"/>
                                            </p:txEl>
                                          </p:spTgt>
                                        </p:tgtEl>
                                        <p:attrNameLst>
                                          <p:attrName>style.visibility</p:attrName>
                                        </p:attrNameLst>
                                      </p:cBhvr>
                                      <p:to>
                                        <p:strVal val="visible"/>
                                      </p:to>
                                    </p:set>
                                    <p:animEffect transition="in" filter="fade">
                                      <p:cBhvr>
                                        <p:cTn id="95" dur="500"/>
                                        <p:tgtEl>
                                          <p:spTgt spid="3">
                                            <p:txEl>
                                              <p:pRg st="15" end="15"/>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
                                            <p:txEl>
                                              <p:pRg st="16" end="16"/>
                                            </p:txEl>
                                          </p:spTgt>
                                        </p:tgtEl>
                                        <p:attrNameLst>
                                          <p:attrName>style.visibility</p:attrName>
                                        </p:attrNameLst>
                                      </p:cBhvr>
                                      <p:to>
                                        <p:strVal val="visible"/>
                                      </p:to>
                                    </p:set>
                                    <p:animEffect transition="in" filter="fade">
                                      <p:cBhvr>
                                        <p:cTn id="98" dur="500"/>
                                        <p:tgtEl>
                                          <p:spTgt spid="3">
                                            <p:txEl>
                                              <p:pRg st="16" end="16"/>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
                                            <p:txEl>
                                              <p:pRg st="17" end="17"/>
                                            </p:txEl>
                                          </p:spTgt>
                                        </p:tgtEl>
                                        <p:attrNameLst>
                                          <p:attrName>style.visibility</p:attrName>
                                        </p:attrNameLst>
                                      </p:cBhvr>
                                      <p:to>
                                        <p:strVal val="visible"/>
                                      </p:to>
                                    </p:set>
                                    <p:animEffect transition="in" filter="fade">
                                      <p:cBhvr>
                                        <p:cTn id="101" dur="500"/>
                                        <p:tgtEl>
                                          <p:spTgt spid="3">
                                            <p:txEl>
                                              <p:pRg st="17" end="17"/>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
                                            <p:txEl>
                                              <p:pRg st="18" end="18"/>
                                            </p:txEl>
                                          </p:spTgt>
                                        </p:tgtEl>
                                        <p:attrNameLst>
                                          <p:attrName>style.visibility</p:attrName>
                                        </p:attrNameLst>
                                      </p:cBhvr>
                                      <p:to>
                                        <p:strVal val="visible"/>
                                      </p:to>
                                    </p:set>
                                    <p:animEffect transition="in" filter="fade">
                                      <p:cBhvr>
                                        <p:cTn id="104" dur="500"/>
                                        <p:tgtEl>
                                          <p:spTgt spid="3">
                                            <p:txEl>
                                              <p:pRg st="18" end="1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
                                            <p:txEl>
                                              <p:pRg st="19" end="19"/>
                                            </p:txEl>
                                          </p:spTgt>
                                        </p:tgtEl>
                                        <p:attrNameLst>
                                          <p:attrName>style.visibility</p:attrName>
                                        </p:attrNameLst>
                                      </p:cBhvr>
                                      <p:to>
                                        <p:strVal val="visible"/>
                                      </p:to>
                                    </p:set>
                                    <p:animEffect transition="in" filter="fade">
                                      <p:cBhvr>
                                        <p:cTn id="109" dur="500"/>
                                        <p:tgtEl>
                                          <p:spTgt spid="3">
                                            <p:txEl>
                                              <p:pRg st="19" end="1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
                                            <p:txEl>
                                              <p:pRg st="20" end="20"/>
                                            </p:txEl>
                                          </p:spTgt>
                                        </p:tgtEl>
                                        <p:attrNameLst>
                                          <p:attrName>style.visibility</p:attrName>
                                        </p:attrNameLst>
                                      </p:cBhvr>
                                      <p:to>
                                        <p:strVal val="visible"/>
                                      </p:to>
                                    </p:set>
                                    <p:animEffect transition="in" filter="fade">
                                      <p:cBhvr>
                                        <p:cTn id="119" dur="500"/>
                                        <p:tgtEl>
                                          <p:spTgt spid="3">
                                            <p:txEl>
                                              <p:pRg st="20" end="2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
                                            <p:txEl>
                                              <p:pRg st="21" end="21"/>
                                            </p:txEl>
                                          </p:spTgt>
                                        </p:tgtEl>
                                        <p:attrNameLst>
                                          <p:attrName>style.visibility</p:attrName>
                                        </p:attrNameLst>
                                      </p:cBhvr>
                                      <p:to>
                                        <p:strVal val="visible"/>
                                      </p:to>
                                    </p:set>
                                    <p:animEffect transition="in" filter="fade">
                                      <p:cBhvr>
                                        <p:cTn id="122" dur="500"/>
                                        <p:tgtEl>
                                          <p:spTgt spid="3">
                                            <p:txEl>
                                              <p:pRg st="21" end="21"/>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xEl>
                                              <p:pRg st="22" end="22"/>
                                            </p:txEl>
                                          </p:spTgt>
                                        </p:tgtEl>
                                        <p:attrNameLst>
                                          <p:attrName>style.visibility</p:attrName>
                                        </p:attrNameLst>
                                      </p:cBhvr>
                                      <p:to>
                                        <p:strVal val="visible"/>
                                      </p:to>
                                    </p:set>
                                    <p:animEffect transition="in" filter="fade">
                                      <p:cBhvr>
                                        <p:cTn id="125" dur="500"/>
                                        <p:tgtEl>
                                          <p:spTgt spid="3">
                                            <p:txEl>
                                              <p:pRg st="22" end="22"/>
                                            </p:tx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
                                            <p:txEl>
                                              <p:pRg st="23" end="23"/>
                                            </p:txEl>
                                          </p:spTgt>
                                        </p:tgtEl>
                                        <p:attrNameLst>
                                          <p:attrName>style.visibility</p:attrName>
                                        </p:attrNameLst>
                                      </p:cBhvr>
                                      <p:to>
                                        <p:strVal val="visible"/>
                                      </p:to>
                                    </p:set>
                                    <p:animEffect transition="in" filter="fade">
                                      <p:cBhvr>
                                        <p:cTn id="128" dur="500"/>
                                        <p:tgtEl>
                                          <p:spTgt spid="3">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688"/>
            <a:ext cx="1143000" cy="75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Illegal Queries </a:t>
            </a:r>
            <a:br>
              <a:rPr lang="en-US" dirty="0"/>
            </a:br>
            <a:r>
              <a:rPr lang="en-US" dirty="0"/>
              <a:t>(Require ALLOW_FILTERING)</a:t>
            </a:r>
          </a:p>
        </p:txBody>
      </p:sp>
      <p:sp>
        <p:nvSpPr>
          <p:cNvPr id="3" name="Content Placeholder 2"/>
          <p:cNvSpPr>
            <a:spLocks noGrp="1"/>
          </p:cNvSpPr>
          <p:nvPr>
            <p:ph idx="1"/>
          </p:nvPr>
        </p:nvSpPr>
        <p:spPr>
          <a:xfrm>
            <a:off x="228600" y="1600201"/>
            <a:ext cx="11658600" cy="3505200"/>
          </a:xfrm>
        </p:spPr>
        <p:txBody>
          <a:bodyPr/>
          <a:lstStyle/>
          <a:p>
            <a:pPr>
              <a:buFont typeface="Wingdings"/>
              <a:buChar char="Ø"/>
            </a:pPr>
            <a:r>
              <a:rPr lang="en-US" dirty="0"/>
              <a:t>SELECT grade FROM grades WHERE course &gt; 'b';</a:t>
            </a:r>
          </a:p>
          <a:p>
            <a:pPr>
              <a:buFont typeface="Wingdings"/>
              <a:buChar char="Ø"/>
            </a:pPr>
            <a:r>
              <a:rPr lang="en-US" dirty="0"/>
              <a:t>SELECT grade FROM grades where course='Algebra';</a:t>
            </a:r>
          </a:p>
          <a:p>
            <a:pPr>
              <a:buFont typeface="Wingdings"/>
              <a:buChar char="Ø"/>
            </a:pPr>
            <a:r>
              <a:rPr lang="en-US" dirty="0"/>
              <a:t>SELECT grade FROM grades WHERE grade &gt; 70;</a:t>
            </a:r>
          </a:p>
          <a:p>
            <a:pPr>
              <a:buFont typeface="Wingdings"/>
              <a:buChar char="Ø"/>
            </a:pPr>
            <a:r>
              <a:rPr lang="en-US" dirty="0"/>
              <a:t>SELECT grade FROM grades WHERE </a:t>
            </a:r>
            <a:r>
              <a:rPr lang="en-US" dirty="0" err="1"/>
              <a:t>studentid</a:t>
            </a:r>
            <a:r>
              <a:rPr lang="en-US" dirty="0"/>
              <a:t>=111 AND grade &gt; 70;</a:t>
            </a:r>
          </a:p>
        </p:txBody>
      </p:sp>
      <p:sp>
        <p:nvSpPr>
          <p:cNvPr id="4" name="Rectangular Callout 3"/>
          <p:cNvSpPr/>
          <p:nvPr/>
        </p:nvSpPr>
        <p:spPr>
          <a:xfrm>
            <a:off x="9220200" y="4083049"/>
            <a:ext cx="2362200" cy="762000"/>
          </a:xfrm>
          <a:prstGeom prst="wedgeRectCallout">
            <a:avLst>
              <a:gd name="adj1" fmla="val -89289"/>
              <a:gd name="adj2" fmla="val -72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Keys must be provided by order!</a:t>
            </a:r>
          </a:p>
        </p:txBody>
      </p:sp>
      <p:sp>
        <p:nvSpPr>
          <p:cNvPr id="6" name="Rounded Rectangle 5"/>
          <p:cNvSpPr/>
          <p:nvPr/>
        </p:nvSpPr>
        <p:spPr>
          <a:xfrm>
            <a:off x="4737100" y="4686299"/>
            <a:ext cx="3429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Think of the keys as a path in a file system. You must specify the whole path until the directory you are querying.</a:t>
            </a:r>
          </a:p>
        </p:txBody>
      </p:sp>
      <p:sp>
        <p:nvSpPr>
          <p:cNvPr id="7" name="Rounded Rectangle 6"/>
          <p:cNvSpPr/>
          <p:nvPr/>
        </p:nvSpPr>
        <p:spPr>
          <a:xfrm>
            <a:off x="762000" y="4716464"/>
            <a:ext cx="3429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 these limitations/constrains are derived from the way Cassandra stores (and sorts) the data.</a:t>
            </a:r>
          </a:p>
        </p:txBody>
      </p:sp>
      <p:sp>
        <p:nvSpPr>
          <p:cNvPr id="8" name="מציין מיקום של מספר שקופית 7">
            <a:extLst>
              <a:ext uri="{FF2B5EF4-FFF2-40B4-BE49-F238E27FC236}">
                <a16:creationId xmlns:a16="http://schemas.microsoft.com/office/drawing/2014/main" id="{8D79569B-5F12-4FE4-9E88-BCBB56C053F2}"/>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9" name="Picture 4">
            <a:extLst>
              <a:ext uri="{FF2B5EF4-FFF2-40B4-BE49-F238E27FC236}">
                <a16:creationId xmlns:a16="http://schemas.microsoft.com/office/drawing/2014/main" id="{5A833803-C379-46F7-88C2-4592273F5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030" y="1569636"/>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3CC079A5-71F4-48DA-8051-92E160749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00" y="2982510"/>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extLst>
              <a:ext uri="{FF2B5EF4-FFF2-40B4-BE49-F238E27FC236}">
                <a16:creationId xmlns:a16="http://schemas.microsoft.com/office/drawing/2014/main" id="{8F49676F-8C49-4B0A-955D-5FFA2A230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999" y="2326480"/>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F860B22E-7534-492F-8D58-50F3A465E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8137" y="3429000"/>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ounded Rectangle 5">
            <a:extLst>
              <a:ext uri="{FF2B5EF4-FFF2-40B4-BE49-F238E27FC236}">
                <a16:creationId xmlns:a16="http://schemas.microsoft.com/office/drawing/2014/main" id="{6C89042D-0A26-4E94-8BBF-6B3054513D72}"/>
              </a:ext>
            </a:extLst>
          </p:cNvPr>
          <p:cNvSpPr/>
          <p:nvPr/>
        </p:nvSpPr>
        <p:spPr>
          <a:xfrm>
            <a:off x="4889500" y="4838698"/>
            <a:ext cx="4635500" cy="1333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Symbol" panose="05050102010706020507" pitchFamily="18" charset="2"/>
              <a:buChar char="Ö"/>
            </a:pPr>
            <a:r>
              <a:rPr lang="en-US" dirty="0"/>
              <a:t>partition key () is provided</a:t>
            </a:r>
          </a:p>
          <a:p>
            <a:pPr marL="285750" indent="-285750">
              <a:buFont typeface="Symbol" panose="05050102010706020507" pitchFamily="18" charset="2"/>
              <a:buChar char="Ö"/>
            </a:pPr>
            <a:r>
              <a:rPr lang="en-US" dirty="0"/>
              <a:t>All the path until the last attribute is provided </a:t>
            </a:r>
          </a:p>
          <a:p>
            <a:pPr marL="285750" indent="-285750">
              <a:buFont typeface="Symbol" panose="05050102010706020507" pitchFamily="18" charset="2"/>
              <a:buChar char="Ö"/>
            </a:pPr>
            <a:r>
              <a:rPr lang="en-US" dirty="0"/>
              <a:t>Inequality conditions only on the </a:t>
            </a:r>
            <a:r>
              <a:rPr lang="en-US" b="1" dirty="0"/>
              <a:t>last</a:t>
            </a:r>
            <a:r>
              <a:rPr lang="en-US" dirty="0"/>
              <a:t> clustering key provided.</a:t>
            </a:r>
          </a:p>
        </p:txBody>
      </p:sp>
    </p:spTree>
    <p:extLst>
      <p:ext uri="{BB962C8B-B14F-4D97-AF65-F5344CB8AC3E}">
        <p14:creationId xmlns:p14="http://schemas.microsoft.com/office/powerpoint/2010/main" val="15257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Key- Summery</a:t>
            </a:r>
          </a:p>
        </p:txBody>
      </p:sp>
      <p:sp>
        <p:nvSpPr>
          <p:cNvPr id="3" name="Content Placeholder 2"/>
          <p:cNvSpPr>
            <a:spLocks noGrp="1"/>
          </p:cNvSpPr>
          <p:nvPr>
            <p:ph idx="1"/>
          </p:nvPr>
        </p:nvSpPr>
        <p:spPr>
          <a:xfrm>
            <a:off x="1752600" y="1600201"/>
            <a:ext cx="8686800" cy="4525963"/>
          </a:xfrm>
        </p:spPr>
        <p:txBody>
          <a:bodyPr>
            <a:normAutofit fontScale="77500" lnSpcReduction="20000"/>
          </a:bodyPr>
          <a:lstStyle/>
          <a:p>
            <a:r>
              <a:rPr lang="en-US" dirty="0"/>
              <a:t>When data is inserted into the cluster, the first step is to apply a hash function to the partition key. The output is used to determine what node (and replicas) will get the data. </a:t>
            </a:r>
          </a:p>
          <a:p>
            <a:r>
              <a:rPr lang="en-US" dirty="0"/>
              <a:t>The whole partition key must be specified (with equality sign) every query! (unless we request the whole table)</a:t>
            </a:r>
          </a:p>
          <a:p>
            <a:r>
              <a:rPr lang="en-US" dirty="0"/>
              <a:t>This is because Cassandra must know where to find the requested data.</a:t>
            </a:r>
          </a:p>
          <a:p>
            <a:r>
              <a:rPr lang="en-US" dirty="0"/>
              <a:t>The partition key can include more than a single key.</a:t>
            </a:r>
          </a:p>
          <a:p>
            <a:r>
              <a:rPr lang="en-US" dirty="0"/>
              <a:t>E.g. CREATE TABLE grades (</a:t>
            </a:r>
            <a:r>
              <a:rPr lang="en-US" dirty="0" err="1"/>
              <a:t>studentId</a:t>
            </a:r>
            <a:r>
              <a:rPr lang="en-US" dirty="0"/>
              <a:t> INT, course TEXT, grade FLOAT, passed BIT, PRIMARY KEY((</a:t>
            </a:r>
            <a:r>
              <a:rPr lang="en-US" dirty="0" err="1"/>
              <a:t>studentId</a:t>
            </a:r>
            <a:r>
              <a:rPr lang="en-US" dirty="0"/>
              <a:t>, course), grade));</a:t>
            </a:r>
          </a:p>
          <a:p>
            <a:r>
              <a:rPr lang="en-US" dirty="0"/>
              <a:t>SELECT * FROM grades WHERE </a:t>
            </a:r>
            <a:r>
              <a:rPr lang="en-US" dirty="0" err="1"/>
              <a:t>studentId</a:t>
            </a:r>
            <a:r>
              <a:rPr lang="en-US" dirty="0"/>
              <a:t>=111 AND course=20</a:t>
            </a:r>
          </a:p>
          <a:p>
            <a:r>
              <a:rPr lang="en-US" dirty="0"/>
              <a:t>SELECT * FROM grades WHERE </a:t>
            </a:r>
            <a:r>
              <a:rPr lang="en-US" dirty="0" err="1"/>
              <a:t>studentId</a:t>
            </a:r>
            <a:r>
              <a:rPr lang="en-US" dirty="0"/>
              <a:t>=11</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719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1" y="5410201"/>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0449" y="4964692"/>
            <a:ext cx="511238" cy="44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מציין מיקום של מספר שקופית 6">
            <a:extLst>
              <a:ext uri="{FF2B5EF4-FFF2-40B4-BE49-F238E27FC236}">
                <a16:creationId xmlns:a16="http://schemas.microsoft.com/office/drawing/2014/main" id="{161F286F-824B-46A4-977B-95D253221AF3}"/>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1546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Order of Keys </a:t>
            </a:r>
            <a:br>
              <a:rPr lang="en-US" dirty="0"/>
            </a:br>
            <a:r>
              <a:rPr lang="en-US" dirty="0"/>
              <a:t>(partition and clustering)</a:t>
            </a:r>
          </a:p>
        </p:txBody>
      </p:sp>
      <p:sp>
        <p:nvSpPr>
          <p:cNvPr id="3" name="Content Placeholder 2"/>
          <p:cNvSpPr>
            <a:spLocks noGrp="1"/>
          </p:cNvSpPr>
          <p:nvPr>
            <p:ph idx="1"/>
          </p:nvPr>
        </p:nvSpPr>
        <p:spPr>
          <a:xfrm>
            <a:off x="607741" y="1828800"/>
            <a:ext cx="8229600" cy="4648200"/>
          </a:xfrm>
        </p:spPr>
        <p:txBody>
          <a:bodyPr>
            <a:normAutofit fontScale="85000" lnSpcReduction="10000"/>
          </a:bodyPr>
          <a:lstStyle/>
          <a:p>
            <a:r>
              <a:rPr lang="en-US" dirty="0"/>
              <a:t>Table T with Primary keys: </a:t>
            </a:r>
          </a:p>
          <a:p>
            <a:pPr marL="0" indent="0">
              <a:buNone/>
            </a:pPr>
            <a:r>
              <a:rPr lang="en-US" dirty="0"/>
              <a:t>	x as the partition key and y, z as clustering keys</a:t>
            </a:r>
          </a:p>
          <a:p>
            <a:pPr marL="0" indent="0">
              <a:buNone/>
            </a:pPr>
            <a:r>
              <a:rPr lang="en-US" sz="2800" dirty="0"/>
              <a:t>SELECT * FROM T WHERE x = 5;</a:t>
            </a:r>
          </a:p>
          <a:p>
            <a:pPr marL="0" indent="0">
              <a:buNone/>
            </a:pPr>
            <a:r>
              <a:rPr lang="en-US" sz="2800" dirty="0"/>
              <a:t>SELECT * FROM T WHERE y = 5;</a:t>
            </a:r>
          </a:p>
          <a:p>
            <a:pPr marL="0" indent="0">
              <a:buNone/>
            </a:pPr>
            <a:r>
              <a:rPr lang="en-US" sz="2800" dirty="0"/>
              <a:t>SELECT * FROM T WHERE x = 5 AND z = 7;</a:t>
            </a:r>
          </a:p>
          <a:p>
            <a:pPr marL="0" indent="0">
              <a:buNone/>
            </a:pPr>
            <a:r>
              <a:rPr lang="en-US" sz="2800" dirty="0"/>
              <a:t>SELECT * FROM T WHERE x = 5 AND y &lt; 3  AND z &gt; 0;</a:t>
            </a:r>
          </a:p>
          <a:p>
            <a:pPr marL="0" indent="0">
              <a:buNone/>
            </a:pPr>
            <a:r>
              <a:rPr lang="en-US" sz="2800" dirty="0"/>
              <a:t>SELECT * FROM T WHERE x = 5 AND y &lt; 6  AND y &gt; 0;</a:t>
            </a:r>
          </a:p>
          <a:p>
            <a:pPr marL="0" indent="0">
              <a:buNone/>
            </a:pPr>
            <a:r>
              <a:rPr lang="en-US" sz="2800" dirty="0"/>
              <a:t>SELECT * FROM T WHERE x = 5 AND z = 4  AND y &gt; 0;</a:t>
            </a:r>
          </a:p>
          <a:p>
            <a:pPr marL="0" indent="0">
              <a:buNone/>
            </a:pPr>
            <a:r>
              <a:rPr lang="en-US" sz="2800" dirty="0"/>
              <a:t>SELECT * FROM T WHERE x &lt; 10;</a:t>
            </a:r>
          </a:p>
          <a:p>
            <a:pPr marL="0" indent="0">
              <a:buNone/>
            </a:pPr>
            <a:r>
              <a:rPr lang="en-US" sz="2800" dirty="0"/>
              <a:t>SELECT * FROM T WHERE x =2 AND z &lt;4 AND y = 3;</a:t>
            </a:r>
          </a:p>
          <a:p>
            <a:pPr marL="0" indent="0">
              <a:buNone/>
            </a:pPr>
            <a:r>
              <a:rPr lang="en-US" sz="2800" dirty="0"/>
              <a:t>SELECT * FROM T WHERE y = 2 AND z &lt; 8;</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605" y="2687713"/>
            <a:ext cx="511238" cy="44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67" y="4297439"/>
            <a:ext cx="511238" cy="44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05" y="5483966"/>
            <a:ext cx="511238" cy="44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606" y="3133222"/>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237" y="3514222"/>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006" y="3861885"/>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006" y="4776285"/>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143" y="5114422"/>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206" y="5940930"/>
            <a:ext cx="423863"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4689"/>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33194FAD-E401-4592-BF5D-7EFF16B30B92}"/>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17" name="Rounded Rectangle 5">
            <a:extLst>
              <a:ext uri="{FF2B5EF4-FFF2-40B4-BE49-F238E27FC236}">
                <a16:creationId xmlns:a16="http://schemas.microsoft.com/office/drawing/2014/main" id="{F3E4B277-6363-4D7F-84AD-86C9E5F932B2}"/>
              </a:ext>
            </a:extLst>
          </p:cNvPr>
          <p:cNvSpPr/>
          <p:nvPr/>
        </p:nvSpPr>
        <p:spPr>
          <a:xfrm>
            <a:off x="7849364" y="2700066"/>
            <a:ext cx="4274196" cy="1143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Symbol" panose="05050102010706020507" pitchFamily="18" charset="2"/>
              <a:buChar char="Ö"/>
            </a:pPr>
            <a:r>
              <a:rPr lang="en-US" sz="1600" dirty="0"/>
              <a:t>partition key is provided</a:t>
            </a:r>
          </a:p>
          <a:p>
            <a:pPr marL="285750" indent="-285750">
              <a:buFont typeface="Symbol" panose="05050102010706020507" pitchFamily="18" charset="2"/>
              <a:buChar char="Ö"/>
            </a:pPr>
            <a:r>
              <a:rPr lang="en-US" sz="1600" dirty="0"/>
              <a:t>All the path till the last attribute is provided </a:t>
            </a:r>
          </a:p>
          <a:p>
            <a:pPr marL="285750" indent="-285750">
              <a:buFont typeface="Symbol" panose="05050102010706020507" pitchFamily="18" charset="2"/>
              <a:buChar char="Ö"/>
            </a:pPr>
            <a:r>
              <a:rPr lang="en-US" sz="1600" dirty="0"/>
              <a:t>Inequality conditions only on the </a:t>
            </a:r>
            <a:r>
              <a:rPr lang="en-US" sz="1600" b="1" dirty="0"/>
              <a:t>last</a:t>
            </a:r>
            <a:r>
              <a:rPr lang="en-US" sz="1600" dirty="0"/>
              <a:t> clustering key provided.</a:t>
            </a:r>
          </a:p>
        </p:txBody>
      </p:sp>
    </p:spTree>
    <p:extLst>
      <p:ext uri="{BB962C8B-B14F-4D97-AF65-F5344CB8AC3E}">
        <p14:creationId xmlns:p14="http://schemas.microsoft.com/office/powerpoint/2010/main" val="391328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500"/>
                                        <p:tgtEl>
                                          <p:spTgt spid="20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2"/>
                                        </p:tgtEl>
                                        <p:attrNameLst>
                                          <p:attrName>style.visibility</p:attrName>
                                        </p:attrNameLst>
                                      </p:cBhvr>
                                      <p:to>
                                        <p:strVal val="visible"/>
                                      </p:to>
                                    </p:set>
                                    <p:animEffect transition="in" filter="fade">
                                      <p:cBhvr>
                                        <p:cTn id="37" dur="500"/>
                                        <p:tgtEl>
                                          <p:spTgt spid="20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fade">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Effect transition="in" filter="fade">
                                      <p:cBhvr>
                                        <p:cTn id="82" dur="500"/>
                                        <p:tgtEl>
                                          <p:spTgt spid="3">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fade">
                                      <p:cBhvr>
                                        <p:cTn id="92" dur="500"/>
                                        <p:tgtEl>
                                          <p:spTgt spid="3">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10" end="10"/>
                                            </p:txEl>
                                          </p:spTgt>
                                        </p:tgtEl>
                                        <p:attrNameLst>
                                          <p:attrName>style.visibility</p:attrName>
                                        </p:attrNameLst>
                                      </p:cBhvr>
                                      <p:to>
                                        <p:strVal val="visible"/>
                                      </p:to>
                                    </p:set>
                                    <p:animEffect transition="in" filter="fade">
                                      <p:cBhvr>
                                        <p:cTn id="102" dur="500"/>
                                        <p:tgtEl>
                                          <p:spTgt spid="3">
                                            <p:txEl>
                                              <p:pRg st="10" end="1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a:extLst>
              <a:ext uri="{FF2B5EF4-FFF2-40B4-BE49-F238E27FC236}">
                <a16:creationId xmlns:a16="http://schemas.microsoft.com/office/drawing/2014/main" id="{274EC091-D21E-4A01-B6ED-82E94852F748}"/>
              </a:ext>
            </a:extLst>
          </p:cNvPr>
          <p:cNvPicPr>
            <a:picLocks noGrp="1" noChangeAspect="1"/>
          </p:cNvPicPr>
          <p:nvPr>
            <p:ph idx="1"/>
          </p:nvPr>
        </p:nvPicPr>
        <p:blipFill rotWithShape="1">
          <a:blip r:embed="rId3"/>
          <a:srcRect b="25136"/>
          <a:stretch/>
        </p:blipFill>
        <p:spPr>
          <a:xfrm>
            <a:off x="92211" y="1035843"/>
            <a:ext cx="12007578" cy="4815681"/>
          </a:xfrm>
        </p:spPr>
      </p:pic>
      <p:sp>
        <p:nvSpPr>
          <p:cNvPr id="4" name="מציין מיקום של מספר שקופית 3">
            <a:extLst>
              <a:ext uri="{FF2B5EF4-FFF2-40B4-BE49-F238E27FC236}">
                <a16:creationId xmlns:a16="http://schemas.microsoft.com/office/drawing/2014/main" id="{52D6CE20-43AF-44C3-8348-7C491C7EA14E}"/>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5" name="Picture 13">
            <a:extLst>
              <a:ext uri="{FF2B5EF4-FFF2-40B4-BE49-F238E27FC236}">
                <a16:creationId xmlns:a16="http://schemas.microsoft.com/office/drawing/2014/main" id="{A6EB8ACB-2E06-47E1-A8EB-ED7E6D841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4696"/>
            <a:ext cx="1295400" cy="86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171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Store</a:t>
            </a:r>
          </a:p>
        </p:txBody>
      </p:sp>
      <p:sp>
        <p:nvSpPr>
          <p:cNvPr id="3" name="Content Placeholder 2"/>
          <p:cNvSpPr>
            <a:spLocks noGrp="1"/>
          </p:cNvSpPr>
          <p:nvPr>
            <p:ph idx="1"/>
          </p:nvPr>
        </p:nvSpPr>
        <p:spPr>
          <a:xfrm>
            <a:off x="609600" y="1657872"/>
            <a:ext cx="8534400" cy="4876800"/>
          </a:xfrm>
        </p:spPr>
        <p:txBody>
          <a:bodyPr>
            <a:normAutofit fontScale="92500"/>
          </a:bodyPr>
          <a:lstStyle/>
          <a:p>
            <a:r>
              <a:rPr lang="en-US" dirty="0"/>
              <a:t>Each key is paired with a document (a complex data structure). </a:t>
            </a:r>
          </a:p>
          <a:p>
            <a:r>
              <a:rPr lang="en-US" dirty="0"/>
              <a:t>Documents can contain many different key-value pairs, or key-array pairs, or even nested documents.</a:t>
            </a:r>
          </a:p>
          <a:p>
            <a:r>
              <a:rPr lang="en-US" dirty="0"/>
              <a:t>These documents are written in JSON.</a:t>
            </a:r>
          </a:p>
          <a:p>
            <a:r>
              <a:rPr lang="en-US" dirty="0"/>
              <a:t>Unlike in the key-value store, the database has some level of "understanding" of these documents.</a:t>
            </a:r>
          </a:p>
          <a:p>
            <a:r>
              <a:rPr lang="en-US" dirty="0"/>
              <a:t>Our example: </a:t>
            </a:r>
            <a:r>
              <a:rPr lang="en-US" dirty="0">
                <a:solidFill>
                  <a:srgbClr val="C00000"/>
                </a:solidFill>
              </a:rPr>
              <a:t>MongoDB</a:t>
            </a:r>
          </a:p>
          <a:p>
            <a:pPr lvl="1"/>
            <a:r>
              <a:rPr lang="en-US" dirty="0"/>
              <a:t>Comes from the word </a:t>
            </a:r>
            <a:r>
              <a:rPr lang="en-US" i="1" dirty="0">
                <a:solidFill>
                  <a:srgbClr val="C00000"/>
                </a:solidFill>
              </a:rPr>
              <a:t>Humongous</a:t>
            </a:r>
            <a:r>
              <a:rPr lang="en-US" dirty="0"/>
              <a:t> </a:t>
            </a:r>
          </a:p>
          <a:p>
            <a:endParaRPr lang="en-US" dirty="0"/>
          </a:p>
        </p:txBody>
      </p:sp>
      <p:pic>
        <p:nvPicPr>
          <p:cNvPr id="4" name="Picture 2" descr="Image result for mongo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9056"/>
            <a:ext cx="916894" cy="1148582"/>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FAD14459-9002-4D17-ACDB-5026F147F411}"/>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6" name="תמונה 5">
            <a:extLst>
              <a:ext uri="{FF2B5EF4-FFF2-40B4-BE49-F238E27FC236}">
                <a16:creationId xmlns:a16="http://schemas.microsoft.com/office/drawing/2014/main" id="{1BBE78B6-64D9-4714-BBF6-790D25E449D5}"/>
              </a:ext>
            </a:extLst>
          </p:cNvPr>
          <p:cNvPicPr>
            <a:picLocks noChangeAspect="1"/>
          </p:cNvPicPr>
          <p:nvPr/>
        </p:nvPicPr>
        <p:blipFill>
          <a:blip r:embed="rId4"/>
          <a:stretch>
            <a:fillRect/>
          </a:stretch>
        </p:blipFill>
        <p:spPr>
          <a:xfrm>
            <a:off x="9230662" y="2209799"/>
            <a:ext cx="2667141" cy="3124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25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endParaRPr lang="en-US" dirty="0"/>
          </a:p>
        </p:txBody>
      </p:sp>
      <p:sp>
        <p:nvSpPr>
          <p:cNvPr id="3" name="Content Placeholder 2"/>
          <p:cNvSpPr>
            <a:spLocks noGrp="1"/>
          </p:cNvSpPr>
          <p:nvPr>
            <p:ph idx="1"/>
          </p:nvPr>
        </p:nvSpPr>
        <p:spPr>
          <a:xfrm>
            <a:off x="1981200" y="1600200"/>
            <a:ext cx="8229600" cy="4876800"/>
          </a:xfrm>
        </p:spPr>
        <p:txBody>
          <a:bodyPr>
            <a:normAutofit fontScale="92500" lnSpcReduction="20000"/>
          </a:bodyPr>
          <a:lstStyle/>
          <a:p>
            <a:r>
              <a:rPr lang="en-US" dirty="0"/>
              <a:t>Python, C++, JavaScript, JAVA and C# interfaces.</a:t>
            </a:r>
          </a:p>
          <a:p>
            <a:r>
              <a:rPr lang="en-US" dirty="0"/>
              <a:t>Most widely used </a:t>
            </a:r>
            <a:r>
              <a:rPr lang="en-US" dirty="0" err="1"/>
              <a:t>NoSQL</a:t>
            </a:r>
            <a:r>
              <a:rPr lang="en-US" dirty="0"/>
              <a:t> database.</a:t>
            </a:r>
          </a:p>
          <a:p>
            <a:r>
              <a:rPr lang="en-US" dirty="0"/>
              <a:t>Case sensitive!</a:t>
            </a:r>
          </a:p>
          <a:p>
            <a:r>
              <a:rPr lang="en-US" dirty="0"/>
              <a:t>Syntax uses JavaScript (heavily use of JSON). </a:t>
            </a:r>
          </a:p>
          <a:p>
            <a:r>
              <a:rPr lang="en-US" dirty="0"/>
              <a:t>Download from: </a:t>
            </a:r>
            <a:r>
              <a:rPr lang="en-US" dirty="0">
                <a:hlinkClick r:id="rId3"/>
              </a:rPr>
              <a:t>https://www.mongodb.com/download-center</a:t>
            </a:r>
            <a:r>
              <a:rPr lang="en-US" dirty="0"/>
              <a:t> </a:t>
            </a:r>
          </a:p>
          <a:p>
            <a:r>
              <a:rPr lang="en-US" dirty="0"/>
              <a:t>Server: </a:t>
            </a:r>
          </a:p>
          <a:p>
            <a:pPr lvl="1"/>
            <a:r>
              <a:rPr lang="en-US" dirty="0"/>
              <a:t>.…\bin\mongod.exe --</a:t>
            </a:r>
            <a:r>
              <a:rPr lang="en-US" dirty="0" err="1"/>
              <a:t>dbpath</a:t>
            </a:r>
            <a:r>
              <a:rPr lang="en-US" dirty="0"/>
              <a:t> c:\temp\mongodata</a:t>
            </a:r>
          </a:p>
          <a:p>
            <a:r>
              <a:rPr lang="en-US" dirty="0"/>
              <a:t>Client: </a:t>
            </a:r>
          </a:p>
          <a:p>
            <a:pPr lvl="1"/>
            <a:r>
              <a:rPr lang="en-US" dirty="0"/>
              <a:t>….\bin\mongo.exe</a:t>
            </a:r>
          </a:p>
          <a:p>
            <a:pPr lvl="1"/>
            <a:r>
              <a:rPr lang="en-US" dirty="0"/>
              <a:t>Or download </a:t>
            </a:r>
            <a:r>
              <a:rPr lang="en-US" dirty="0" err="1"/>
              <a:t>Robomongo</a:t>
            </a:r>
            <a:r>
              <a:rPr lang="en-US" dirty="0"/>
              <a:t> for a GUI.</a:t>
            </a:r>
          </a:p>
          <a:p>
            <a:endParaRPr lang="en-US" dirty="0"/>
          </a:p>
        </p:txBody>
      </p:sp>
      <p:pic>
        <p:nvPicPr>
          <p:cNvPr id="4" name="Picture 2" descr="Image result for mongod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 y="416591"/>
            <a:ext cx="685800" cy="859094"/>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6AADFA00-BE1A-4FE7-9DDF-5B243450F53F}"/>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2887515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and </a:t>
            </a:r>
            <a:r>
              <a:rPr lang="en-US" dirty="0" err="1"/>
              <a:t>db.dropDatabase</a:t>
            </a:r>
            <a:r>
              <a:rPr lang="en-US" dirty="0"/>
              <a:t>()</a:t>
            </a:r>
          </a:p>
        </p:txBody>
      </p:sp>
      <p:sp>
        <p:nvSpPr>
          <p:cNvPr id="3" name="Content Placeholder 2"/>
          <p:cNvSpPr>
            <a:spLocks noGrp="1"/>
          </p:cNvSpPr>
          <p:nvPr>
            <p:ph idx="1"/>
          </p:nvPr>
        </p:nvSpPr>
        <p:spPr/>
        <p:txBody>
          <a:bodyPr/>
          <a:lstStyle/>
          <a:p>
            <a:r>
              <a:rPr lang="en-US" dirty="0"/>
              <a:t>use </a:t>
            </a:r>
            <a:r>
              <a:rPr lang="en-US" dirty="0" err="1"/>
              <a:t>mydb</a:t>
            </a:r>
            <a:r>
              <a:rPr lang="en-US" dirty="0"/>
              <a:t> will switch to </a:t>
            </a:r>
            <a:r>
              <a:rPr lang="en-US" dirty="0" err="1"/>
              <a:t>mydb</a:t>
            </a:r>
            <a:r>
              <a:rPr lang="en-US" dirty="0"/>
              <a:t> and create it if it doesn't already exist.</a:t>
            </a:r>
          </a:p>
          <a:p>
            <a:pPr>
              <a:buFont typeface="Wingdings"/>
              <a:buChar char="Ø"/>
            </a:pPr>
            <a:r>
              <a:rPr lang="en-US" dirty="0"/>
              <a:t>use University</a:t>
            </a:r>
          </a:p>
          <a:p>
            <a:pPr marL="0" indent="0">
              <a:buNone/>
            </a:pPr>
            <a:r>
              <a:rPr lang="en-US" dirty="0"/>
              <a:t>switched to </a:t>
            </a:r>
            <a:r>
              <a:rPr lang="en-US" dirty="0" err="1"/>
              <a:t>db</a:t>
            </a:r>
            <a:r>
              <a:rPr lang="en-US" dirty="0"/>
              <a:t> University</a:t>
            </a:r>
          </a:p>
          <a:p>
            <a:pPr>
              <a:buFont typeface="Wingdings"/>
              <a:buChar char="Ø"/>
            </a:pPr>
            <a:r>
              <a:rPr lang="en-US" dirty="0" err="1"/>
              <a:t>db.dropDatabase</a:t>
            </a:r>
            <a:r>
              <a:rPr lang="en-US" dirty="0"/>
              <a:t>()</a:t>
            </a:r>
          </a:p>
          <a:p>
            <a:pPr marL="0" indent="0">
              <a:buNone/>
            </a:pPr>
            <a:r>
              <a:rPr lang="en-US" dirty="0"/>
              <a:t>{ "ok" : 1 }</a:t>
            </a:r>
          </a:p>
          <a:p>
            <a:pPr>
              <a:buFont typeface="Wingdings"/>
              <a:buChar char="Ø"/>
            </a:pPr>
            <a:endParaRPr lang="en-US" dirty="0"/>
          </a:p>
          <a:p>
            <a:pPr>
              <a:buFont typeface="Wingdings"/>
              <a:buChar char="Ø"/>
            </a:pPr>
            <a:endParaRPr lang="en-US" dirty="0"/>
          </a:p>
        </p:txBody>
      </p:sp>
      <p:pic>
        <p:nvPicPr>
          <p:cNvPr id="4" name="Picture 2" descr="Image result for mongod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075"/>
            <a:ext cx="843188" cy="1056252"/>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0E94576E-488F-42D6-BF7C-F79344832141}"/>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4106648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553" y="152402"/>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db.createCollection</a:t>
            </a:r>
            <a:r>
              <a:rPr lang="en-US" dirty="0"/>
              <a:t>(name, options)</a:t>
            </a:r>
          </a:p>
        </p:txBody>
      </p:sp>
      <p:sp>
        <p:nvSpPr>
          <p:cNvPr id="3" name="Content Placeholder 2"/>
          <p:cNvSpPr>
            <a:spLocks noGrp="1"/>
          </p:cNvSpPr>
          <p:nvPr>
            <p:ph idx="1"/>
          </p:nvPr>
        </p:nvSpPr>
        <p:spPr/>
        <p:txBody>
          <a:bodyPr>
            <a:normAutofit/>
          </a:bodyPr>
          <a:lstStyle/>
          <a:p>
            <a:r>
              <a:rPr lang="en-US" dirty="0"/>
              <a:t>Tables are called </a:t>
            </a:r>
            <a:r>
              <a:rPr lang="en-US" dirty="0">
                <a:solidFill>
                  <a:srgbClr val="C00000"/>
                </a:solidFill>
              </a:rPr>
              <a:t>collections</a:t>
            </a:r>
            <a:r>
              <a:rPr lang="en-US" dirty="0"/>
              <a:t> in </a:t>
            </a:r>
            <a:r>
              <a:rPr lang="en-US" dirty="0" err="1"/>
              <a:t>MongoDB</a:t>
            </a:r>
            <a:r>
              <a:rPr lang="en-US" dirty="0"/>
              <a:t>.</a:t>
            </a:r>
          </a:p>
          <a:p>
            <a:r>
              <a:rPr lang="en-US" dirty="0">
                <a:solidFill>
                  <a:srgbClr val="C00000"/>
                </a:solidFill>
              </a:rPr>
              <a:t>Collections</a:t>
            </a:r>
            <a:r>
              <a:rPr lang="en-US" dirty="0"/>
              <a:t> are created automatically, but you can create a collection to set specific parameters.</a:t>
            </a:r>
          </a:p>
          <a:p>
            <a:pPr marL="0" indent="0">
              <a:buNone/>
            </a:pPr>
            <a:endParaRPr lang="en-US" dirty="0"/>
          </a:p>
          <a:p>
            <a:pPr>
              <a:buFont typeface="Wingdings"/>
              <a:buChar char="Ø"/>
            </a:pPr>
            <a:r>
              <a:rPr lang="en-US" dirty="0" err="1"/>
              <a:t>db.createCollection</a:t>
            </a:r>
            <a:r>
              <a:rPr lang="en-US" dirty="0"/>
              <a:t>("students", { capped : true, size : 6142800, max : 10000, </a:t>
            </a:r>
            <a:r>
              <a:rPr lang="en-US" dirty="0" err="1"/>
              <a:t>autoIndexID</a:t>
            </a:r>
            <a:r>
              <a:rPr lang="en-US" dirty="0"/>
              <a:t> : true } )</a:t>
            </a:r>
          </a:p>
          <a:p>
            <a:pPr marL="0" indent="0">
              <a:buNone/>
            </a:pPr>
            <a:endParaRPr lang="en-US" dirty="0"/>
          </a:p>
          <a:p>
            <a:pPr>
              <a:buFont typeface="Wingdings"/>
              <a:buChar char="Ø"/>
            </a:pPr>
            <a:r>
              <a:rPr lang="en-US" dirty="0" err="1"/>
              <a:t>db.students.drop</a:t>
            </a:r>
            <a:r>
              <a:rPr lang="en-US" dirty="0"/>
              <a:t>()</a:t>
            </a:r>
          </a:p>
          <a:p>
            <a:pPr>
              <a:buFont typeface="Wingdings"/>
              <a:buChar char="Ø"/>
            </a:pPr>
            <a:endParaRPr lang="en-US" dirty="0"/>
          </a:p>
          <a:p>
            <a:pPr marL="0" indent="0">
              <a:buNone/>
            </a:pPr>
            <a:endParaRPr lang="en-US" dirty="0"/>
          </a:p>
          <a:p>
            <a:endParaRPr lang="en-US" dirty="0"/>
          </a:p>
        </p:txBody>
      </p:sp>
      <p:sp>
        <p:nvSpPr>
          <p:cNvPr id="5" name="Rectangular Callout 4"/>
          <p:cNvSpPr/>
          <p:nvPr/>
        </p:nvSpPr>
        <p:spPr>
          <a:xfrm>
            <a:off x="9829800" y="4342607"/>
            <a:ext cx="1447800" cy="533400"/>
          </a:xfrm>
          <a:prstGeom prst="wedgeRectCallout">
            <a:avLst>
              <a:gd name="adj1" fmla="val 27117"/>
              <a:gd name="adj2" fmla="val -62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in bytes</a:t>
            </a:r>
          </a:p>
        </p:txBody>
      </p:sp>
      <p:sp>
        <p:nvSpPr>
          <p:cNvPr id="6" name="Rectangular Callout 5"/>
          <p:cNvSpPr/>
          <p:nvPr/>
        </p:nvSpPr>
        <p:spPr>
          <a:xfrm>
            <a:off x="891913" y="4991100"/>
            <a:ext cx="1676400" cy="457200"/>
          </a:xfrm>
          <a:prstGeom prst="wedgeRectCallout">
            <a:avLst>
              <a:gd name="adj1" fmla="val 43974"/>
              <a:gd name="adj2" fmla="val -70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documents</a:t>
            </a:r>
          </a:p>
        </p:txBody>
      </p:sp>
      <p:sp>
        <p:nvSpPr>
          <p:cNvPr id="7" name="Rectangular Callout 6"/>
          <p:cNvSpPr/>
          <p:nvPr/>
        </p:nvSpPr>
        <p:spPr>
          <a:xfrm>
            <a:off x="6858000" y="3162300"/>
            <a:ext cx="3962400" cy="533400"/>
          </a:xfrm>
          <a:prstGeom prst="wedgeRectCallout">
            <a:avLst>
              <a:gd name="adj1" fmla="val -16025"/>
              <a:gd name="adj2" fmla="val 88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circular collection (if there is no room, oldest document is deleted)</a:t>
            </a:r>
          </a:p>
        </p:txBody>
      </p:sp>
      <p:sp>
        <p:nvSpPr>
          <p:cNvPr id="8" name="Rectangular Callout 7"/>
          <p:cNvSpPr/>
          <p:nvPr/>
        </p:nvSpPr>
        <p:spPr>
          <a:xfrm>
            <a:off x="4534108" y="5057931"/>
            <a:ext cx="4191000" cy="457200"/>
          </a:xfrm>
          <a:prstGeom prst="wedgeRectCallout">
            <a:avLst>
              <a:gd name="adj1" fmla="val -32407"/>
              <a:gd name="adj2" fmla="val -90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Automatically create an id. (true is default)</a:t>
            </a:r>
          </a:p>
        </p:txBody>
      </p:sp>
      <p:sp>
        <p:nvSpPr>
          <p:cNvPr id="9" name="Rectangular Callout 8"/>
          <p:cNvSpPr/>
          <p:nvPr/>
        </p:nvSpPr>
        <p:spPr>
          <a:xfrm>
            <a:off x="3733800" y="6202362"/>
            <a:ext cx="1981200" cy="381000"/>
          </a:xfrm>
          <a:prstGeom prst="wedgeRectCallout">
            <a:avLst>
              <a:gd name="adj1" fmla="val -46880"/>
              <a:gd name="adj2" fmla="val -753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collection</a:t>
            </a:r>
          </a:p>
        </p:txBody>
      </p:sp>
      <p:sp>
        <p:nvSpPr>
          <p:cNvPr id="10" name="מציין מיקום של מספר שקופית 9">
            <a:extLst>
              <a:ext uri="{FF2B5EF4-FFF2-40B4-BE49-F238E27FC236}">
                <a16:creationId xmlns:a16="http://schemas.microsoft.com/office/drawing/2014/main" id="{5535EA45-6FAB-429A-BD7D-B65EFDF88BF7}"/>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7127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db.collection.insert</a:t>
            </a:r>
            <a:r>
              <a:rPr lang="en-US" dirty="0"/>
              <a:t>(document)</a:t>
            </a:r>
          </a:p>
        </p:txBody>
      </p:sp>
      <p:sp>
        <p:nvSpPr>
          <p:cNvPr id="3" name="Content Placeholder 2"/>
          <p:cNvSpPr>
            <a:spLocks noGrp="1"/>
          </p:cNvSpPr>
          <p:nvPr>
            <p:ph idx="1"/>
          </p:nvPr>
        </p:nvSpPr>
        <p:spPr/>
        <p:txBody>
          <a:bodyPr>
            <a:normAutofit fontScale="77500" lnSpcReduction="20000"/>
          </a:bodyPr>
          <a:lstStyle/>
          <a:p>
            <a:pPr>
              <a:buFont typeface="Wingdings"/>
              <a:buChar char="Ø"/>
            </a:pPr>
            <a:r>
              <a:rPr lang="en-US" dirty="0" err="1"/>
              <a:t>db.students.insert</a:t>
            </a:r>
            <a:r>
              <a:rPr lang="en-US" dirty="0"/>
              <a:t>({"</a:t>
            </a:r>
            <a:r>
              <a:rPr lang="en-US" dirty="0" err="1"/>
              <a:t>FirstName</a:t>
            </a:r>
            <a:r>
              <a:rPr lang="en-US" dirty="0"/>
              <a:t>": "</a:t>
            </a:r>
            <a:r>
              <a:rPr lang="en-US" dirty="0" err="1"/>
              <a:t>Chaya</a:t>
            </a:r>
            <a:r>
              <a:rPr lang="en-US" dirty="0"/>
              <a:t>",</a:t>
            </a:r>
          </a:p>
          <a:p>
            <a:pPr marL="0" indent="0">
              <a:buNone/>
            </a:pPr>
            <a:r>
              <a:rPr lang="en-US" dirty="0"/>
              <a:t>    "</a:t>
            </a:r>
            <a:r>
              <a:rPr lang="en-US" dirty="0" err="1"/>
              <a:t>LastName</a:t>
            </a:r>
            <a:r>
              <a:rPr lang="en-US" dirty="0"/>
              <a:t>": "Glass",</a:t>
            </a:r>
          </a:p>
          <a:p>
            <a:pPr marL="0" indent="0">
              <a:buNone/>
            </a:pPr>
            <a:r>
              <a:rPr lang="en-US" dirty="0"/>
              <a:t>    "id": "111",</a:t>
            </a:r>
          </a:p>
          <a:p>
            <a:pPr marL="0" indent="0">
              <a:buNone/>
            </a:pPr>
            <a:r>
              <a:rPr lang="en-US" dirty="0"/>
              <a:t>    "age": "21",</a:t>
            </a:r>
          </a:p>
          <a:p>
            <a:pPr marL="0" indent="0">
              <a:buNone/>
            </a:pPr>
            <a:r>
              <a:rPr lang="en-US" dirty="0"/>
              <a:t>    "Address": {</a:t>
            </a:r>
          </a:p>
          <a:p>
            <a:pPr marL="0" indent="0">
              <a:buNone/>
            </a:pPr>
            <a:r>
              <a:rPr lang="en-US" dirty="0"/>
              <a:t>      "Street": "</a:t>
            </a:r>
            <a:r>
              <a:rPr lang="en-US" dirty="0" err="1"/>
              <a:t>Hatamr</a:t>
            </a:r>
            <a:r>
              <a:rPr lang="en-US" dirty="0"/>
              <a:t> 5",</a:t>
            </a:r>
          </a:p>
          <a:p>
            <a:pPr marL="0" indent="0">
              <a:buNone/>
            </a:pPr>
            <a:r>
              <a:rPr lang="en-US" dirty="0"/>
              <a:t>      "City": "Ariel",</a:t>
            </a:r>
          </a:p>
          <a:p>
            <a:pPr marL="0" indent="0">
              <a:buNone/>
            </a:pPr>
            <a:r>
              <a:rPr lang="en-US" dirty="0"/>
              <a:t>      "Zip": "40792"}</a:t>
            </a:r>
          </a:p>
          <a:p>
            <a:pPr marL="0" indent="0">
              <a:buNone/>
            </a:pPr>
            <a:r>
              <a:rPr lang="en-US" dirty="0"/>
              <a:t>  })</a:t>
            </a:r>
          </a:p>
          <a:p>
            <a:pPr>
              <a:buFont typeface="Wingdings"/>
              <a:buChar char="Ø"/>
            </a:pPr>
            <a:r>
              <a:rPr lang="en-US" dirty="0" err="1"/>
              <a:t>db.students.insert</a:t>
            </a:r>
            <a:r>
              <a:rPr lang="en-US" dirty="0"/>
              <a:t>([{"</a:t>
            </a:r>
            <a:r>
              <a:rPr lang="en-US" dirty="0" err="1"/>
              <a:t>FirstName</a:t>
            </a:r>
            <a:r>
              <a:rPr lang="en-US" dirty="0"/>
              <a:t>": "Tom", "</a:t>
            </a:r>
            <a:r>
              <a:rPr lang="en-US" dirty="0" err="1"/>
              <a:t>LastName</a:t>
            </a:r>
            <a:r>
              <a:rPr lang="en-US" dirty="0"/>
              <a:t>": "Glow", "Address": {"Street": "</a:t>
            </a:r>
            <a:r>
              <a:rPr lang="en-US" dirty="0" err="1"/>
              <a:t>Mishmar</a:t>
            </a:r>
            <a:r>
              <a:rPr lang="en-US" dirty="0"/>
              <a:t> 5","City": "Ariel"}}, {"</a:t>
            </a:r>
            <a:r>
              <a:rPr lang="en-US" dirty="0" err="1"/>
              <a:t>FirstName</a:t>
            </a:r>
            <a:r>
              <a:rPr lang="en-US" dirty="0"/>
              <a:t>": "Tal", "</a:t>
            </a:r>
            <a:r>
              <a:rPr lang="en-US" dirty="0" err="1"/>
              <a:t>LastName</a:t>
            </a:r>
            <a:r>
              <a:rPr lang="en-US" dirty="0"/>
              <a:t>": "Negev", "Address": {"Street": "</a:t>
            </a:r>
            <a:r>
              <a:rPr lang="en-US" dirty="0" err="1"/>
              <a:t>Yarkon</a:t>
            </a:r>
            <a:r>
              <a:rPr lang="en-US" dirty="0"/>
              <a:t> 26","City": "Jerusalem"}}])</a:t>
            </a:r>
          </a:p>
          <a:p>
            <a:pPr>
              <a:buFont typeface="Wingdings"/>
              <a:buChar char="Ø"/>
            </a:pPr>
            <a:endParaRPr lang="en-US" dirty="0"/>
          </a:p>
          <a:p>
            <a:pPr>
              <a:buFont typeface="Wingdings"/>
              <a:buChar char="Ø"/>
            </a:pPr>
            <a:endParaRPr lang="en-US" dirty="0"/>
          </a:p>
          <a:p>
            <a:pPr>
              <a:buFont typeface="Wingdings"/>
              <a:buChar char="Ø"/>
            </a:pPr>
            <a:endParaRPr lang="en-US" dirty="0"/>
          </a:p>
        </p:txBody>
      </p:sp>
      <p:sp>
        <p:nvSpPr>
          <p:cNvPr id="4" name="Rectangular Callout 3"/>
          <p:cNvSpPr/>
          <p:nvPr/>
        </p:nvSpPr>
        <p:spPr>
          <a:xfrm>
            <a:off x="6248400" y="2286000"/>
            <a:ext cx="1371600" cy="457200"/>
          </a:xfrm>
          <a:prstGeom prst="wedgeRectCallout">
            <a:avLst>
              <a:gd name="adj1" fmla="val -225178"/>
              <a:gd name="adj2" fmla="val -167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format</a:t>
            </a:r>
          </a:p>
        </p:txBody>
      </p:sp>
      <p:sp>
        <p:nvSpPr>
          <p:cNvPr id="5" name="Rectangular Callout 4"/>
          <p:cNvSpPr/>
          <p:nvPr/>
        </p:nvSpPr>
        <p:spPr>
          <a:xfrm>
            <a:off x="5410200" y="4038600"/>
            <a:ext cx="2438400" cy="609600"/>
          </a:xfrm>
          <a:prstGeom prst="wedgeRectCallout">
            <a:avLst>
              <a:gd name="adj1" fmla="val -32343"/>
              <a:gd name="adj2" fmla="val 77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Inserting multiple document using a list</a:t>
            </a:r>
          </a:p>
        </p:txBody>
      </p:sp>
      <p:pic>
        <p:nvPicPr>
          <p:cNvPr id="6"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553" y="261938"/>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של מספר שקופית 6">
            <a:extLst>
              <a:ext uri="{FF2B5EF4-FFF2-40B4-BE49-F238E27FC236}">
                <a16:creationId xmlns:a16="http://schemas.microsoft.com/office/drawing/2014/main" id="{89E2CCC5-B082-4B43-8002-F8ECB21C6616}"/>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2592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endParaRPr lang="en-US" dirty="0"/>
          </a:p>
        </p:txBody>
      </p:sp>
      <p:sp>
        <p:nvSpPr>
          <p:cNvPr id="3" name="Content Placeholder 2"/>
          <p:cNvSpPr>
            <a:spLocks noGrp="1"/>
          </p:cNvSpPr>
          <p:nvPr>
            <p:ph idx="1"/>
          </p:nvPr>
        </p:nvSpPr>
        <p:spPr>
          <a:xfrm>
            <a:off x="2019300" y="1417638"/>
            <a:ext cx="8153400" cy="4525963"/>
          </a:xfrm>
        </p:spPr>
        <p:txBody>
          <a:bodyPr>
            <a:normAutofit lnSpcReduction="10000"/>
          </a:bodyPr>
          <a:lstStyle/>
          <a:p>
            <a:r>
              <a:rPr lang="en-US" dirty="0">
                <a:solidFill>
                  <a:srgbClr val="C00000"/>
                </a:solidFill>
              </a:rPr>
              <a:t>No SQL</a:t>
            </a:r>
            <a:r>
              <a:rPr lang="en-US" dirty="0"/>
              <a:t>, also known as 'not only SQL', refers in general to database management systems that </a:t>
            </a:r>
            <a:r>
              <a:rPr lang="en-US" dirty="0">
                <a:solidFill>
                  <a:srgbClr val="C00000"/>
                </a:solidFill>
              </a:rPr>
              <a:t>do not rely on the relational </a:t>
            </a:r>
            <a:r>
              <a:rPr lang="en-US" dirty="0"/>
              <a:t>(table) </a:t>
            </a:r>
            <a:r>
              <a:rPr lang="en-US" dirty="0">
                <a:solidFill>
                  <a:srgbClr val="C00000"/>
                </a:solidFill>
              </a:rPr>
              <a:t>data</a:t>
            </a:r>
            <a:r>
              <a:rPr lang="en-US" dirty="0"/>
              <a:t> storage.</a:t>
            </a:r>
          </a:p>
          <a:p>
            <a:r>
              <a:rPr lang="en-US" dirty="0"/>
              <a:t>Usually avoid joins and have a more </a:t>
            </a:r>
            <a:r>
              <a:rPr lang="en-US" dirty="0">
                <a:solidFill>
                  <a:srgbClr val="C00000"/>
                </a:solidFill>
              </a:rPr>
              <a:t>relaxed definition of consistency.</a:t>
            </a:r>
          </a:p>
          <a:p>
            <a:r>
              <a:rPr lang="en-US" dirty="0"/>
              <a:t>More flexible (usually attributes can be added on the fly).</a:t>
            </a:r>
          </a:p>
          <a:p>
            <a:r>
              <a:rPr lang="en-US" dirty="0">
                <a:solidFill>
                  <a:srgbClr val="C00000"/>
                </a:solidFill>
              </a:rPr>
              <a:t>Support big data!</a:t>
            </a:r>
          </a:p>
        </p:txBody>
      </p:sp>
      <p:sp>
        <p:nvSpPr>
          <p:cNvPr id="4" name="מציין מיקום של מספר שקופית 3">
            <a:extLst>
              <a:ext uri="{FF2B5EF4-FFF2-40B4-BE49-F238E27FC236}">
                <a16:creationId xmlns:a16="http://schemas.microsoft.com/office/drawing/2014/main" id="{1231E96C-E135-494B-AFF6-073DEDF4834A}"/>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613064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db.collection.insert</a:t>
            </a:r>
            <a:r>
              <a:rPr lang="en-US" dirty="0"/>
              <a:t>(document)</a:t>
            </a:r>
          </a:p>
        </p:txBody>
      </p:sp>
      <p:sp>
        <p:nvSpPr>
          <p:cNvPr id="3" name="Content Placeholder 2"/>
          <p:cNvSpPr>
            <a:spLocks noGrp="1"/>
          </p:cNvSpPr>
          <p:nvPr>
            <p:ph idx="1"/>
          </p:nvPr>
        </p:nvSpPr>
        <p:spPr/>
        <p:txBody>
          <a:bodyPr>
            <a:normAutofit fontScale="77500" lnSpcReduction="20000"/>
          </a:bodyPr>
          <a:lstStyle/>
          <a:p>
            <a:pPr>
              <a:buFont typeface="Wingdings"/>
              <a:buChar char="Ø"/>
            </a:pPr>
            <a:r>
              <a:rPr lang="en-US" dirty="0" err="1"/>
              <a:t>db.students.insert</a:t>
            </a:r>
            <a:r>
              <a:rPr lang="en-US" dirty="0"/>
              <a:t>({"</a:t>
            </a:r>
            <a:r>
              <a:rPr lang="en-US" dirty="0" err="1"/>
              <a:t>FirstName</a:t>
            </a:r>
            <a:r>
              <a:rPr lang="en-US" dirty="0"/>
              <a:t>": "</a:t>
            </a:r>
            <a:r>
              <a:rPr lang="en-US" dirty="0" err="1"/>
              <a:t>Chaya</a:t>
            </a:r>
            <a:r>
              <a:rPr lang="en-US" dirty="0"/>
              <a:t>",</a:t>
            </a:r>
          </a:p>
          <a:p>
            <a:pPr marL="0" indent="0">
              <a:buNone/>
            </a:pPr>
            <a:r>
              <a:rPr lang="en-US" dirty="0"/>
              <a:t>    "</a:t>
            </a:r>
            <a:r>
              <a:rPr lang="en-US" dirty="0" err="1"/>
              <a:t>LastName</a:t>
            </a:r>
            <a:r>
              <a:rPr lang="en-US" dirty="0"/>
              <a:t>": "Glass",</a:t>
            </a:r>
          </a:p>
          <a:p>
            <a:pPr marL="0" indent="0">
              <a:buNone/>
            </a:pPr>
            <a:r>
              <a:rPr lang="en-US" dirty="0"/>
              <a:t>    "id": "111",</a:t>
            </a:r>
          </a:p>
          <a:p>
            <a:pPr marL="0" indent="0">
              <a:buNone/>
            </a:pPr>
            <a:r>
              <a:rPr lang="en-US" dirty="0"/>
              <a:t>    "age": "21",</a:t>
            </a:r>
          </a:p>
          <a:p>
            <a:pPr marL="0" indent="0">
              <a:buNone/>
            </a:pPr>
            <a:r>
              <a:rPr lang="en-US" dirty="0"/>
              <a:t>    "Address": {</a:t>
            </a:r>
          </a:p>
          <a:p>
            <a:pPr marL="0" indent="0">
              <a:buNone/>
            </a:pPr>
            <a:r>
              <a:rPr lang="en-US" dirty="0"/>
              <a:t>      "Street": "</a:t>
            </a:r>
            <a:r>
              <a:rPr lang="en-US" dirty="0" err="1"/>
              <a:t>Hatamr</a:t>
            </a:r>
            <a:r>
              <a:rPr lang="en-US" dirty="0"/>
              <a:t> 5",</a:t>
            </a:r>
          </a:p>
          <a:p>
            <a:pPr marL="0" indent="0">
              <a:buNone/>
            </a:pPr>
            <a:r>
              <a:rPr lang="en-US" dirty="0"/>
              <a:t>      "City": "Ariel",</a:t>
            </a:r>
          </a:p>
          <a:p>
            <a:pPr marL="0" indent="0">
              <a:buNone/>
            </a:pPr>
            <a:r>
              <a:rPr lang="en-US" dirty="0"/>
              <a:t>      "Zip": "40792"}</a:t>
            </a:r>
          </a:p>
          <a:p>
            <a:pPr marL="0" indent="0">
              <a:buNone/>
            </a:pPr>
            <a:r>
              <a:rPr lang="en-US" dirty="0"/>
              <a:t>  })</a:t>
            </a:r>
          </a:p>
          <a:p>
            <a:pPr>
              <a:buFont typeface="Wingdings"/>
              <a:buChar char="Ø"/>
            </a:pPr>
            <a:r>
              <a:rPr lang="en-US" dirty="0" err="1"/>
              <a:t>db.students.insert</a:t>
            </a:r>
            <a:r>
              <a:rPr lang="en-US" dirty="0"/>
              <a:t>([</a:t>
            </a:r>
            <a:r>
              <a:rPr lang="en-US" dirty="0">
                <a:highlight>
                  <a:srgbClr val="FFFF00"/>
                </a:highlight>
              </a:rPr>
              <a:t>{"</a:t>
            </a:r>
            <a:r>
              <a:rPr lang="en-US" dirty="0" err="1">
                <a:highlight>
                  <a:srgbClr val="FFFF00"/>
                </a:highlight>
              </a:rPr>
              <a:t>FirstName</a:t>
            </a:r>
            <a:r>
              <a:rPr lang="en-US" dirty="0">
                <a:highlight>
                  <a:srgbClr val="FFFF00"/>
                </a:highlight>
              </a:rPr>
              <a:t>": "Tom", "</a:t>
            </a:r>
            <a:r>
              <a:rPr lang="en-US" dirty="0" err="1">
                <a:highlight>
                  <a:srgbClr val="FFFF00"/>
                </a:highlight>
              </a:rPr>
              <a:t>LastName</a:t>
            </a:r>
            <a:r>
              <a:rPr lang="en-US" dirty="0">
                <a:highlight>
                  <a:srgbClr val="FFFF00"/>
                </a:highlight>
              </a:rPr>
              <a:t>": "Glow", "Address": {"Street": "</a:t>
            </a:r>
            <a:r>
              <a:rPr lang="en-US" dirty="0" err="1">
                <a:highlight>
                  <a:srgbClr val="FFFF00"/>
                </a:highlight>
              </a:rPr>
              <a:t>Mishmar</a:t>
            </a:r>
            <a:r>
              <a:rPr lang="en-US" dirty="0">
                <a:highlight>
                  <a:srgbClr val="FFFF00"/>
                </a:highlight>
              </a:rPr>
              <a:t> 5","City": "Ariel"}}</a:t>
            </a:r>
            <a:r>
              <a:rPr lang="en-US" dirty="0"/>
              <a:t>, </a:t>
            </a:r>
            <a:r>
              <a:rPr lang="en-US" dirty="0">
                <a:highlight>
                  <a:srgbClr val="00FF00"/>
                </a:highlight>
              </a:rPr>
              <a:t>{"</a:t>
            </a:r>
            <a:r>
              <a:rPr lang="en-US" dirty="0" err="1">
                <a:highlight>
                  <a:srgbClr val="00FF00"/>
                </a:highlight>
              </a:rPr>
              <a:t>FirstName</a:t>
            </a:r>
            <a:r>
              <a:rPr lang="en-US" dirty="0">
                <a:highlight>
                  <a:srgbClr val="00FF00"/>
                </a:highlight>
              </a:rPr>
              <a:t>": "Tal", "</a:t>
            </a:r>
            <a:r>
              <a:rPr lang="en-US" dirty="0" err="1">
                <a:highlight>
                  <a:srgbClr val="00FF00"/>
                </a:highlight>
              </a:rPr>
              <a:t>LastName</a:t>
            </a:r>
            <a:r>
              <a:rPr lang="en-US" dirty="0">
                <a:highlight>
                  <a:srgbClr val="00FF00"/>
                </a:highlight>
              </a:rPr>
              <a:t>": "Negev", "Address": {"Street": "</a:t>
            </a:r>
            <a:r>
              <a:rPr lang="en-US" dirty="0" err="1">
                <a:highlight>
                  <a:srgbClr val="00FF00"/>
                </a:highlight>
              </a:rPr>
              <a:t>Yarkon</a:t>
            </a:r>
            <a:r>
              <a:rPr lang="en-US" dirty="0">
                <a:highlight>
                  <a:srgbClr val="00FF00"/>
                </a:highlight>
              </a:rPr>
              <a:t> 26","City": "Jerusalem"}}</a:t>
            </a:r>
            <a:r>
              <a:rPr lang="en-US" dirty="0"/>
              <a:t>])</a:t>
            </a:r>
          </a:p>
          <a:p>
            <a:pPr>
              <a:buFont typeface="Wingdings"/>
              <a:buChar char="Ø"/>
            </a:pPr>
            <a:endParaRPr lang="en-US" dirty="0"/>
          </a:p>
          <a:p>
            <a:pPr>
              <a:buFont typeface="Wingdings"/>
              <a:buChar char="Ø"/>
            </a:pPr>
            <a:endParaRPr lang="en-US" dirty="0"/>
          </a:p>
          <a:p>
            <a:pPr>
              <a:buFont typeface="Wingdings"/>
              <a:buChar char="Ø"/>
            </a:pPr>
            <a:endParaRPr lang="en-US" dirty="0"/>
          </a:p>
        </p:txBody>
      </p:sp>
      <p:pic>
        <p:nvPicPr>
          <p:cNvPr id="6"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553" y="261938"/>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של מספר שקופית 6">
            <a:extLst>
              <a:ext uri="{FF2B5EF4-FFF2-40B4-BE49-F238E27FC236}">
                <a16:creationId xmlns:a16="http://schemas.microsoft.com/office/drawing/2014/main" id="{89E2CCC5-B082-4B43-8002-F8ECB21C6616}"/>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76270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db.collection.find</a:t>
            </a:r>
            <a:r>
              <a:rPr lang="en-US" dirty="0"/>
              <a:t>()</a:t>
            </a:r>
          </a:p>
        </p:txBody>
      </p:sp>
      <p:sp>
        <p:nvSpPr>
          <p:cNvPr id="3" name="Content Placeholder 2"/>
          <p:cNvSpPr>
            <a:spLocks noGrp="1"/>
          </p:cNvSpPr>
          <p:nvPr>
            <p:ph idx="1"/>
          </p:nvPr>
        </p:nvSpPr>
        <p:spPr>
          <a:xfrm>
            <a:off x="609600" y="1417638"/>
            <a:ext cx="10972800" cy="4876799"/>
          </a:xfrm>
        </p:spPr>
        <p:txBody>
          <a:bodyPr>
            <a:normAutofit/>
          </a:bodyPr>
          <a:lstStyle/>
          <a:p>
            <a:pPr>
              <a:buFont typeface="Wingdings"/>
              <a:buChar char="Ø"/>
            </a:pPr>
            <a:r>
              <a:rPr lang="en-US" dirty="0" err="1"/>
              <a:t>db.students.find</a:t>
            </a:r>
            <a:r>
              <a:rPr lang="en-US" dirty="0"/>
              <a:t>()</a:t>
            </a:r>
          </a:p>
          <a:p>
            <a:pPr marL="0" indent="0">
              <a:buNone/>
            </a:pPr>
            <a:r>
              <a:rPr lang="en-US" sz="1200" dirty="0">
                <a:solidFill>
                  <a:srgbClr val="0070C0"/>
                </a:solidFill>
              </a:rPr>
              <a:t>{ "_id" : </a:t>
            </a:r>
            <a:r>
              <a:rPr lang="en-US" sz="1200" dirty="0" err="1">
                <a:solidFill>
                  <a:srgbClr val="0070C0"/>
                </a:solidFill>
              </a:rPr>
              <a:t>ObjectId</a:t>
            </a:r>
            <a:r>
              <a:rPr lang="en-US" sz="1200" dirty="0">
                <a:solidFill>
                  <a:srgbClr val="0070C0"/>
                </a:solidFill>
              </a:rPr>
              <a:t>("589afa8c44a5653a862dd692"), "</a:t>
            </a:r>
            <a:r>
              <a:rPr lang="en-US" sz="1200" dirty="0" err="1">
                <a:solidFill>
                  <a:srgbClr val="0070C0"/>
                </a:solidFill>
              </a:rPr>
              <a:t>FirstName</a:t>
            </a:r>
            <a:r>
              <a:rPr lang="en-US" sz="1200" dirty="0">
                <a:solidFill>
                  <a:srgbClr val="0070C0"/>
                </a:solidFill>
              </a:rPr>
              <a:t>" : "</a:t>
            </a:r>
            <a:r>
              <a:rPr lang="en-US" sz="1200" dirty="0" err="1">
                <a:solidFill>
                  <a:srgbClr val="0070C0"/>
                </a:solidFill>
              </a:rPr>
              <a:t>Chaya</a:t>
            </a:r>
            <a:r>
              <a:rPr lang="en-US" sz="1200" dirty="0">
                <a:solidFill>
                  <a:srgbClr val="0070C0"/>
                </a:solidFill>
              </a:rPr>
              <a:t>", "</a:t>
            </a:r>
            <a:r>
              <a:rPr lang="en-US" sz="1200" dirty="0" err="1">
                <a:solidFill>
                  <a:srgbClr val="0070C0"/>
                </a:solidFill>
              </a:rPr>
              <a:t>LastName</a:t>
            </a:r>
            <a:r>
              <a:rPr lang="en-US" sz="1200" dirty="0">
                <a:solidFill>
                  <a:srgbClr val="0070C0"/>
                </a:solidFill>
              </a:rPr>
              <a:t>" : "Glass", "id" : "111", "age" : "21", "Address" : { "Street" : "</a:t>
            </a:r>
            <a:r>
              <a:rPr lang="en-US" sz="1200" dirty="0" err="1">
                <a:solidFill>
                  <a:srgbClr val="0070C0"/>
                </a:solidFill>
              </a:rPr>
              <a:t>Hatamr</a:t>
            </a:r>
            <a:r>
              <a:rPr lang="en-US" sz="1200" dirty="0">
                <a:solidFill>
                  <a:srgbClr val="0070C0"/>
                </a:solidFill>
              </a:rPr>
              <a:t> 5", "City" : "Ariel", "Zip" : "40792" } }</a:t>
            </a:r>
          </a:p>
          <a:p>
            <a:pPr marL="0" indent="0">
              <a:buNone/>
            </a:pPr>
            <a:r>
              <a:rPr lang="en-US" sz="1200" dirty="0">
                <a:solidFill>
                  <a:srgbClr val="0070C0"/>
                </a:solidFill>
              </a:rPr>
              <a:t>{ "_id" : </a:t>
            </a:r>
            <a:r>
              <a:rPr lang="en-US" sz="1200" dirty="0" err="1">
                <a:solidFill>
                  <a:srgbClr val="0070C0"/>
                </a:solidFill>
              </a:rPr>
              <a:t>ObjectId</a:t>
            </a:r>
            <a:r>
              <a:rPr lang="en-US" sz="1200" dirty="0">
                <a:solidFill>
                  <a:srgbClr val="0070C0"/>
                </a:solidFill>
              </a:rPr>
              <a:t>("589afa9244a5653a862dd693"), "</a:t>
            </a:r>
            <a:r>
              <a:rPr lang="en-US" sz="1200" dirty="0" err="1">
                <a:solidFill>
                  <a:srgbClr val="0070C0"/>
                </a:solidFill>
              </a:rPr>
              <a:t>FirstName</a:t>
            </a:r>
            <a:r>
              <a:rPr lang="en-US" sz="1200" dirty="0">
                <a:solidFill>
                  <a:srgbClr val="0070C0"/>
                </a:solidFill>
              </a:rPr>
              <a:t>" : "Tom", "</a:t>
            </a:r>
            <a:r>
              <a:rPr lang="en-US" sz="1200" dirty="0" err="1">
                <a:solidFill>
                  <a:srgbClr val="0070C0"/>
                </a:solidFill>
              </a:rPr>
              <a:t>LastName</a:t>
            </a:r>
            <a:r>
              <a:rPr lang="en-US" sz="1200" dirty="0">
                <a:solidFill>
                  <a:srgbClr val="0070C0"/>
                </a:solidFill>
              </a:rPr>
              <a:t>": "Glow", "Address" : { "Street" : "</a:t>
            </a:r>
            <a:r>
              <a:rPr lang="en-US" sz="1200" dirty="0" err="1">
                <a:solidFill>
                  <a:srgbClr val="0070C0"/>
                </a:solidFill>
              </a:rPr>
              <a:t>Mishmar</a:t>
            </a:r>
            <a:r>
              <a:rPr lang="en-US" sz="1200" dirty="0">
                <a:solidFill>
                  <a:srgbClr val="0070C0"/>
                </a:solidFill>
              </a:rPr>
              <a:t> 5", "City" : "Ariel" } }</a:t>
            </a:r>
          </a:p>
          <a:p>
            <a:pPr marL="0" indent="0">
              <a:buNone/>
            </a:pPr>
            <a:r>
              <a:rPr lang="en-US" sz="1200" dirty="0">
                <a:solidFill>
                  <a:srgbClr val="0070C0"/>
                </a:solidFill>
              </a:rPr>
              <a:t>{ "_id" : </a:t>
            </a:r>
            <a:r>
              <a:rPr lang="en-US" sz="1200" dirty="0" err="1">
                <a:solidFill>
                  <a:srgbClr val="0070C0"/>
                </a:solidFill>
              </a:rPr>
              <a:t>ObjectId</a:t>
            </a:r>
            <a:r>
              <a:rPr lang="en-US" sz="1200" dirty="0">
                <a:solidFill>
                  <a:srgbClr val="0070C0"/>
                </a:solidFill>
              </a:rPr>
              <a:t>("589afa9244a5653a862dd694"), "</a:t>
            </a:r>
            <a:r>
              <a:rPr lang="en-US" sz="1200" dirty="0" err="1">
                <a:solidFill>
                  <a:srgbClr val="0070C0"/>
                </a:solidFill>
              </a:rPr>
              <a:t>FirstName</a:t>
            </a:r>
            <a:r>
              <a:rPr lang="en-US" sz="1200" dirty="0">
                <a:solidFill>
                  <a:srgbClr val="0070C0"/>
                </a:solidFill>
              </a:rPr>
              <a:t>" : "Tal", "</a:t>
            </a:r>
            <a:r>
              <a:rPr lang="en-US" sz="1200" dirty="0" err="1">
                <a:solidFill>
                  <a:srgbClr val="0070C0"/>
                </a:solidFill>
              </a:rPr>
              <a:t>LastName</a:t>
            </a:r>
            <a:r>
              <a:rPr lang="en-US" sz="1200" dirty="0">
                <a:solidFill>
                  <a:srgbClr val="0070C0"/>
                </a:solidFill>
              </a:rPr>
              <a:t>": "Negev", "Address" : { "Street" : "</a:t>
            </a:r>
            <a:r>
              <a:rPr lang="en-US" sz="1200" dirty="0" err="1">
                <a:solidFill>
                  <a:srgbClr val="0070C0"/>
                </a:solidFill>
              </a:rPr>
              <a:t>Yarkon</a:t>
            </a:r>
            <a:r>
              <a:rPr lang="en-US" sz="1200" dirty="0">
                <a:solidFill>
                  <a:srgbClr val="0070C0"/>
                </a:solidFill>
              </a:rPr>
              <a:t> 26", "City" : "Jerusalem" } }</a:t>
            </a:r>
          </a:p>
          <a:p>
            <a:pPr>
              <a:buFont typeface="Wingdings"/>
              <a:buChar char="Ø"/>
            </a:pPr>
            <a:r>
              <a:rPr lang="en-US" dirty="0" err="1"/>
              <a:t>db.students.find</a:t>
            </a:r>
            <a:r>
              <a:rPr lang="en-US" dirty="0"/>
              <a:t>().pretty()</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012" y="-952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ular Callout 4"/>
          <p:cNvSpPr/>
          <p:nvPr/>
        </p:nvSpPr>
        <p:spPr>
          <a:xfrm>
            <a:off x="5562600" y="1417638"/>
            <a:ext cx="2362200" cy="304800"/>
          </a:xfrm>
          <a:prstGeom prst="wedgeRectCallout">
            <a:avLst>
              <a:gd name="adj1" fmla="val -130726"/>
              <a:gd name="adj2" fmla="val 1367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automatic ids</a:t>
            </a:r>
          </a:p>
        </p:txBody>
      </p:sp>
      <p:sp>
        <p:nvSpPr>
          <p:cNvPr id="6" name="TextBox 5"/>
          <p:cNvSpPr txBox="1"/>
          <p:nvPr/>
        </p:nvSpPr>
        <p:spPr>
          <a:xfrm>
            <a:off x="838200" y="3448050"/>
            <a:ext cx="4495800" cy="3323987"/>
          </a:xfrm>
          <a:prstGeom prst="rect">
            <a:avLst/>
          </a:prstGeom>
          <a:noFill/>
        </p:spPr>
        <p:txBody>
          <a:bodyPr wrap="square" rtlCol="0">
            <a:spAutoFit/>
          </a:bodyPr>
          <a:lstStyle/>
          <a:p>
            <a:r>
              <a:rPr lang="en-US" sz="1200" dirty="0">
                <a:solidFill>
                  <a:srgbClr val="0070C0"/>
                </a:solidFill>
              </a:rPr>
              <a:t>{</a:t>
            </a:r>
          </a:p>
          <a:p>
            <a:r>
              <a:rPr lang="en-US" sz="1200" dirty="0">
                <a:solidFill>
                  <a:srgbClr val="0070C0"/>
                </a:solidFill>
              </a:rPr>
              <a:t>        "_id" : </a:t>
            </a:r>
            <a:r>
              <a:rPr lang="en-US" sz="1200" dirty="0" err="1">
                <a:solidFill>
                  <a:srgbClr val="0070C0"/>
                </a:solidFill>
              </a:rPr>
              <a:t>ObjectId</a:t>
            </a:r>
            <a:r>
              <a:rPr lang="en-US" sz="1200" dirty="0">
                <a:solidFill>
                  <a:srgbClr val="0070C0"/>
                </a:solidFill>
              </a:rPr>
              <a:t>("589af41d44a5653a862dd68d"),</a:t>
            </a:r>
          </a:p>
          <a:p>
            <a:r>
              <a:rPr lang="en-US" sz="1200" dirty="0">
                <a:solidFill>
                  <a:srgbClr val="0070C0"/>
                </a:solidFill>
              </a:rPr>
              <a:t>        "Student" : {</a:t>
            </a:r>
          </a:p>
          <a:p>
            <a:r>
              <a:rPr lang="en-US" sz="1200" dirty="0">
                <a:solidFill>
                  <a:srgbClr val="0070C0"/>
                </a:solidFill>
              </a:rPr>
              <a:t>                "</a:t>
            </a:r>
            <a:r>
              <a:rPr lang="en-US" sz="1200" dirty="0" err="1">
                <a:solidFill>
                  <a:srgbClr val="0070C0"/>
                </a:solidFill>
              </a:rPr>
              <a:t>FirstName</a:t>
            </a:r>
            <a:r>
              <a:rPr lang="en-US" sz="1200" dirty="0">
                <a:solidFill>
                  <a:srgbClr val="0070C0"/>
                </a:solidFill>
              </a:rPr>
              <a:t>" : "</a:t>
            </a:r>
            <a:r>
              <a:rPr lang="en-US" sz="1200" dirty="0" err="1">
                <a:solidFill>
                  <a:srgbClr val="0070C0"/>
                </a:solidFill>
              </a:rPr>
              <a:t>Chaya</a:t>
            </a:r>
            <a:r>
              <a:rPr lang="en-US" sz="1200" dirty="0">
                <a:solidFill>
                  <a:srgbClr val="0070C0"/>
                </a:solidFill>
              </a:rPr>
              <a:t>",</a:t>
            </a:r>
          </a:p>
          <a:p>
            <a:r>
              <a:rPr lang="en-US" sz="1200" dirty="0">
                <a:solidFill>
                  <a:srgbClr val="0070C0"/>
                </a:solidFill>
              </a:rPr>
              <a:t>                "</a:t>
            </a:r>
            <a:r>
              <a:rPr lang="en-US" sz="1200" dirty="0" err="1">
                <a:solidFill>
                  <a:srgbClr val="0070C0"/>
                </a:solidFill>
              </a:rPr>
              <a:t>LastName</a:t>
            </a:r>
            <a:r>
              <a:rPr lang="en-US" sz="1200" dirty="0">
                <a:solidFill>
                  <a:srgbClr val="0070C0"/>
                </a:solidFill>
              </a:rPr>
              <a:t>" : "Glass",</a:t>
            </a:r>
          </a:p>
          <a:p>
            <a:r>
              <a:rPr lang="en-US" sz="1200" dirty="0">
                <a:solidFill>
                  <a:srgbClr val="0070C0"/>
                </a:solidFill>
              </a:rPr>
              <a:t>                "id" : "111",</a:t>
            </a:r>
          </a:p>
          <a:p>
            <a:r>
              <a:rPr lang="en-US" sz="1200" dirty="0">
                <a:solidFill>
                  <a:srgbClr val="0070C0"/>
                </a:solidFill>
              </a:rPr>
              <a:t>                "age" : "21",</a:t>
            </a:r>
          </a:p>
          <a:p>
            <a:r>
              <a:rPr lang="en-US" sz="1200" dirty="0">
                <a:solidFill>
                  <a:srgbClr val="0070C0"/>
                </a:solidFill>
              </a:rPr>
              <a:t>                "Address" : {</a:t>
            </a:r>
          </a:p>
          <a:p>
            <a:r>
              <a:rPr lang="en-US" sz="1200" dirty="0">
                <a:solidFill>
                  <a:srgbClr val="0070C0"/>
                </a:solidFill>
              </a:rPr>
              <a:t>                        "Street" : "</a:t>
            </a:r>
            <a:r>
              <a:rPr lang="en-US" sz="1200" dirty="0" err="1">
                <a:solidFill>
                  <a:srgbClr val="0070C0"/>
                </a:solidFill>
              </a:rPr>
              <a:t>Hatamr</a:t>
            </a:r>
            <a:r>
              <a:rPr lang="en-US" sz="1200" dirty="0">
                <a:solidFill>
                  <a:srgbClr val="0070C0"/>
                </a:solidFill>
              </a:rPr>
              <a:t> 5",</a:t>
            </a:r>
          </a:p>
          <a:p>
            <a:r>
              <a:rPr lang="en-US" sz="1200" dirty="0">
                <a:solidFill>
                  <a:srgbClr val="0070C0"/>
                </a:solidFill>
              </a:rPr>
              <a:t>                        "City" : "Ariel",</a:t>
            </a:r>
          </a:p>
          <a:p>
            <a:r>
              <a:rPr lang="en-US" sz="1200" dirty="0">
                <a:solidFill>
                  <a:srgbClr val="0070C0"/>
                </a:solidFill>
              </a:rPr>
              <a:t>                        "Zip" : "40792"</a:t>
            </a:r>
          </a:p>
          <a:p>
            <a:r>
              <a:rPr lang="en-US" sz="1200" dirty="0">
                <a:solidFill>
                  <a:srgbClr val="0070C0"/>
                </a:solidFill>
              </a:rPr>
              <a:t>                }</a:t>
            </a:r>
          </a:p>
          <a:p>
            <a:r>
              <a:rPr lang="en-US" sz="1200" dirty="0">
                <a:solidFill>
                  <a:srgbClr val="0070C0"/>
                </a:solidFill>
              </a:rPr>
              <a:t>        }</a:t>
            </a:r>
          </a:p>
          <a:p>
            <a:r>
              <a:rPr lang="en-US" sz="1200" dirty="0">
                <a:solidFill>
                  <a:srgbClr val="0070C0"/>
                </a:solidFill>
              </a:rPr>
              <a:t>}</a:t>
            </a:r>
          </a:p>
          <a:p>
            <a:r>
              <a:rPr lang="en-US" sz="1200" dirty="0">
                <a:solidFill>
                  <a:srgbClr val="0070C0"/>
                </a:solidFill>
              </a:rPr>
              <a:t>{</a:t>
            </a:r>
          </a:p>
          <a:p>
            <a:r>
              <a:rPr lang="en-US" sz="1200" dirty="0">
                <a:solidFill>
                  <a:srgbClr val="0070C0"/>
                </a:solidFill>
              </a:rPr>
              <a:t>        "_id" : </a:t>
            </a:r>
            <a:r>
              <a:rPr lang="en-US" sz="1200" dirty="0" err="1">
                <a:solidFill>
                  <a:srgbClr val="0070C0"/>
                </a:solidFill>
              </a:rPr>
              <a:t>ObjectId</a:t>
            </a:r>
            <a:r>
              <a:rPr lang="en-US" sz="1200" dirty="0">
                <a:solidFill>
                  <a:srgbClr val="0070C0"/>
                </a:solidFill>
              </a:rPr>
              <a:t>("589af4a844a5653a862dd68e"),</a:t>
            </a:r>
          </a:p>
          <a:p>
            <a:r>
              <a:rPr lang="en-US" dirty="0">
                <a:solidFill>
                  <a:srgbClr val="0070C0"/>
                </a:solidFill>
              </a:rPr>
              <a:t>…</a:t>
            </a:r>
          </a:p>
        </p:txBody>
      </p:sp>
      <p:sp>
        <p:nvSpPr>
          <p:cNvPr id="7" name="מציין מיקום של מספר שקופית 6">
            <a:extLst>
              <a:ext uri="{FF2B5EF4-FFF2-40B4-BE49-F238E27FC236}">
                <a16:creationId xmlns:a16="http://schemas.microsoft.com/office/drawing/2014/main" id="{7D992E2D-3755-44F5-9193-F79F6C9578E4}"/>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2112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db.collection.find</a:t>
            </a:r>
            <a:r>
              <a:rPr lang="en-US" dirty="0"/>
              <a:t>()</a:t>
            </a:r>
          </a:p>
        </p:txBody>
      </p:sp>
      <p:sp>
        <p:nvSpPr>
          <p:cNvPr id="3" name="Content Placeholder 2"/>
          <p:cNvSpPr>
            <a:spLocks noGrp="1"/>
          </p:cNvSpPr>
          <p:nvPr>
            <p:ph idx="1"/>
          </p:nvPr>
        </p:nvSpPr>
        <p:spPr/>
        <p:txBody>
          <a:bodyPr>
            <a:normAutofit/>
          </a:bodyPr>
          <a:lstStyle/>
          <a:p>
            <a:pPr>
              <a:buFont typeface="Wingdings"/>
              <a:buChar char="Ø"/>
            </a:pPr>
            <a:r>
              <a:rPr lang="en-US" dirty="0" err="1"/>
              <a:t>db.students.find</a:t>
            </a:r>
            <a:r>
              <a:rPr lang="en-US" dirty="0"/>
              <a:t>({"FirstName": "Tal"})</a:t>
            </a:r>
          </a:p>
          <a:p>
            <a:pPr marL="0" indent="0">
              <a:buNone/>
            </a:pPr>
            <a:r>
              <a:rPr lang="en-US" sz="1800" dirty="0">
                <a:solidFill>
                  <a:srgbClr val="0070C0"/>
                </a:solidFill>
              </a:rPr>
              <a:t>{ "_id" : </a:t>
            </a:r>
            <a:r>
              <a:rPr lang="en-US" sz="1800" dirty="0" err="1">
                <a:solidFill>
                  <a:srgbClr val="0070C0"/>
                </a:solidFill>
              </a:rPr>
              <a:t>ObjectId</a:t>
            </a:r>
            <a:r>
              <a:rPr lang="en-US" sz="1800" dirty="0">
                <a:solidFill>
                  <a:srgbClr val="0070C0"/>
                </a:solidFill>
              </a:rPr>
              <a:t>("589afa9244a5653a862dd694"), "</a:t>
            </a:r>
            <a:r>
              <a:rPr lang="en-US" sz="1800" dirty="0" err="1">
                <a:solidFill>
                  <a:srgbClr val="0070C0"/>
                </a:solidFill>
              </a:rPr>
              <a:t>FirstName</a:t>
            </a:r>
            <a:r>
              <a:rPr lang="en-US" sz="1800" dirty="0">
                <a:solidFill>
                  <a:srgbClr val="0070C0"/>
                </a:solidFill>
              </a:rPr>
              <a:t>" : "</a:t>
            </a:r>
            <a:r>
              <a:rPr lang="en-US" sz="1800" dirty="0">
                <a:solidFill>
                  <a:srgbClr val="0070C0"/>
                </a:solidFill>
                <a:highlight>
                  <a:srgbClr val="FFFF00"/>
                </a:highlight>
              </a:rPr>
              <a:t>Tal</a:t>
            </a:r>
            <a:r>
              <a:rPr lang="en-US" sz="1800" dirty="0">
                <a:solidFill>
                  <a:srgbClr val="0070C0"/>
                </a:solidFill>
              </a:rPr>
              <a:t>", "</a:t>
            </a:r>
            <a:r>
              <a:rPr lang="en-US" sz="1800" dirty="0" err="1">
                <a:solidFill>
                  <a:srgbClr val="0070C0"/>
                </a:solidFill>
              </a:rPr>
              <a:t>LastName</a:t>
            </a:r>
            <a:r>
              <a:rPr lang="en-US" sz="1800" dirty="0">
                <a:solidFill>
                  <a:srgbClr val="0070C0"/>
                </a:solidFill>
              </a:rPr>
              <a:t>"</a:t>
            </a:r>
          </a:p>
          <a:p>
            <a:pPr marL="0" indent="0">
              <a:buNone/>
            </a:pPr>
            <a:r>
              <a:rPr lang="en-US" sz="1800" dirty="0">
                <a:solidFill>
                  <a:srgbClr val="0070C0"/>
                </a:solidFill>
              </a:rPr>
              <a:t>: "Negev", "Address" : { "Street" : "Yarkon 26", "City" : "Jerusalem" } }</a:t>
            </a:r>
          </a:p>
          <a:p>
            <a:pPr marL="0" indent="0">
              <a:buNone/>
            </a:pPr>
            <a:endParaRPr lang="en-US" sz="1800" dirty="0">
              <a:solidFill>
                <a:srgbClr val="0070C0"/>
              </a:solidFill>
            </a:endParaRPr>
          </a:p>
          <a:p>
            <a:pPr>
              <a:buFont typeface="Wingdings"/>
              <a:buChar char="Ø"/>
            </a:pPr>
            <a:r>
              <a:rPr lang="en-US" dirty="0" err="1"/>
              <a:t>db.students.find</a:t>
            </a:r>
            <a:r>
              <a:rPr lang="en-US" dirty="0"/>
              <a:t>({"</a:t>
            </a:r>
            <a:r>
              <a:rPr lang="en-US" dirty="0" err="1"/>
              <a:t>Address.City</a:t>
            </a:r>
            <a:r>
              <a:rPr lang="en-US" dirty="0"/>
              <a:t>": "Ariel"})</a:t>
            </a:r>
          </a:p>
          <a:p>
            <a:pPr marL="0" indent="0">
              <a:buNone/>
            </a:pPr>
            <a:r>
              <a:rPr lang="en-US" sz="1600" dirty="0">
                <a:solidFill>
                  <a:srgbClr val="0070C0"/>
                </a:solidFill>
              </a:rPr>
              <a:t>{ "_id" : </a:t>
            </a:r>
            <a:r>
              <a:rPr lang="en-US" sz="1600" dirty="0" err="1">
                <a:solidFill>
                  <a:srgbClr val="0070C0"/>
                </a:solidFill>
              </a:rPr>
              <a:t>ObjectId</a:t>
            </a:r>
            <a:r>
              <a:rPr lang="en-US" sz="1600" dirty="0">
                <a:solidFill>
                  <a:srgbClr val="0070C0"/>
                </a:solidFill>
              </a:rPr>
              <a:t>("589afa8c44a5653a862dd692"), "</a:t>
            </a:r>
            <a:r>
              <a:rPr lang="en-US" sz="1600" dirty="0" err="1">
                <a:solidFill>
                  <a:srgbClr val="0070C0"/>
                </a:solidFill>
              </a:rPr>
              <a:t>FirstName</a:t>
            </a:r>
            <a:r>
              <a:rPr lang="en-US" sz="1600" dirty="0">
                <a:solidFill>
                  <a:srgbClr val="0070C0"/>
                </a:solidFill>
              </a:rPr>
              <a:t>" : "</a:t>
            </a:r>
            <a:r>
              <a:rPr lang="en-US" sz="1600" dirty="0" err="1">
                <a:solidFill>
                  <a:srgbClr val="0070C0"/>
                </a:solidFill>
              </a:rPr>
              <a:t>Chaya</a:t>
            </a:r>
            <a:r>
              <a:rPr lang="en-US" sz="1600" dirty="0">
                <a:solidFill>
                  <a:srgbClr val="0070C0"/>
                </a:solidFill>
              </a:rPr>
              <a:t>", "</a:t>
            </a:r>
            <a:r>
              <a:rPr lang="en-US" sz="1600" dirty="0" err="1">
                <a:solidFill>
                  <a:srgbClr val="0070C0"/>
                </a:solidFill>
              </a:rPr>
              <a:t>LastName</a:t>
            </a:r>
            <a:r>
              <a:rPr lang="en-US" sz="1600" dirty="0">
                <a:solidFill>
                  <a:srgbClr val="0070C0"/>
                </a:solidFill>
              </a:rPr>
              <a:t>" : "Glass", "id" : "111", "age" : "21", "Address" : { "Street" : "</a:t>
            </a:r>
            <a:r>
              <a:rPr lang="en-US" sz="1600" dirty="0" err="1">
                <a:solidFill>
                  <a:srgbClr val="0070C0"/>
                </a:solidFill>
              </a:rPr>
              <a:t>Hatamr</a:t>
            </a:r>
            <a:r>
              <a:rPr lang="en-US" sz="1600" dirty="0">
                <a:solidFill>
                  <a:srgbClr val="0070C0"/>
                </a:solidFill>
              </a:rPr>
              <a:t> 5", "City" : "</a:t>
            </a:r>
            <a:r>
              <a:rPr lang="en-US" sz="1600" dirty="0">
                <a:solidFill>
                  <a:srgbClr val="0070C0"/>
                </a:solidFill>
                <a:highlight>
                  <a:srgbClr val="FFFF00"/>
                </a:highlight>
              </a:rPr>
              <a:t>Ariel</a:t>
            </a:r>
            <a:r>
              <a:rPr lang="en-US" sz="1600" dirty="0">
                <a:solidFill>
                  <a:srgbClr val="0070C0"/>
                </a:solidFill>
              </a:rPr>
              <a:t>", "Zip" : "40792" } }</a:t>
            </a:r>
          </a:p>
          <a:p>
            <a:pPr marL="0" indent="0">
              <a:buNone/>
            </a:pPr>
            <a:r>
              <a:rPr lang="en-US" sz="1600" dirty="0">
                <a:solidFill>
                  <a:srgbClr val="0070C0"/>
                </a:solidFill>
              </a:rPr>
              <a:t>{ "_id" : </a:t>
            </a:r>
            <a:r>
              <a:rPr lang="en-US" sz="1600" dirty="0" err="1">
                <a:solidFill>
                  <a:srgbClr val="0070C0"/>
                </a:solidFill>
              </a:rPr>
              <a:t>ObjectId</a:t>
            </a:r>
            <a:r>
              <a:rPr lang="en-US" sz="1600" dirty="0">
                <a:solidFill>
                  <a:srgbClr val="0070C0"/>
                </a:solidFill>
              </a:rPr>
              <a:t>("589afa9244a5653a862dd693"), "</a:t>
            </a:r>
            <a:r>
              <a:rPr lang="en-US" sz="1600" dirty="0" err="1">
                <a:solidFill>
                  <a:srgbClr val="0070C0"/>
                </a:solidFill>
              </a:rPr>
              <a:t>FirstName</a:t>
            </a:r>
            <a:r>
              <a:rPr lang="en-US" sz="1600" dirty="0">
                <a:solidFill>
                  <a:srgbClr val="0070C0"/>
                </a:solidFill>
              </a:rPr>
              <a:t>" : "Tom", "</a:t>
            </a:r>
            <a:r>
              <a:rPr lang="en-US" sz="1600" dirty="0" err="1">
                <a:solidFill>
                  <a:srgbClr val="0070C0"/>
                </a:solidFill>
              </a:rPr>
              <a:t>LastName</a:t>
            </a:r>
            <a:r>
              <a:rPr lang="en-US" sz="1600" dirty="0">
                <a:solidFill>
                  <a:srgbClr val="0070C0"/>
                </a:solidFill>
              </a:rPr>
              <a:t>": "Glow", "Address" : { "Street" : "</a:t>
            </a:r>
            <a:r>
              <a:rPr lang="en-US" sz="1600" dirty="0" err="1">
                <a:solidFill>
                  <a:srgbClr val="0070C0"/>
                </a:solidFill>
              </a:rPr>
              <a:t>Mishmar</a:t>
            </a:r>
            <a:r>
              <a:rPr lang="en-US" sz="1600" dirty="0">
                <a:solidFill>
                  <a:srgbClr val="0070C0"/>
                </a:solidFill>
              </a:rPr>
              <a:t> 5", "City" : "</a:t>
            </a:r>
            <a:r>
              <a:rPr lang="en-US" sz="1600" dirty="0">
                <a:solidFill>
                  <a:srgbClr val="0070C0"/>
                </a:solidFill>
                <a:highlight>
                  <a:srgbClr val="FFFF00"/>
                </a:highlight>
              </a:rPr>
              <a:t>Ariel</a:t>
            </a:r>
            <a:r>
              <a:rPr lang="en-US" sz="1600" dirty="0">
                <a:solidFill>
                  <a:srgbClr val="0070C0"/>
                </a:solidFill>
              </a:rPr>
              <a:t>" } }</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012" y="-952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של מספר שקופית 6">
            <a:extLst>
              <a:ext uri="{FF2B5EF4-FFF2-40B4-BE49-F238E27FC236}">
                <a16:creationId xmlns:a16="http://schemas.microsoft.com/office/drawing/2014/main" id="{7D992E2D-3755-44F5-9193-F79F6C9578E4}"/>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58783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Inequalities in </a:t>
            </a:r>
            <a:r>
              <a:rPr lang="en-US" dirty="0" err="1"/>
              <a:t>MongoDB</a:t>
            </a:r>
            <a:r>
              <a:rPr lang="en-US" dirty="0"/>
              <a:t> </a:t>
            </a:r>
            <a:br>
              <a:rPr lang="en-US" dirty="0"/>
            </a:br>
            <a:r>
              <a:rPr lang="en-US" sz="3600" dirty="0"/>
              <a:t>(Slide is provided just for completeness)</a:t>
            </a:r>
            <a:endParaRPr lang="en-US" dirty="0"/>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553" y="193675"/>
            <a:ext cx="612094" cy="7667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781" y="1524001"/>
            <a:ext cx="722947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91000" y="6495579"/>
            <a:ext cx="6248400" cy="307777"/>
          </a:xfrm>
          <a:prstGeom prst="rect">
            <a:avLst/>
          </a:prstGeom>
          <a:noFill/>
        </p:spPr>
        <p:txBody>
          <a:bodyPr wrap="square" rtlCol="0">
            <a:spAutoFit/>
          </a:bodyPr>
          <a:lstStyle/>
          <a:p>
            <a:r>
              <a:rPr lang="en-US" sz="1400" dirty="0"/>
              <a:t>Credit: https://www.tutorialspoint.com/mongodb/mongodb_query_document.htm</a:t>
            </a:r>
          </a:p>
        </p:txBody>
      </p:sp>
      <p:sp>
        <p:nvSpPr>
          <p:cNvPr id="6" name="מציין מיקום של מספר שקופית 5">
            <a:extLst>
              <a:ext uri="{FF2B5EF4-FFF2-40B4-BE49-F238E27FC236}">
                <a16:creationId xmlns:a16="http://schemas.microsoft.com/office/drawing/2014/main" id="{5E10B3B9-87B6-4343-BA9A-233A6ED0C063}"/>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850552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or</a:t>
            </a:r>
          </a:p>
        </p:txBody>
      </p:sp>
      <p:sp>
        <p:nvSpPr>
          <p:cNvPr id="3" name="Content Placeholder 2"/>
          <p:cNvSpPr>
            <a:spLocks noGrp="1"/>
          </p:cNvSpPr>
          <p:nvPr>
            <p:ph idx="1"/>
          </p:nvPr>
        </p:nvSpPr>
        <p:spPr>
          <a:xfrm>
            <a:off x="1981200" y="1600201"/>
            <a:ext cx="8382000" cy="4525963"/>
          </a:xfrm>
        </p:spPr>
        <p:txBody>
          <a:bodyPr>
            <a:normAutofit/>
          </a:bodyPr>
          <a:lstStyle/>
          <a:p>
            <a:pPr>
              <a:buFont typeface="Wingdings"/>
              <a:buChar char="Ø"/>
            </a:pPr>
            <a:r>
              <a:rPr lang="en-US" dirty="0" err="1"/>
              <a:t>db.students.find</a:t>
            </a:r>
            <a:r>
              <a:rPr lang="en-US" dirty="0"/>
              <a:t>({$and: [{"</a:t>
            </a:r>
            <a:r>
              <a:rPr lang="en-US" dirty="0" err="1"/>
              <a:t>FirstName</a:t>
            </a:r>
            <a:r>
              <a:rPr lang="en-US" dirty="0"/>
              <a:t>": "Tal"},{"</a:t>
            </a:r>
            <a:r>
              <a:rPr lang="en-US" dirty="0" err="1"/>
              <a:t>LastName</a:t>
            </a:r>
            <a:r>
              <a:rPr lang="en-US" dirty="0"/>
              <a:t>":"Negev"}]})</a:t>
            </a:r>
          </a:p>
          <a:p>
            <a:pPr marL="0" indent="0">
              <a:buNone/>
            </a:pPr>
            <a:r>
              <a:rPr lang="en-US" sz="1800" dirty="0">
                <a:solidFill>
                  <a:srgbClr val="0070C0"/>
                </a:solidFill>
              </a:rPr>
              <a:t>{ "_id" : </a:t>
            </a:r>
            <a:r>
              <a:rPr lang="en-US" sz="1800" dirty="0" err="1">
                <a:solidFill>
                  <a:srgbClr val="0070C0"/>
                </a:solidFill>
              </a:rPr>
              <a:t>ObjectId</a:t>
            </a:r>
            <a:r>
              <a:rPr lang="en-US" sz="1800" dirty="0">
                <a:solidFill>
                  <a:srgbClr val="0070C0"/>
                </a:solidFill>
              </a:rPr>
              <a:t>("589afa9244a5653a862dd694"), "</a:t>
            </a:r>
            <a:r>
              <a:rPr lang="en-US" sz="1800" dirty="0" err="1">
                <a:solidFill>
                  <a:srgbClr val="0070C0"/>
                </a:solidFill>
              </a:rPr>
              <a:t>FirstName</a:t>
            </a:r>
            <a:r>
              <a:rPr lang="en-US" sz="1800" dirty="0">
                <a:solidFill>
                  <a:srgbClr val="0070C0"/>
                </a:solidFill>
              </a:rPr>
              <a:t>" : "Tal", "</a:t>
            </a:r>
            <a:r>
              <a:rPr lang="en-US" sz="1800" dirty="0" err="1">
                <a:solidFill>
                  <a:srgbClr val="0070C0"/>
                </a:solidFill>
              </a:rPr>
              <a:t>LastName</a:t>
            </a:r>
            <a:r>
              <a:rPr lang="en-US" sz="1800" dirty="0">
                <a:solidFill>
                  <a:srgbClr val="0070C0"/>
                </a:solidFill>
              </a:rPr>
              <a:t>": "Negev", "Address" : { "Street" : "</a:t>
            </a:r>
            <a:r>
              <a:rPr lang="en-US" sz="1800" dirty="0" err="1">
                <a:solidFill>
                  <a:srgbClr val="0070C0"/>
                </a:solidFill>
              </a:rPr>
              <a:t>Yarkon</a:t>
            </a:r>
            <a:r>
              <a:rPr lang="en-US" sz="1800" dirty="0">
                <a:solidFill>
                  <a:srgbClr val="0070C0"/>
                </a:solidFill>
              </a:rPr>
              <a:t> 26", "City" : "Jerusalem" } }</a:t>
            </a:r>
          </a:p>
          <a:p>
            <a:pPr>
              <a:buFont typeface="Wingdings"/>
              <a:buChar char="Ø"/>
            </a:pPr>
            <a:r>
              <a:rPr lang="en-US" sz="2400" dirty="0" err="1"/>
              <a:t>db.students.find</a:t>
            </a:r>
            <a:r>
              <a:rPr lang="en-US" sz="2400" dirty="0"/>
              <a:t>({"</a:t>
            </a:r>
            <a:r>
              <a:rPr lang="en-US" sz="2400" dirty="0" err="1"/>
              <a:t>FirstName</a:t>
            </a:r>
            <a:r>
              <a:rPr lang="en-US" sz="2400" dirty="0"/>
              <a:t>": "Tal","</a:t>
            </a:r>
            <a:r>
              <a:rPr lang="en-US" sz="2400" dirty="0" err="1"/>
              <a:t>LastName</a:t>
            </a:r>
            <a:r>
              <a:rPr lang="en-US" sz="2400" dirty="0"/>
              <a:t>":"Negev"})</a:t>
            </a:r>
          </a:p>
          <a:p>
            <a:pPr>
              <a:buFont typeface="Wingdings"/>
              <a:buChar char="Ø"/>
            </a:pPr>
            <a:r>
              <a:rPr lang="en-US" dirty="0" err="1"/>
              <a:t>db.students.find</a:t>
            </a:r>
            <a:r>
              <a:rPr lang="en-US" dirty="0"/>
              <a:t>({"</a:t>
            </a:r>
            <a:r>
              <a:rPr lang="en-US" dirty="0" err="1"/>
              <a:t>FirstName</a:t>
            </a:r>
            <a:r>
              <a:rPr lang="en-US" dirty="0"/>
              <a:t>":"Tom", $or: [{"</a:t>
            </a:r>
            <a:r>
              <a:rPr lang="en-US" dirty="0" err="1"/>
              <a:t>LastName</a:t>
            </a:r>
            <a:r>
              <a:rPr lang="en-US" dirty="0"/>
              <a:t>":"Negev"},{"</a:t>
            </a:r>
            <a:r>
              <a:rPr lang="en-US" dirty="0" err="1"/>
              <a:t>LastName</a:t>
            </a:r>
            <a:r>
              <a:rPr lang="en-US" dirty="0"/>
              <a:t>":"Glow"}]})</a:t>
            </a:r>
          </a:p>
          <a:p>
            <a:pPr marL="0" indent="0">
              <a:buNone/>
            </a:pPr>
            <a:r>
              <a:rPr lang="en-US" sz="1800" dirty="0">
                <a:solidFill>
                  <a:srgbClr val="0070C0"/>
                </a:solidFill>
              </a:rPr>
              <a:t>{ "_id" : </a:t>
            </a:r>
            <a:r>
              <a:rPr lang="en-US" sz="1800" dirty="0" err="1">
                <a:solidFill>
                  <a:srgbClr val="0070C0"/>
                </a:solidFill>
              </a:rPr>
              <a:t>ObjectId</a:t>
            </a:r>
            <a:r>
              <a:rPr lang="en-US" sz="1800" dirty="0">
                <a:solidFill>
                  <a:srgbClr val="0070C0"/>
                </a:solidFill>
              </a:rPr>
              <a:t>("589afa9244a5653a862dd693"), "</a:t>
            </a:r>
            <a:r>
              <a:rPr lang="en-US" sz="1800" dirty="0" err="1">
                <a:solidFill>
                  <a:srgbClr val="0070C0"/>
                </a:solidFill>
              </a:rPr>
              <a:t>FirstName</a:t>
            </a:r>
            <a:r>
              <a:rPr lang="en-US" sz="1800" dirty="0">
                <a:solidFill>
                  <a:srgbClr val="0070C0"/>
                </a:solidFill>
              </a:rPr>
              <a:t>" : "</a:t>
            </a:r>
            <a:r>
              <a:rPr lang="en-US" sz="1800" dirty="0">
                <a:solidFill>
                  <a:srgbClr val="0070C0"/>
                </a:solidFill>
                <a:highlight>
                  <a:srgbClr val="FFFF00"/>
                </a:highlight>
              </a:rPr>
              <a:t>Tom</a:t>
            </a:r>
            <a:r>
              <a:rPr lang="en-US" sz="1800" dirty="0">
                <a:solidFill>
                  <a:srgbClr val="0070C0"/>
                </a:solidFill>
              </a:rPr>
              <a:t>", "</a:t>
            </a:r>
            <a:r>
              <a:rPr lang="en-US" sz="1800" dirty="0" err="1">
                <a:solidFill>
                  <a:srgbClr val="0070C0"/>
                </a:solidFill>
              </a:rPr>
              <a:t>LastName</a:t>
            </a:r>
            <a:r>
              <a:rPr lang="en-US" sz="1800" dirty="0">
                <a:solidFill>
                  <a:srgbClr val="0070C0"/>
                </a:solidFill>
              </a:rPr>
              <a:t>"</a:t>
            </a:r>
          </a:p>
          <a:p>
            <a:pPr marL="0" indent="0">
              <a:buNone/>
            </a:pPr>
            <a:r>
              <a:rPr lang="en-US" sz="1800" dirty="0">
                <a:solidFill>
                  <a:srgbClr val="0070C0"/>
                </a:solidFill>
              </a:rPr>
              <a:t>: "</a:t>
            </a:r>
            <a:r>
              <a:rPr lang="en-US" sz="1800" dirty="0">
                <a:solidFill>
                  <a:srgbClr val="0070C0"/>
                </a:solidFill>
                <a:highlight>
                  <a:srgbClr val="00FF00"/>
                </a:highlight>
              </a:rPr>
              <a:t>Glow</a:t>
            </a:r>
            <a:r>
              <a:rPr lang="en-US" sz="1800" dirty="0">
                <a:solidFill>
                  <a:srgbClr val="0070C0"/>
                </a:solidFill>
              </a:rPr>
              <a:t>", "Address" : { "Street" : "</a:t>
            </a:r>
            <a:r>
              <a:rPr lang="en-US" sz="1800" dirty="0" err="1">
                <a:solidFill>
                  <a:srgbClr val="0070C0"/>
                </a:solidFill>
              </a:rPr>
              <a:t>Mishmar</a:t>
            </a:r>
            <a:r>
              <a:rPr lang="en-US" sz="1800" dirty="0">
                <a:solidFill>
                  <a:srgbClr val="0070C0"/>
                </a:solidFill>
              </a:rPr>
              <a:t> 5", "City" : "Ariel" } }</a:t>
            </a:r>
          </a:p>
          <a:p>
            <a:pPr>
              <a:buFont typeface="Wingdings"/>
              <a:buChar char="Ø"/>
            </a:pPr>
            <a:endParaRPr lang="en-US" dirty="0"/>
          </a:p>
          <a:p>
            <a:pPr>
              <a:buFont typeface="Wingdings"/>
              <a:buChar char="Ø"/>
            </a:pPr>
            <a:endParaRPr lang="en-US" dirty="0"/>
          </a:p>
          <a:p>
            <a:endParaRPr lang="en-US" dirty="0"/>
          </a:p>
        </p:txBody>
      </p:sp>
      <p:sp>
        <p:nvSpPr>
          <p:cNvPr id="4" name="Rectangular Callout 3"/>
          <p:cNvSpPr/>
          <p:nvPr/>
        </p:nvSpPr>
        <p:spPr>
          <a:xfrm>
            <a:off x="7772400" y="1066800"/>
            <a:ext cx="1600200" cy="533400"/>
          </a:xfrm>
          <a:prstGeom prst="wedgeRectCallout">
            <a:avLst>
              <a:gd name="adj1" fmla="val -127481"/>
              <a:gd name="adj2" fmla="val 67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list.</a:t>
            </a:r>
          </a:p>
        </p:txBody>
      </p:sp>
      <p:sp>
        <p:nvSpPr>
          <p:cNvPr id="5" name="Rectangular Callout 4"/>
          <p:cNvSpPr/>
          <p:nvPr/>
        </p:nvSpPr>
        <p:spPr>
          <a:xfrm>
            <a:off x="8458200" y="2971800"/>
            <a:ext cx="2133600" cy="304800"/>
          </a:xfrm>
          <a:prstGeom prst="wedgeRectCallout">
            <a:avLst>
              <a:gd name="adj1" fmla="val -83952"/>
              <a:gd name="adj2" fmla="val 6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Equivalent to above.</a:t>
            </a:r>
          </a:p>
        </p:txBody>
      </p:sp>
      <p:sp>
        <p:nvSpPr>
          <p:cNvPr id="7" name="Rectangle 6"/>
          <p:cNvSpPr/>
          <p:nvPr/>
        </p:nvSpPr>
        <p:spPr>
          <a:xfrm>
            <a:off x="2819400" y="5638800"/>
            <a:ext cx="6400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Note that in all these examples we always gave find only </a:t>
            </a:r>
            <a:r>
              <a:rPr lang="en-US" sz="2400" dirty="0">
                <a:solidFill>
                  <a:srgbClr val="FFFF00"/>
                </a:solidFill>
              </a:rPr>
              <a:t>a single parameter</a:t>
            </a:r>
            <a:r>
              <a:rPr lang="en-US" sz="2400" dirty="0">
                <a:solidFill>
                  <a:schemeClr val="accent3">
                    <a:lumMod val="60000"/>
                    <a:lumOff val="40000"/>
                  </a:schemeClr>
                </a:solidFill>
              </a:rPr>
              <a:t>.</a:t>
            </a:r>
          </a:p>
        </p:txBody>
      </p:sp>
      <p:pic>
        <p:nvPicPr>
          <p:cNvPr id="8"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1907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9961091B-BDDC-430F-85E6-4065BB7EE01D}"/>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18024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Select Specific Fields (Projection in Relational Algebra)</a:t>
            </a:r>
          </a:p>
        </p:txBody>
      </p:sp>
      <p:sp>
        <p:nvSpPr>
          <p:cNvPr id="3" name="Content Placeholder 2"/>
          <p:cNvSpPr>
            <a:spLocks noGrp="1"/>
          </p:cNvSpPr>
          <p:nvPr>
            <p:ph idx="1"/>
          </p:nvPr>
        </p:nvSpPr>
        <p:spPr>
          <a:xfrm>
            <a:off x="1828800" y="1600201"/>
            <a:ext cx="8534400" cy="4525963"/>
          </a:xfrm>
        </p:spPr>
        <p:txBody>
          <a:bodyPr>
            <a:normAutofit fontScale="85000" lnSpcReduction="10000"/>
          </a:bodyPr>
          <a:lstStyle/>
          <a:p>
            <a:pPr>
              <a:buFont typeface="Wingdings"/>
              <a:buChar char="Ø"/>
            </a:pPr>
            <a:r>
              <a:rPr lang="en-US" dirty="0" err="1"/>
              <a:t>db.students.find</a:t>
            </a:r>
            <a:r>
              <a:rPr lang="en-US" dirty="0"/>
              <a:t>({"</a:t>
            </a:r>
            <a:r>
              <a:rPr lang="en-US" dirty="0" err="1"/>
              <a:t>FirstName</a:t>
            </a:r>
            <a:r>
              <a:rPr lang="en-US" dirty="0"/>
              <a:t>":"Tim"},{"</a:t>
            </a:r>
            <a:r>
              <a:rPr lang="en-US" dirty="0" err="1"/>
              <a:t>FirstName</a:t>
            </a:r>
            <a:r>
              <a:rPr lang="en-US" dirty="0"/>
              <a:t>":true})</a:t>
            </a:r>
          </a:p>
          <a:p>
            <a:pPr marL="0" indent="0">
              <a:buNone/>
            </a:pPr>
            <a:r>
              <a:rPr lang="en-US" dirty="0">
                <a:solidFill>
                  <a:srgbClr val="0070C0"/>
                </a:solidFill>
              </a:rPr>
              <a:t>{ "_id" : </a:t>
            </a:r>
            <a:r>
              <a:rPr lang="en-US" dirty="0" err="1">
                <a:solidFill>
                  <a:srgbClr val="0070C0"/>
                </a:solidFill>
              </a:rPr>
              <a:t>ObjectId</a:t>
            </a:r>
            <a:r>
              <a:rPr lang="en-US" dirty="0">
                <a:solidFill>
                  <a:srgbClr val="0070C0"/>
                </a:solidFill>
              </a:rPr>
              <a:t>("589afa9244a5653a862dd693"), "</a:t>
            </a:r>
            <a:r>
              <a:rPr lang="en-US" dirty="0" err="1">
                <a:solidFill>
                  <a:srgbClr val="0070C0"/>
                </a:solidFill>
              </a:rPr>
              <a:t>FirstName</a:t>
            </a:r>
            <a:r>
              <a:rPr lang="en-US" dirty="0">
                <a:solidFill>
                  <a:srgbClr val="0070C0"/>
                </a:solidFill>
              </a:rPr>
              <a:t>" : "Tim" }</a:t>
            </a:r>
          </a:p>
          <a:p>
            <a:pPr>
              <a:buFont typeface="Wingdings"/>
              <a:buChar char="Ø"/>
            </a:pPr>
            <a:r>
              <a:rPr lang="en-US" dirty="0" err="1"/>
              <a:t>db.students.find</a:t>
            </a:r>
            <a:r>
              <a:rPr lang="en-US" dirty="0"/>
              <a:t>({"</a:t>
            </a:r>
            <a:r>
              <a:rPr lang="en-US" dirty="0" err="1"/>
              <a:t>FirstName</a:t>
            </a:r>
            <a:r>
              <a:rPr lang="en-US" dirty="0"/>
              <a:t>":"Tim"},{"</a:t>
            </a:r>
            <a:r>
              <a:rPr lang="en-US" dirty="0" err="1"/>
              <a:t>FirstName</a:t>
            </a:r>
            <a:r>
              <a:rPr lang="en-US" dirty="0"/>
              <a:t>":true, _</a:t>
            </a:r>
            <a:r>
              <a:rPr lang="en-US" dirty="0" err="1"/>
              <a:t>id:false</a:t>
            </a:r>
            <a:r>
              <a:rPr lang="en-US" dirty="0"/>
              <a:t>})</a:t>
            </a:r>
          </a:p>
          <a:p>
            <a:pPr marL="0" indent="0">
              <a:buNone/>
            </a:pPr>
            <a:r>
              <a:rPr lang="en-US" dirty="0">
                <a:solidFill>
                  <a:srgbClr val="0070C0"/>
                </a:solidFill>
              </a:rPr>
              <a:t>{ "</a:t>
            </a:r>
            <a:r>
              <a:rPr lang="en-US" dirty="0" err="1">
                <a:solidFill>
                  <a:srgbClr val="0070C0"/>
                </a:solidFill>
              </a:rPr>
              <a:t>FirstName</a:t>
            </a:r>
            <a:r>
              <a:rPr lang="en-US" dirty="0">
                <a:solidFill>
                  <a:srgbClr val="0070C0"/>
                </a:solidFill>
              </a:rPr>
              <a:t>" : "Tim" }</a:t>
            </a:r>
          </a:p>
          <a:p>
            <a:pPr>
              <a:buFont typeface="Wingdings"/>
              <a:buChar char="Ø"/>
            </a:pPr>
            <a:r>
              <a:rPr lang="en-US" dirty="0" err="1"/>
              <a:t>db.students.find</a:t>
            </a:r>
            <a:r>
              <a:rPr lang="en-US" dirty="0"/>
              <a:t>({},{"</a:t>
            </a:r>
            <a:r>
              <a:rPr lang="en-US" dirty="0" err="1"/>
              <a:t>FirstName</a:t>
            </a:r>
            <a:r>
              <a:rPr lang="en-US" dirty="0"/>
              <a:t>":true, _</a:t>
            </a:r>
            <a:r>
              <a:rPr lang="en-US" dirty="0" err="1"/>
              <a:t>id:false</a:t>
            </a:r>
            <a:r>
              <a:rPr lang="en-US" dirty="0"/>
              <a:t>})</a:t>
            </a:r>
          </a:p>
          <a:p>
            <a:pPr marL="0" indent="0">
              <a:buNone/>
            </a:pPr>
            <a:r>
              <a:rPr lang="en-US" dirty="0">
                <a:solidFill>
                  <a:srgbClr val="0070C0"/>
                </a:solidFill>
              </a:rPr>
              <a:t>{ "</a:t>
            </a:r>
            <a:r>
              <a:rPr lang="en-US" dirty="0" err="1">
                <a:solidFill>
                  <a:srgbClr val="0070C0"/>
                </a:solidFill>
              </a:rPr>
              <a:t>FirstName</a:t>
            </a:r>
            <a:r>
              <a:rPr lang="en-US" dirty="0">
                <a:solidFill>
                  <a:srgbClr val="0070C0"/>
                </a:solidFill>
              </a:rPr>
              <a:t>" : "</a:t>
            </a:r>
            <a:r>
              <a:rPr lang="en-US" dirty="0" err="1">
                <a:solidFill>
                  <a:srgbClr val="0070C0"/>
                </a:solidFill>
              </a:rPr>
              <a:t>Chaya</a:t>
            </a:r>
            <a:r>
              <a:rPr lang="en-US" dirty="0">
                <a:solidFill>
                  <a:srgbClr val="0070C0"/>
                </a:solidFill>
              </a:rPr>
              <a:t>" }</a:t>
            </a:r>
          </a:p>
          <a:p>
            <a:pPr marL="0" indent="0">
              <a:buNone/>
            </a:pPr>
            <a:r>
              <a:rPr lang="en-US" dirty="0">
                <a:solidFill>
                  <a:srgbClr val="0070C0"/>
                </a:solidFill>
              </a:rPr>
              <a:t>{ "</a:t>
            </a:r>
            <a:r>
              <a:rPr lang="en-US" dirty="0" err="1">
                <a:solidFill>
                  <a:srgbClr val="0070C0"/>
                </a:solidFill>
              </a:rPr>
              <a:t>FirstName</a:t>
            </a:r>
            <a:r>
              <a:rPr lang="en-US" dirty="0">
                <a:solidFill>
                  <a:srgbClr val="0070C0"/>
                </a:solidFill>
              </a:rPr>
              <a:t>" : "Tim" }</a:t>
            </a:r>
          </a:p>
          <a:p>
            <a:pPr marL="0" indent="0">
              <a:buNone/>
            </a:pPr>
            <a:r>
              <a:rPr lang="en-US" dirty="0">
                <a:solidFill>
                  <a:srgbClr val="0070C0"/>
                </a:solidFill>
              </a:rPr>
              <a:t>{ "</a:t>
            </a:r>
            <a:r>
              <a:rPr lang="en-US" dirty="0" err="1">
                <a:solidFill>
                  <a:srgbClr val="0070C0"/>
                </a:solidFill>
              </a:rPr>
              <a:t>FirstName</a:t>
            </a:r>
            <a:r>
              <a:rPr lang="en-US" dirty="0">
                <a:solidFill>
                  <a:srgbClr val="0070C0"/>
                </a:solidFill>
              </a:rPr>
              <a:t>" : "Tal" }</a:t>
            </a:r>
          </a:p>
          <a:p>
            <a:pPr>
              <a:buFont typeface="Wingdings"/>
              <a:buChar char="Ø"/>
            </a:pPr>
            <a:endParaRPr lang="en-US" dirty="0"/>
          </a:p>
          <a:p>
            <a:pPr>
              <a:buFont typeface="Wingdings"/>
              <a:buChar char="Ø"/>
            </a:pPr>
            <a:endParaRPr lang="en-US" dirty="0"/>
          </a:p>
        </p:txBody>
      </p:sp>
      <p:sp>
        <p:nvSpPr>
          <p:cNvPr id="4" name="Rectangular Callout 3"/>
          <p:cNvSpPr/>
          <p:nvPr/>
        </p:nvSpPr>
        <p:spPr>
          <a:xfrm>
            <a:off x="4953000" y="2514600"/>
            <a:ext cx="4800600" cy="381000"/>
          </a:xfrm>
          <a:prstGeom prst="wedgeRectCallout">
            <a:avLst>
              <a:gd name="adj1" fmla="val -23473"/>
              <a:gd name="adj2" fmla="val -72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is displayed even when not requested explicitly</a:t>
            </a:r>
          </a:p>
        </p:txBody>
      </p:sp>
      <p:sp>
        <p:nvSpPr>
          <p:cNvPr id="5" name="Rectangular Callout 4"/>
          <p:cNvSpPr/>
          <p:nvPr/>
        </p:nvSpPr>
        <p:spPr>
          <a:xfrm>
            <a:off x="6019800" y="4800600"/>
            <a:ext cx="4495800" cy="685800"/>
          </a:xfrm>
          <a:prstGeom prst="wedgeRectCallout">
            <a:avLst>
              <a:gd name="adj1" fmla="val -46806"/>
              <a:gd name="adj2" fmla="val -76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RDBMS: SELECT </a:t>
            </a:r>
            <a:r>
              <a:rPr lang="en-US" dirty="0" err="1"/>
              <a:t>FirstName</a:t>
            </a:r>
            <a:r>
              <a:rPr lang="en-US" dirty="0"/>
              <a:t> FROM students</a:t>
            </a:r>
          </a:p>
        </p:txBody>
      </p:sp>
      <p:pic>
        <p:nvPicPr>
          <p:cNvPr id="6"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553" y="79375"/>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של מספר שקופית 6">
            <a:extLst>
              <a:ext uri="{FF2B5EF4-FFF2-40B4-BE49-F238E27FC236}">
                <a16:creationId xmlns:a16="http://schemas.microsoft.com/office/drawing/2014/main" id="{87912132-D544-43F4-9C4B-7C0CF74CF764}"/>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8" name="Rectangular Callout 4">
            <a:extLst>
              <a:ext uri="{FF2B5EF4-FFF2-40B4-BE49-F238E27FC236}">
                <a16:creationId xmlns:a16="http://schemas.microsoft.com/office/drawing/2014/main" id="{238CC70B-887F-4163-A149-67E7CE6A1928}"/>
              </a:ext>
            </a:extLst>
          </p:cNvPr>
          <p:cNvSpPr/>
          <p:nvPr/>
        </p:nvSpPr>
        <p:spPr>
          <a:xfrm>
            <a:off x="7696200" y="960436"/>
            <a:ext cx="3276600" cy="571501"/>
          </a:xfrm>
          <a:prstGeom prst="wedgeRectCallout">
            <a:avLst>
              <a:gd name="adj1" fmla="val -27407"/>
              <a:gd name="adj2" fmla="val 72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list of the properties you  want to get </a:t>
            </a:r>
          </a:p>
        </p:txBody>
      </p:sp>
    </p:spTree>
    <p:extLst>
      <p:ext uri="{BB962C8B-B14F-4D97-AF65-F5344CB8AC3E}">
        <p14:creationId xmlns:p14="http://schemas.microsoft.com/office/powerpoint/2010/main" val="109473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set</a:t>
            </a:r>
          </a:p>
        </p:txBody>
      </p:sp>
      <p:sp>
        <p:nvSpPr>
          <p:cNvPr id="3" name="Content Placeholder 2"/>
          <p:cNvSpPr>
            <a:spLocks noGrp="1"/>
          </p:cNvSpPr>
          <p:nvPr>
            <p:ph idx="1"/>
          </p:nvPr>
        </p:nvSpPr>
        <p:spPr>
          <a:xfrm>
            <a:off x="609600" y="1994404"/>
            <a:ext cx="10972800" cy="4525963"/>
          </a:xfrm>
        </p:spPr>
        <p:txBody>
          <a:bodyPr>
            <a:normAutofit/>
          </a:bodyPr>
          <a:lstStyle/>
          <a:p>
            <a:pPr>
              <a:buFont typeface="Wingdings"/>
              <a:buChar char="Ø"/>
            </a:pPr>
            <a:r>
              <a:rPr lang="en-US" dirty="0" err="1"/>
              <a:t>db.students.update</a:t>
            </a:r>
            <a:r>
              <a:rPr lang="en-US" dirty="0"/>
              <a:t>(</a:t>
            </a:r>
            <a:r>
              <a:rPr lang="en-US" dirty="0">
                <a:highlight>
                  <a:srgbClr val="FFFF00"/>
                </a:highlight>
              </a:rPr>
              <a:t>{"</a:t>
            </a:r>
            <a:r>
              <a:rPr lang="en-US" dirty="0" err="1">
                <a:highlight>
                  <a:srgbClr val="FFFF00"/>
                </a:highlight>
              </a:rPr>
              <a:t>FirstName</a:t>
            </a:r>
            <a:r>
              <a:rPr lang="en-US" dirty="0">
                <a:highlight>
                  <a:srgbClr val="FFFF00"/>
                </a:highlight>
              </a:rPr>
              <a:t>":"Tom"}</a:t>
            </a:r>
            <a:r>
              <a:rPr lang="en-US" dirty="0"/>
              <a:t>, </a:t>
            </a:r>
            <a:r>
              <a:rPr lang="en-US" dirty="0">
                <a:highlight>
                  <a:srgbClr val="00FFFF"/>
                </a:highlight>
              </a:rPr>
              <a:t>{"</a:t>
            </a:r>
            <a:r>
              <a:rPr lang="en-US" dirty="0" err="1">
                <a:highlight>
                  <a:srgbClr val="00FFFF"/>
                </a:highlight>
              </a:rPr>
              <a:t>FirstName</a:t>
            </a:r>
            <a:r>
              <a:rPr lang="en-US" dirty="0">
                <a:highlight>
                  <a:srgbClr val="00FFFF"/>
                </a:highlight>
              </a:rPr>
              <a:t>" : "Tim", "</a:t>
            </a:r>
            <a:r>
              <a:rPr lang="en-US" dirty="0" err="1">
                <a:highlight>
                  <a:srgbClr val="00FFFF"/>
                </a:highlight>
              </a:rPr>
              <a:t>LastName</a:t>
            </a:r>
            <a:r>
              <a:rPr lang="en-US" dirty="0">
                <a:highlight>
                  <a:srgbClr val="00FFFF"/>
                </a:highlight>
              </a:rPr>
              <a:t>": "Glow", "Address" : { "Street" : "</a:t>
            </a:r>
            <a:r>
              <a:rPr lang="en-US" dirty="0" err="1">
                <a:highlight>
                  <a:srgbClr val="00FFFF"/>
                </a:highlight>
              </a:rPr>
              <a:t>Mishmar</a:t>
            </a:r>
            <a:r>
              <a:rPr lang="en-US" dirty="0">
                <a:highlight>
                  <a:srgbClr val="00FFFF"/>
                </a:highlight>
              </a:rPr>
              <a:t> 5", "City" : "Ariel" }}</a:t>
            </a:r>
            <a:r>
              <a:rPr lang="en-US" dirty="0"/>
              <a:t>)</a:t>
            </a:r>
          </a:p>
          <a:p>
            <a:pPr>
              <a:buFont typeface="Wingdings"/>
              <a:buChar char="Ø"/>
            </a:pPr>
            <a:endParaRPr lang="en-US" dirty="0"/>
          </a:p>
          <a:p>
            <a:pPr>
              <a:buFont typeface="Wingdings"/>
              <a:buChar char="Ø"/>
            </a:pPr>
            <a:r>
              <a:rPr lang="en-US" dirty="0" err="1"/>
              <a:t>db.students.update</a:t>
            </a:r>
            <a:r>
              <a:rPr lang="en-US" dirty="0">
                <a:highlight>
                  <a:srgbClr val="FFFF00"/>
                </a:highlight>
              </a:rPr>
              <a:t>({"</a:t>
            </a:r>
            <a:r>
              <a:rPr lang="en-US" dirty="0" err="1">
                <a:highlight>
                  <a:srgbClr val="FFFF00"/>
                </a:highlight>
              </a:rPr>
              <a:t>FirstName":"Tom</a:t>
            </a:r>
            <a:r>
              <a:rPr lang="en-US" dirty="0">
                <a:highlight>
                  <a:srgbClr val="FFFF00"/>
                </a:highlight>
              </a:rPr>
              <a:t>"}</a:t>
            </a:r>
            <a:r>
              <a:rPr lang="en-US" dirty="0"/>
              <a:t>, </a:t>
            </a:r>
            <a:r>
              <a:rPr lang="en-US" dirty="0">
                <a:highlight>
                  <a:srgbClr val="00FFFF"/>
                </a:highlight>
              </a:rPr>
              <a:t>{</a:t>
            </a:r>
            <a:r>
              <a:rPr lang="en-US" dirty="0">
                <a:solidFill>
                  <a:srgbClr val="C00000"/>
                </a:solidFill>
                <a:highlight>
                  <a:srgbClr val="00FFFF"/>
                </a:highlight>
              </a:rPr>
              <a:t>$set</a:t>
            </a:r>
            <a:r>
              <a:rPr lang="en-US" dirty="0">
                <a:highlight>
                  <a:srgbClr val="00FFFF"/>
                </a:highlight>
              </a:rPr>
              <a:t>:{"</a:t>
            </a:r>
            <a:r>
              <a:rPr lang="en-US" dirty="0" err="1">
                <a:highlight>
                  <a:srgbClr val="00FFFF"/>
                </a:highlight>
              </a:rPr>
              <a:t>FirstName":"Tim</a:t>
            </a:r>
            <a:r>
              <a:rPr lang="en-US" dirty="0">
                <a:highlight>
                  <a:srgbClr val="00FFFF"/>
                </a:highlight>
              </a:rPr>
              <a:t>"}}</a:t>
            </a:r>
            <a:r>
              <a:rPr lang="en-US" dirty="0"/>
              <a:t>, </a:t>
            </a:r>
            <a:r>
              <a:rPr lang="en-US" dirty="0">
                <a:highlight>
                  <a:srgbClr val="FF00FF"/>
                </a:highlight>
              </a:rPr>
              <a:t>{</a:t>
            </a:r>
            <a:r>
              <a:rPr lang="en-US" dirty="0" err="1">
                <a:highlight>
                  <a:srgbClr val="FF00FF"/>
                </a:highlight>
              </a:rPr>
              <a:t>multi:true</a:t>
            </a:r>
            <a:r>
              <a:rPr lang="en-US" dirty="0">
                <a:highlight>
                  <a:srgbClr val="FF00FF"/>
                </a:highlight>
              </a:rPr>
              <a:t>}</a:t>
            </a:r>
            <a:r>
              <a:rPr lang="en-US" dirty="0"/>
              <a:t>)</a:t>
            </a:r>
          </a:p>
          <a:p>
            <a:pPr>
              <a:buFont typeface="Wingdings"/>
              <a:buChar char="Ø"/>
            </a:pPr>
            <a:endParaRPr lang="en-US" dirty="0"/>
          </a:p>
        </p:txBody>
      </p:sp>
      <p:sp>
        <p:nvSpPr>
          <p:cNvPr id="4" name="Rectangular Callout 3"/>
          <p:cNvSpPr/>
          <p:nvPr/>
        </p:nvSpPr>
        <p:spPr>
          <a:xfrm>
            <a:off x="5715000" y="5943600"/>
            <a:ext cx="3962400" cy="838200"/>
          </a:xfrm>
          <a:prstGeom prst="wedgeRectCallout">
            <a:avLst>
              <a:gd name="adj1" fmla="val -17384"/>
              <a:gd name="adj2" fmla="val -140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don't set multi to true, </a:t>
            </a:r>
            <a:r>
              <a:rPr lang="en-US" dirty="0" err="1"/>
              <a:t>MongoDB</a:t>
            </a:r>
            <a:r>
              <a:rPr lang="en-US" dirty="0"/>
              <a:t> will only set the first item it finds</a:t>
            </a:r>
          </a:p>
        </p:txBody>
      </p:sp>
      <p:pic>
        <p:nvPicPr>
          <p:cNvPr id="5"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106" y="303213"/>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4648200" y="3137403"/>
            <a:ext cx="4495800" cy="990600"/>
          </a:xfrm>
          <a:prstGeom prst="wedgeRectCallout">
            <a:avLst>
              <a:gd name="adj1" fmla="val 15421"/>
              <a:gd name="adj2" fmla="val -127371"/>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MongoDB</a:t>
            </a:r>
            <a:r>
              <a:rPr lang="en-US" dirty="0"/>
              <a:t> will search for a </a:t>
            </a:r>
            <a:r>
              <a:rPr lang="en-US" dirty="0" err="1"/>
              <a:t>FirstName</a:t>
            </a:r>
            <a:r>
              <a:rPr lang="en-US" dirty="0"/>
              <a:t>="Tom", and change the whole document to be: </a:t>
            </a:r>
            <a:r>
              <a:rPr lang="en-US" sz="1200" dirty="0"/>
              <a:t>{"</a:t>
            </a:r>
            <a:r>
              <a:rPr lang="en-US" sz="1200" dirty="0" err="1"/>
              <a:t>FirstName</a:t>
            </a:r>
            <a:r>
              <a:rPr lang="en-US" sz="1200" dirty="0"/>
              <a:t>" : "Tim", "</a:t>
            </a:r>
            <a:r>
              <a:rPr lang="en-US" sz="1200" dirty="0" err="1"/>
              <a:t>LastName</a:t>
            </a:r>
            <a:r>
              <a:rPr lang="en-US" sz="1200" dirty="0"/>
              <a:t>": "Glow", "Address" : { "Street" : "</a:t>
            </a:r>
            <a:r>
              <a:rPr lang="en-US" sz="1200" dirty="0" err="1"/>
              <a:t>Mishmar</a:t>
            </a:r>
            <a:r>
              <a:rPr lang="en-US" sz="1200" dirty="0"/>
              <a:t> 5", "City" : "Ariel" }})</a:t>
            </a:r>
            <a:endParaRPr lang="en-US" dirty="0"/>
          </a:p>
        </p:txBody>
      </p:sp>
      <p:sp>
        <p:nvSpPr>
          <p:cNvPr id="7" name="Rectangular Callout 6"/>
          <p:cNvSpPr/>
          <p:nvPr/>
        </p:nvSpPr>
        <p:spPr>
          <a:xfrm>
            <a:off x="1981200" y="5943601"/>
            <a:ext cx="3352800" cy="622803"/>
          </a:xfrm>
          <a:prstGeom prst="wedgeRectCallout">
            <a:avLst>
              <a:gd name="adj1" fmla="val -30211"/>
              <a:gd name="adj2" fmla="val -158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will leave all other fields unchanged.</a:t>
            </a:r>
          </a:p>
        </p:txBody>
      </p:sp>
      <p:sp>
        <p:nvSpPr>
          <p:cNvPr id="8" name="מציין מיקום של מספר שקופית 7">
            <a:extLst>
              <a:ext uri="{FF2B5EF4-FFF2-40B4-BE49-F238E27FC236}">
                <a16:creationId xmlns:a16="http://schemas.microsoft.com/office/drawing/2014/main" id="{CF2A93C4-6BAF-4146-8223-DE41EBCFDC90}"/>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10" name="תיבת טקסט 9">
            <a:extLst>
              <a:ext uri="{FF2B5EF4-FFF2-40B4-BE49-F238E27FC236}">
                <a16:creationId xmlns:a16="http://schemas.microsoft.com/office/drawing/2014/main" id="{11226104-FFAB-41A4-BF6C-0C3A71C4DCCD}"/>
              </a:ext>
            </a:extLst>
          </p:cNvPr>
          <p:cNvSpPr txBox="1"/>
          <p:nvPr/>
        </p:nvSpPr>
        <p:spPr>
          <a:xfrm>
            <a:off x="762000" y="1423776"/>
            <a:ext cx="8229600" cy="369332"/>
          </a:xfrm>
          <a:prstGeom prst="rect">
            <a:avLst/>
          </a:prstGeom>
          <a:noFill/>
        </p:spPr>
        <p:txBody>
          <a:bodyPr wrap="square">
            <a:spAutoFit/>
          </a:bodyPr>
          <a:lstStyle/>
          <a:p>
            <a:r>
              <a:rPr lang="en-US" b="1" i="0" dirty="0">
                <a:solidFill>
                  <a:srgbClr val="21313C"/>
                </a:solidFill>
                <a:effectLst/>
                <a:latin typeface="Source Code Pro" panose="020B0509030403020204" pitchFamily="49" charset="0"/>
              </a:rPr>
              <a:t>Syntax: </a:t>
            </a:r>
            <a:r>
              <a:rPr lang="en-US" b="1" i="0" dirty="0" err="1">
                <a:solidFill>
                  <a:srgbClr val="21313C"/>
                </a:solidFill>
                <a:effectLst/>
                <a:latin typeface="Source Code Pro" panose="020B0509030403020204" pitchFamily="49" charset="0"/>
              </a:rPr>
              <a:t>db.collection.update</a:t>
            </a:r>
            <a:r>
              <a:rPr lang="en-US" b="1" i="0" dirty="0">
                <a:solidFill>
                  <a:srgbClr val="21313C"/>
                </a:solidFill>
                <a:effectLst/>
                <a:latin typeface="Source Code Pro" panose="020B0509030403020204" pitchFamily="49" charset="0"/>
              </a:rPr>
              <a:t>(</a:t>
            </a:r>
            <a:r>
              <a:rPr lang="en-US" b="1" i="0" dirty="0">
                <a:solidFill>
                  <a:srgbClr val="21313C"/>
                </a:solidFill>
                <a:effectLst/>
                <a:highlight>
                  <a:srgbClr val="FFFF00"/>
                </a:highlight>
                <a:latin typeface="Source Code Pro" panose="020B0509030403020204" pitchFamily="49" charset="0"/>
              </a:rPr>
              <a:t>query</a:t>
            </a:r>
            <a:r>
              <a:rPr lang="en-US" b="1" i="0" dirty="0">
                <a:solidFill>
                  <a:srgbClr val="21313C"/>
                </a:solidFill>
                <a:effectLst/>
                <a:latin typeface="Source Code Pro" panose="020B0509030403020204" pitchFamily="49" charset="0"/>
              </a:rPr>
              <a:t>, </a:t>
            </a:r>
            <a:r>
              <a:rPr lang="en-US" b="1" i="0" dirty="0">
                <a:solidFill>
                  <a:srgbClr val="21313C"/>
                </a:solidFill>
                <a:effectLst/>
                <a:highlight>
                  <a:srgbClr val="00FFFF"/>
                </a:highlight>
                <a:latin typeface="Source Code Pro" panose="020B0509030403020204" pitchFamily="49" charset="0"/>
              </a:rPr>
              <a:t>update</a:t>
            </a:r>
            <a:r>
              <a:rPr lang="en-US" b="1" i="0" dirty="0">
                <a:solidFill>
                  <a:srgbClr val="21313C"/>
                </a:solidFill>
                <a:effectLst/>
                <a:latin typeface="Source Code Pro" panose="020B0509030403020204" pitchFamily="49" charset="0"/>
              </a:rPr>
              <a:t>, </a:t>
            </a:r>
            <a:r>
              <a:rPr lang="en-US" b="1" i="0" dirty="0">
                <a:solidFill>
                  <a:srgbClr val="21313C"/>
                </a:solidFill>
                <a:effectLst/>
                <a:highlight>
                  <a:srgbClr val="FF00FF"/>
                </a:highlight>
                <a:latin typeface="Source Code Pro" panose="020B0509030403020204" pitchFamily="49" charset="0"/>
              </a:rPr>
              <a:t>options</a:t>
            </a:r>
            <a:r>
              <a:rPr lang="en-US" b="1" i="0" dirty="0">
                <a:solidFill>
                  <a:srgbClr val="21313C"/>
                </a:solidFill>
                <a:effectLst/>
                <a:latin typeface="Source Code Pro" panose="020B0509030403020204" pitchFamily="49" charset="0"/>
              </a:rPr>
              <a:t>)</a:t>
            </a:r>
            <a:endParaRPr lang="he-IL" dirty="0"/>
          </a:p>
        </p:txBody>
      </p:sp>
      <p:cxnSp>
        <p:nvCxnSpPr>
          <p:cNvPr id="12" name="מחבר חץ ישר 11">
            <a:extLst>
              <a:ext uri="{FF2B5EF4-FFF2-40B4-BE49-F238E27FC236}">
                <a16:creationId xmlns:a16="http://schemas.microsoft.com/office/drawing/2014/main" id="{8CB33A44-84E6-4D40-B1C0-24404A1C6AB3}"/>
              </a:ext>
            </a:extLst>
          </p:cNvPr>
          <p:cNvCxnSpPr/>
          <p:nvPr/>
        </p:nvCxnSpPr>
        <p:spPr>
          <a:xfrm flipH="1">
            <a:off x="2438400" y="1793108"/>
            <a:ext cx="381000" cy="2642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מחבר חץ ישר 12">
            <a:extLst>
              <a:ext uri="{FF2B5EF4-FFF2-40B4-BE49-F238E27FC236}">
                <a16:creationId xmlns:a16="http://schemas.microsoft.com/office/drawing/2014/main" id="{966E3D4F-724F-475F-889E-D807E16CD0E3}"/>
              </a:ext>
            </a:extLst>
          </p:cNvPr>
          <p:cNvCxnSpPr>
            <a:cxnSpLocks/>
          </p:cNvCxnSpPr>
          <p:nvPr/>
        </p:nvCxnSpPr>
        <p:spPr>
          <a:xfrm>
            <a:off x="5334000" y="1742458"/>
            <a:ext cx="0" cy="3149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מחבר חץ ישר 14">
            <a:extLst>
              <a:ext uri="{FF2B5EF4-FFF2-40B4-BE49-F238E27FC236}">
                <a16:creationId xmlns:a16="http://schemas.microsoft.com/office/drawing/2014/main" id="{C7357407-840A-49F7-8A58-DFA479609B36}"/>
              </a:ext>
            </a:extLst>
          </p:cNvPr>
          <p:cNvCxnSpPr>
            <a:cxnSpLocks/>
          </p:cNvCxnSpPr>
          <p:nvPr/>
        </p:nvCxnSpPr>
        <p:spPr>
          <a:xfrm>
            <a:off x="6553200" y="1793108"/>
            <a:ext cx="1676400" cy="3404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115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Paradigm</a:t>
            </a:r>
          </a:p>
        </p:txBody>
      </p:sp>
      <p:sp>
        <p:nvSpPr>
          <p:cNvPr id="3" name="Content Placeholder 2"/>
          <p:cNvSpPr>
            <a:spLocks noGrp="1"/>
          </p:cNvSpPr>
          <p:nvPr>
            <p:ph idx="1"/>
          </p:nvPr>
        </p:nvSpPr>
        <p:spPr/>
        <p:txBody>
          <a:bodyPr>
            <a:normAutofit/>
          </a:bodyPr>
          <a:lstStyle/>
          <a:p>
            <a:r>
              <a:rPr lang="en-US" dirty="0"/>
              <a:t>A set of algorithms allowing parallel execution on massive amounts of data.</a:t>
            </a:r>
          </a:p>
          <a:p>
            <a:r>
              <a:rPr lang="en-US" b="1" dirty="0"/>
              <a:t>Mapper:</a:t>
            </a:r>
            <a:r>
              <a:rPr lang="en-US" dirty="0"/>
              <a:t> splits data, filters and runs a process.</a:t>
            </a:r>
          </a:p>
          <a:p>
            <a:r>
              <a:rPr lang="en-US" b="1" dirty="0"/>
              <a:t>Shuffle and Sort / Grouping:</a:t>
            </a:r>
            <a:r>
              <a:rPr lang="en-US" dirty="0"/>
              <a:t> ensures that all worker nodes have all data required for reduce.</a:t>
            </a:r>
          </a:p>
          <a:p>
            <a:r>
              <a:rPr lang="en-US" b="1" dirty="0"/>
              <a:t>Reduce:</a:t>
            </a:r>
            <a:r>
              <a:rPr lang="en-US" dirty="0"/>
              <a:t> worker nodes process each group of output data and build the output.</a:t>
            </a:r>
          </a:p>
          <a:p>
            <a:r>
              <a:rPr lang="en-US" dirty="0"/>
              <a:t>We will come back to this paradigm when we learn Spark.</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012" y="-952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8F2B7077-10B8-4DCE-98D6-1AD1FC2D9F69}"/>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7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Example</a:t>
            </a:r>
          </a:p>
        </p:txBody>
      </p:sp>
      <p:sp>
        <p:nvSpPr>
          <p:cNvPr id="3" name="Content Placeholder 2"/>
          <p:cNvSpPr>
            <a:spLocks noGrp="1"/>
          </p:cNvSpPr>
          <p:nvPr>
            <p:ph idx="1"/>
          </p:nvPr>
        </p:nvSpPr>
        <p:spPr>
          <a:xfrm>
            <a:off x="1828800" y="1600201"/>
            <a:ext cx="8382000" cy="4525963"/>
          </a:xfrm>
        </p:spPr>
        <p:txBody>
          <a:bodyPr>
            <a:normAutofit fontScale="92500" lnSpcReduction="10000"/>
          </a:bodyPr>
          <a:lstStyle/>
          <a:p>
            <a:r>
              <a:rPr lang="en-US" dirty="0"/>
              <a:t>Find the minimum and maximum of grades according to student age:</a:t>
            </a:r>
          </a:p>
          <a:p>
            <a:pPr lvl="1"/>
            <a:r>
              <a:rPr lang="en-US" dirty="0">
                <a:solidFill>
                  <a:srgbClr val="C00000"/>
                </a:solidFill>
              </a:rPr>
              <a:t>Map</a:t>
            </a:r>
            <a:r>
              <a:rPr lang="en-US" dirty="0"/>
              <a:t>: every grade is mapped to an age.</a:t>
            </a:r>
          </a:p>
          <a:p>
            <a:pPr lvl="1"/>
            <a:r>
              <a:rPr lang="en-US" dirty="0"/>
              <a:t>Grouping: grades are divided into datasets (possibly) sorted by age such that every worker gets an age-group.</a:t>
            </a:r>
          </a:p>
          <a:p>
            <a:pPr lvl="1"/>
            <a:r>
              <a:rPr lang="en-US" dirty="0">
                <a:solidFill>
                  <a:srgbClr val="C00000"/>
                </a:solidFill>
              </a:rPr>
              <a:t>Reduce</a:t>
            </a:r>
            <a:r>
              <a:rPr lang="en-US" dirty="0"/>
              <a:t>: every </a:t>
            </a:r>
            <a:r>
              <a:rPr lang="en-US" u="sng" dirty="0"/>
              <a:t>worker</a:t>
            </a:r>
            <a:r>
              <a:rPr lang="en-US" dirty="0"/>
              <a:t> finds the minimum and maximum for every age in its dataset.</a:t>
            </a:r>
          </a:p>
          <a:p>
            <a:pPr lvl="2"/>
            <a:r>
              <a:rPr lang="en-US" dirty="0"/>
              <a:t>[Finally, if one group is split among more than single reducer: the minimum amongst the minimums and the maximum amongst the maximums is the final result.]</a:t>
            </a:r>
          </a:p>
          <a:p>
            <a:endParaRPr lang="en-US" dirty="0"/>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92075"/>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6236C79D-6836-4935-BC23-F9C247720721}"/>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674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a:t>
            </a:r>
          </a:p>
        </p:txBody>
      </p:sp>
      <p:sp>
        <p:nvSpPr>
          <p:cNvPr id="3" name="Content Placeholder 2"/>
          <p:cNvSpPr>
            <a:spLocks noGrp="1"/>
          </p:cNvSpPr>
          <p:nvPr>
            <p:ph idx="1"/>
          </p:nvPr>
        </p:nvSpPr>
        <p:spPr/>
        <p:txBody>
          <a:bodyPr>
            <a:normAutofit fontScale="77500" lnSpcReduction="20000"/>
          </a:bodyPr>
          <a:lstStyle/>
          <a:p>
            <a:r>
              <a:rPr lang="en-US" dirty="0"/>
              <a:t>Suppose we have documents with the following structure:</a:t>
            </a:r>
          </a:p>
          <a:p>
            <a:pPr marL="0" indent="0">
              <a:buNone/>
            </a:pPr>
            <a:r>
              <a:rPr lang="en-US" dirty="0"/>
              <a:t>{</a:t>
            </a:r>
          </a:p>
          <a:p>
            <a:pPr marL="0" indent="0">
              <a:buNone/>
            </a:pPr>
            <a:r>
              <a:rPr lang="en-US" dirty="0"/>
              <a:t>     _id: </a:t>
            </a:r>
            <a:r>
              <a:rPr lang="en-US" dirty="0" err="1"/>
              <a:t>ObjectId</a:t>
            </a:r>
            <a:r>
              <a:rPr lang="en-US" dirty="0"/>
              <a:t>("50a8240b927d5d8b5891743c"),</a:t>
            </a:r>
          </a:p>
          <a:p>
            <a:pPr marL="0" indent="0">
              <a:buNone/>
            </a:pPr>
            <a:r>
              <a:rPr lang="en-US" dirty="0"/>
              <a:t>     </a:t>
            </a:r>
            <a:r>
              <a:rPr lang="en-US" dirty="0" err="1"/>
              <a:t>cust_id</a:t>
            </a:r>
            <a:r>
              <a:rPr lang="en-US" dirty="0"/>
              <a:t>: "abc123",</a:t>
            </a:r>
          </a:p>
          <a:p>
            <a:pPr marL="0" indent="0">
              <a:buNone/>
            </a:pPr>
            <a:r>
              <a:rPr lang="en-US" dirty="0"/>
              <a:t>     </a:t>
            </a:r>
            <a:r>
              <a:rPr lang="en-US" dirty="0" err="1"/>
              <a:t>ord_date</a:t>
            </a:r>
            <a:r>
              <a:rPr lang="en-US" dirty="0"/>
              <a:t>: new Date("Oct 04, 2012"),</a:t>
            </a:r>
          </a:p>
          <a:p>
            <a:pPr marL="0" indent="0">
              <a:buNone/>
            </a:pPr>
            <a:r>
              <a:rPr lang="en-US" dirty="0"/>
              <a:t>     status: 'A',</a:t>
            </a:r>
          </a:p>
          <a:p>
            <a:pPr marL="0" indent="0">
              <a:buNone/>
            </a:pPr>
            <a:r>
              <a:rPr lang="en-US" dirty="0"/>
              <a:t>     amount: 25,</a:t>
            </a:r>
          </a:p>
          <a:p>
            <a:pPr marL="0" indent="0">
              <a:buNone/>
            </a:pPr>
            <a:r>
              <a:rPr lang="en-US" dirty="0"/>
              <a:t>     items: [ { </a:t>
            </a:r>
            <a:r>
              <a:rPr lang="en-US" dirty="0" err="1"/>
              <a:t>sku</a:t>
            </a:r>
            <a:r>
              <a:rPr lang="en-US" dirty="0"/>
              <a:t>: "chocolates", qty: 5, price: 2.5 },</a:t>
            </a:r>
          </a:p>
          <a:p>
            <a:pPr marL="0" indent="0">
              <a:buNone/>
            </a:pPr>
            <a:r>
              <a:rPr lang="en-US" dirty="0"/>
              <a:t>              { </a:t>
            </a:r>
            <a:r>
              <a:rPr lang="en-US" dirty="0" err="1"/>
              <a:t>sku</a:t>
            </a:r>
            <a:r>
              <a:rPr lang="en-US" dirty="0"/>
              <a:t>: "oranges", qty: 5, price: 2.5 } ]</a:t>
            </a:r>
          </a:p>
          <a:p>
            <a:pPr marL="0" indent="0">
              <a:buNone/>
            </a:pPr>
            <a:r>
              <a:rPr lang="en-US" dirty="0"/>
              <a:t>}</a:t>
            </a:r>
          </a:p>
          <a:p>
            <a:r>
              <a:rPr lang="en-US" dirty="0">
                <a:solidFill>
                  <a:srgbClr val="0070C0"/>
                </a:solidFill>
              </a:rPr>
              <a:t>We would like to get the total </a:t>
            </a:r>
            <a:r>
              <a:rPr lang="en-US" b="1" dirty="0">
                <a:solidFill>
                  <a:srgbClr val="0070C0"/>
                </a:solidFill>
              </a:rPr>
              <a:t>amount</a:t>
            </a:r>
            <a:r>
              <a:rPr lang="en-US" dirty="0">
                <a:solidFill>
                  <a:srgbClr val="0070C0"/>
                </a:solidFill>
              </a:rPr>
              <a:t> paid by each </a:t>
            </a:r>
            <a:r>
              <a:rPr lang="en-US" dirty="0" err="1">
                <a:solidFill>
                  <a:srgbClr val="0070C0"/>
                </a:solidFill>
              </a:rPr>
              <a:t>cust_id</a:t>
            </a:r>
            <a:r>
              <a:rPr lang="en-US" dirty="0">
                <a:solidFill>
                  <a:srgbClr val="0070C0"/>
                </a:solidFill>
              </a:rPr>
              <a:t> with status 'A'.</a:t>
            </a:r>
          </a:p>
        </p:txBody>
      </p:sp>
      <p:sp>
        <p:nvSpPr>
          <p:cNvPr id="4" name="Rectangular Callout 3"/>
          <p:cNvSpPr/>
          <p:nvPr/>
        </p:nvSpPr>
        <p:spPr>
          <a:xfrm>
            <a:off x="4267200" y="3581400"/>
            <a:ext cx="2514600" cy="533400"/>
          </a:xfrm>
          <a:prstGeom prst="wedgeRectCallout">
            <a:avLst>
              <a:gd name="adj1" fmla="val -56032"/>
              <a:gd name="adj2" fmla="val 86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SKU = Stock Keeping Unit  is an item identifier.</a:t>
            </a:r>
          </a:p>
        </p:txBody>
      </p:sp>
      <p:sp>
        <p:nvSpPr>
          <p:cNvPr id="5" name="TextBox 4"/>
          <p:cNvSpPr txBox="1"/>
          <p:nvPr/>
        </p:nvSpPr>
        <p:spPr>
          <a:xfrm>
            <a:off x="5757250" y="6172201"/>
            <a:ext cx="3691550" cy="307777"/>
          </a:xfrm>
          <a:prstGeom prst="rect">
            <a:avLst/>
          </a:prstGeom>
          <a:noFill/>
        </p:spPr>
        <p:txBody>
          <a:bodyPr wrap="square" rtlCol="0">
            <a:spAutoFit/>
          </a:bodyPr>
          <a:lstStyle/>
          <a:p>
            <a:r>
              <a:rPr lang="en-US" sz="1400" dirty="0"/>
              <a:t>Following slides are based on </a:t>
            </a:r>
            <a:r>
              <a:rPr lang="en-US" sz="1400" dirty="0" err="1"/>
              <a:t>mongodb</a:t>
            </a:r>
            <a:r>
              <a:rPr lang="en-US" sz="1400" dirty="0"/>
              <a:t> docs.</a:t>
            </a:r>
            <a:endParaRPr lang="en-US" dirty="0"/>
          </a:p>
        </p:txBody>
      </p:sp>
      <p:pic>
        <p:nvPicPr>
          <p:cNvPr id="6"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04775"/>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848600" y="3352800"/>
            <a:ext cx="259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do this in a relational DB, With SQL?</a:t>
            </a:r>
          </a:p>
        </p:txBody>
      </p:sp>
      <p:sp>
        <p:nvSpPr>
          <p:cNvPr id="8" name="Rectangle 7"/>
          <p:cNvSpPr/>
          <p:nvPr/>
        </p:nvSpPr>
        <p:spPr>
          <a:xfrm>
            <a:off x="7842607" y="4191000"/>
            <a:ext cx="2590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will need to assume a different structure in a relational data-base.</a:t>
            </a:r>
          </a:p>
        </p:txBody>
      </p:sp>
      <p:sp>
        <p:nvSpPr>
          <p:cNvPr id="9" name="מציין מיקום של מספר שקופית 8">
            <a:extLst>
              <a:ext uri="{FF2B5EF4-FFF2-40B4-BE49-F238E27FC236}">
                <a16:creationId xmlns:a16="http://schemas.microsoft.com/office/drawing/2014/main" id="{681E54D6-3B62-4BA9-8898-9E6B4A34EF96}"/>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2729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92935196-3EF3-4D21-9BB1-1BFBB13AA62E}"/>
              </a:ext>
            </a:extLst>
          </p:cNvPr>
          <p:cNvPicPr>
            <a:picLocks noGrp="1" noChangeAspect="1"/>
          </p:cNvPicPr>
          <p:nvPr>
            <p:ph idx="1"/>
          </p:nvPr>
        </p:nvPicPr>
        <p:blipFill>
          <a:blip r:embed="rId3"/>
          <a:stretch>
            <a:fillRect/>
          </a:stretch>
        </p:blipFill>
        <p:spPr>
          <a:xfrm>
            <a:off x="3908515" y="858609"/>
            <a:ext cx="2514600" cy="1499806"/>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22992058-E86B-4B69-9062-8DD839B022AE}"/>
              </a:ext>
            </a:extLst>
          </p:cNvPr>
          <p:cNvPicPr>
            <a:picLocks noChangeAspect="1"/>
          </p:cNvPicPr>
          <p:nvPr/>
        </p:nvPicPr>
        <p:blipFill>
          <a:blip r:embed="rId4"/>
          <a:stretch>
            <a:fillRect/>
          </a:stretch>
        </p:blipFill>
        <p:spPr>
          <a:xfrm>
            <a:off x="8664397" y="908579"/>
            <a:ext cx="2765603" cy="2197016"/>
          </a:xfrm>
          <a:prstGeom prst="rect">
            <a:avLst/>
          </a:prstGeom>
          <a:ln>
            <a:noFill/>
          </a:ln>
          <a:effectLst>
            <a:outerShdw blurRad="292100" dist="139700" dir="2700000" algn="tl" rotWithShape="0">
              <a:srgbClr val="333333">
                <a:alpha val="65000"/>
              </a:srgbClr>
            </a:outerShdw>
          </a:effectLst>
        </p:spPr>
      </p:pic>
      <p:pic>
        <p:nvPicPr>
          <p:cNvPr id="9" name="תמונה 8">
            <a:extLst>
              <a:ext uri="{FF2B5EF4-FFF2-40B4-BE49-F238E27FC236}">
                <a16:creationId xmlns:a16="http://schemas.microsoft.com/office/drawing/2014/main" id="{51D07C1A-2BDB-4574-90CB-2001A7689BCE}"/>
              </a:ext>
            </a:extLst>
          </p:cNvPr>
          <p:cNvPicPr>
            <a:picLocks noChangeAspect="1"/>
          </p:cNvPicPr>
          <p:nvPr/>
        </p:nvPicPr>
        <p:blipFill>
          <a:blip r:embed="rId5"/>
          <a:stretch>
            <a:fillRect/>
          </a:stretch>
        </p:blipFill>
        <p:spPr>
          <a:xfrm>
            <a:off x="9027462" y="3657137"/>
            <a:ext cx="2265075" cy="2653234"/>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E34A94B9-DBA9-4198-ADFF-384A9246F8BB}"/>
              </a:ext>
            </a:extLst>
          </p:cNvPr>
          <p:cNvPicPr>
            <a:picLocks noChangeAspect="1"/>
          </p:cNvPicPr>
          <p:nvPr/>
        </p:nvPicPr>
        <p:blipFill>
          <a:blip r:embed="rId6"/>
          <a:stretch>
            <a:fillRect/>
          </a:stretch>
        </p:blipFill>
        <p:spPr>
          <a:xfrm>
            <a:off x="472996" y="2099271"/>
            <a:ext cx="2026250" cy="3035829"/>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9C8F9E40-E2E4-418F-86C3-AFBCE665C9E1}"/>
              </a:ext>
            </a:extLst>
          </p:cNvPr>
          <p:cNvPicPr>
            <a:picLocks noChangeAspect="1"/>
          </p:cNvPicPr>
          <p:nvPr/>
        </p:nvPicPr>
        <p:blipFill>
          <a:blip r:embed="rId7"/>
          <a:stretch>
            <a:fillRect/>
          </a:stretch>
        </p:blipFill>
        <p:spPr>
          <a:xfrm>
            <a:off x="3939659" y="3118175"/>
            <a:ext cx="1458297" cy="1621604"/>
          </a:xfrm>
          <a:prstGeom prst="rect">
            <a:avLst/>
          </a:prstGeom>
          <a:ln>
            <a:noFill/>
          </a:ln>
          <a:effectLst>
            <a:outerShdw blurRad="292100" dist="139700" dir="2700000" algn="tl" rotWithShape="0">
              <a:srgbClr val="333333">
                <a:alpha val="65000"/>
              </a:srgbClr>
            </a:outerShdw>
          </a:effectLst>
        </p:spPr>
      </p:pic>
      <p:pic>
        <p:nvPicPr>
          <p:cNvPr id="15" name="תמונה 14">
            <a:extLst>
              <a:ext uri="{FF2B5EF4-FFF2-40B4-BE49-F238E27FC236}">
                <a16:creationId xmlns:a16="http://schemas.microsoft.com/office/drawing/2014/main" id="{95168B0B-A74E-4087-8B26-E9B610A903CC}"/>
              </a:ext>
            </a:extLst>
          </p:cNvPr>
          <p:cNvPicPr>
            <a:picLocks noChangeAspect="1"/>
          </p:cNvPicPr>
          <p:nvPr/>
        </p:nvPicPr>
        <p:blipFill>
          <a:blip r:embed="rId8"/>
          <a:stretch>
            <a:fillRect/>
          </a:stretch>
        </p:blipFill>
        <p:spPr>
          <a:xfrm>
            <a:off x="5832415" y="3928977"/>
            <a:ext cx="1876425" cy="2406794"/>
          </a:xfrm>
          <a:prstGeom prst="rect">
            <a:avLst/>
          </a:prstGeom>
          <a:ln>
            <a:noFill/>
          </a:ln>
          <a:effectLst>
            <a:outerShdw blurRad="292100" dist="139700" dir="2700000" algn="tl" rotWithShape="0">
              <a:srgbClr val="333333">
                <a:alpha val="65000"/>
              </a:srgbClr>
            </a:outerShdw>
          </a:effectLst>
        </p:spPr>
      </p:pic>
      <p:cxnSp>
        <p:nvCxnSpPr>
          <p:cNvPr id="17" name="מחבר ישר 16">
            <a:extLst>
              <a:ext uri="{FF2B5EF4-FFF2-40B4-BE49-F238E27FC236}">
                <a16:creationId xmlns:a16="http://schemas.microsoft.com/office/drawing/2014/main" id="{4B51135B-01EC-405A-AD99-99405FA344C1}"/>
              </a:ext>
            </a:extLst>
          </p:cNvPr>
          <p:cNvCxnSpPr/>
          <p:nvPr/>
        </p:nvCxnSpPr>
        <p:spPr>
          <a:xfrm>
            <a:off x="3505200" y="1768650"/>
            <a:ext cx="0" cy="4087387"/>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sp>
        <p:nvSpPr>
          <p:cNvPr id="18" name="תיבת טקסט 17">
            <a:extLst>
              <a:ext uri="{FF2B5EF4-FFF2-40B4-BE49-F238E27FC236}">
                <a16:creationId xmlns:a16="http://schemas.microsoft.com/office/drawing/2014/main" id="{1B99523B-23C9-4050-AE58-0685763CCB20}"/>
              </a:ext>
            </a:extLst>
          </p:cNvPr>
          <p:cNvSpPr txBox="1"/>
          <p:nvPr/>
        </p:nvSpPr>
        <p:spPr>
          <a:xfrm>
            <a:off x="762000" y="669093"/>
            <a:ext cx="1120086" cy="584775"/>
          </a:xfrm>
          <a:prstGeom prst="rect">
            <a:avLst/>
          </a:prstGeom>
          <a:noFill/>
        </p:spPr>
        <p:txBody>
          <a:bodyPr wrap="square" rtlCol="1">
            <a:spAutoFit/>
          </a:bodyPr>
          <a:lstStyle/>
          <a:p>
            <a:r>
              <a:rPr lang="en-US" sz="3200" dirty="0">
                <a:latin typeface="Comic Sans MS" panose="030F0702030302020204" pitchFamily="66" charset="0"/>
              </a:rPr>
              <a:t>SQL</a:t>
            </a:r>
            <a:endParaRPr lang="he-IL" dirty="0">
              <a:latin typeface="Comic Sans MS" panose="030F0702030302020204" pitchFamily="66" charset="0"/>
            </a:endParaRPr>
          </a:p>
        </p:txBody>
      </p:sp>
      <p:sp>
        <p:nvSpPr>
          <p:cNvPr id="19" name="תיבת טקסט 18">
            <a:extLst>
              <a:ext uri="{FF2B5EF4-FFF2-40B4-BE49-F238E27FC236}">
                <a16:creationId xmlns:a16="http://schemas.microsoft.com/office/drawing/2014/main" id="{E72844A9-602D-432D-8921-AF013D7DD6D2}"/>
              </a:ext>
            </a:extLst>
          </p:cNvPr>
          <p:cNvSpPr txBox="1"/>
          <p:nvPr/>
        </p:nvSpPr>
        <p:spPr>
          <a:xfrm>
            <a:off x="6269322" y="84318"/>
            <a:ext cx="2265078" cy="584775"/>
          </a:xfrm>
          <a:prstGeom prst="rect">
            <a:avLst/>
          </a:prstGeom>
          <a:noFill/>
        </p:spPr>
        <p:txBody>
          <a:bodyPr wrap="square" rtlCol="1">
            <a:spAutoFit/>
          </a:bodyPr>
          <a:lstStyle/>
          <a:p>
            <a:r>
              <a:rPr lang="en-US" sz="3200" dirty="0">
                <a:latin typeface="Comic Sans MS" panose="030F0702030302020204" pitchFamily="66" charset="0"/>
              </a:rPr>
              <a:t>NO SQL</a:t>
            </a:r>
            <a:endParaRPr lang="he-IL" dirty="0">
              <a:latin typeface="Comic Sans MS" panose="030F0702030302020204" pitchFamily="66" charset="0"/>
            </a:endParaRPr>
          </a:p>
        </p:txBody>
      </p:sp>
      <p:pic>
        <p:nvPicPr>
          <p:cNvPr id="23" name="תמונה 22">
            <a:extLst>
              <a:ext uri="{FF2B5EF4-FFF2-40B4-BE49-F238E27FC236}">
                <a16:creationId xmlns:a16="http://schemas.microsoft.com/office/drawing/2014/main" id="{57A52DA5-E35F-4FE9-8777-015A270BEE28}"/>
              </a:ext>
            </a:extLst>
          </p:cNvPr>
          <p:cNvPicPr>
            <a:picLocks noChangeAspect="1"/>
          </p:cNvPicPr>
          <p:nvPr/>
        </p:nvPicPr>
        <p:blipFill>
          <a:blip r:embed="rId9"/>
          <a:stretch>
            <a:fillRect/>
          </a:stretch>
        </p:blipFill>
        <p:spPr>
          <a:xfrm>
            <a:off x="4636259" y="6663595"/>
            <a:ext cx="2957281" cy="125684"/>
          </a:xfrm>
          <a:prstGeom prst="rect">
            <a:avLst/>
          </a:prstGeom>
        </p:spPr>
      </p:pic>
      <p:pic>
        <p:nvPicPr>
          <p:cNvPr id="3074" name="Picture 2" descr="Optimal RDF Access to Relational Databases">
            <a:extLst>
              <a:ext uri="{FF2B5EF4-FFF2-40B4-BE49-F238E27FC236}">
                <a16:creationId xmlns:a16="http://schemas.microsoft.com/office/drawing/2014/main" id="{FEDEB0A5-BEDB-4833-90C3-21288AE475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414" y="2655713"/>
            <a:ext cx="2105022" cy="975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תיבת טקסט 24">
            <a:extLst>
              <a:ext uri="{FF2B5EF4-FFF2-40B4-BE49-F238E27FC236}">
                <a16:creationId xmlns:a16="http://schemas.microsoft.com/office/drawing/2014/main" id="{49FEE2AC-9488-46AE-BB2E-4D0DD5A565A4}"/>
              </a:ext>
            </a:extLst>
          </p:cNvPr>
          <p:cNvSpPr txBox="1"/>
          <p:nvPr/>
        </p:nvSpPr>
        <p:spPr>
          <a:xfrm>
            <a:off x="5835992" y="2627672"/>
            <a:ext cx="612092" cy="338554"/>
          </a:xfrm>
          <a:prstGeom prst="rect">
            <a:avLst/>
          </a:prstGeom>
          <a:noFill/>
        </p:spPr>
        <p:txBody>
          <a:bodyPr wrap="square" rtlCol="1">
            <a:spAutoFit/>
          </a:bodyPr>
          <a:lstStyle/>
          <a:p>
            <a:r>
              <a:rPr lang="en-US" sz="1600" dirty="0">
                <a:latin typeface="Comic Sans MS" panose="030F0702030302020204" pitchFamily="66" charset="0"/>
              </a:rPr>
              <a:t>RDF</a:t>
            </a:r>
            <a:endParaRPr lang="he-IL" dirty="0">
              <a:latin typeface="Comic Sans MS" panose="030F0702030302020204" pitchFamily="66" charset="0"/>
            </a:endParaRPr>
          </a:p>
        </p:txBody>
      </p:sp>
      <p:pic>
        <p:nvPicPr>
          <p:cNvPr id="24" name="Picture 2">
            <a:extLst>
              <a:ext uri="{FF2B5EF4-FFF2-40B4-BE49-F238E27FC236}">
                <a16:creationId xmlns:a16="http://schemas.microsoft.com/office/drawing/2014/main" id="{CDA8394C-8AD2-493E-A7F9-F34B71109FB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98990" y="3299415"/>
            <a:ext cx="898188" cy="12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מציין מיקום של מספר שקופית 25">
            <a:extLst>
              <a:ext uri="{FF2B5EF4-FFF2-40B4-BE49-F238E27FC236}">
                <a16:creationId xmlns:a16="http://schemas.microsoft.com/office/drawing/2014/main" id="{57A3FD2F-455E-4592-AC79-97616B05AAB7}"/>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89682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(cont.)</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74638"/>
            <a:ext cx="612094" cy="766763"/>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143000"/>
            <a:ext cx="7239000" cy="568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77000" y="6518990"/>
            <a:ext cx="3429000" cy="246221"/>
          </a:xfrm>
          <a:prstGeom prst="rect">
            <a:avLst/>
          </a:prstGeom>
          <a:noFill/>
        </p:spPr>
        <p:txBody>
          <a:bodyPr wrap="square" rtlCol="0">
            <a:spAutoFit/>
          </a:bodyPr>
          <a:lstStyle/>
          <a:p>
            <a:r>
              <a:rPr lang="en-US" sz="1000" dirty="0"/>
              <a:t>Credit: https://docs.mongodb.com/manual/core/map-reduce/</a:t>
            </a:r>
          </a:p>
        </p:txBody>
      </p:sp>
      <p:sp>
        <p:nvSpPr>
          <p:cNvPr id="6" name="Rectangular Callout 5"/>
          <p:cNvSpPr/>
          <p:nvPr/>
        </p:nvSpPr>
        <p:spPr>
          <a:xfrm>
            <a:off x="5715000" y="2895600"/>
            <a:ext cx="1797050" cy="685800"/>
          </a:xfrm>
          <a:prstGeom prst="wedgeRectCallout">
            <a:avLst>
              <a:gd name="adj1" fmla="val -21040"/>
              <a:gd name="adj2" fmla="val 139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actually map + shuffle</a:t>
            </a:r>
          </a:p>
        </p:txBody>
      </p:sp>
      <p:sp>
        <p:nvSpPr>
          <p:cNvPr id="7" name="מציין מיקום של מספר שקופית 6">
            <a:extLst>
              <a:ext uri="{FF2B5EF4-FFF2-40B4-BE49-F238E27FC236}">
                <a16:creationId xmlns:a16="http://schemas.microsoft.com/office/drawing/2014/main" id="{55222D75-6FE7-43CD-BDE3-EF2BB5E823AF}"/>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906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7510DE-9682-4A08-8564-246D9E5BDB81}"/>
              </a:ext>
            </a:extLst>
          </p:cNvPr>
          <p:cNvSpPr>
            <a:spLocks noGrp="1"/>
          </p:cNvSpPr>
          <p:nvPr>
            <p:ph type="title"/>
          </p:nvPr>
        </p:nvSpPr>
        <p:spPr/>
        <p:txBody>
          <a:bodyPr/>
          <a:lstStyle/>
          <a:p>
            <a:r>
              <a:rPr lang="en-US" dirty="0"/>
              <a:t>Results</a:t>
            </a:r>
          </a:p>
        </p:txBody>
      </p:sp>
      <p:sp>
        <p:nvSpPr>
          <p:cNvPr id="3" name="מציין מיקום תוכן 2">
            <a:extLst>
              <a:ext uri="{FF2B5EF4-FFF2-40B4-BE49-F238E27FC236}">
                <a16:creationId xmlns:a16="http://schemas.microsoft.com/office/drawing/2014/main" id="{9DD0B8E8-EE3F-420C-BDAF-9E7FDEDF02A2}"/>
              </a:ext>
            </a:extLst>
          </p:cNvPr>
          <p:cNvSpPr>
            <a:spLocks noGrp="1"/>
          </p:cNvSpPr>
          <p:nvPr>
            <p:ph idx="1"/>
          </p:nvPr>
        </p:nvSpPr>
        <p:spPr/>
        <p:txBody>
          <a:bodyPr/>
          <a:lstStyle/>
          <a:p>
            <a:pPr>
              <a:buFont typeface="Wingdings" panose="05000000000000000000" pitchFamily="2" charset="2"/>
              <a:buChar char="Ø"/>
            </a:pPr>
            <a:r>
              <a:rPr lang="en-US" dirty="0" err="1"/>
              <a:t>db.order_totals.find</a:t>
            </a:r>
            <a:r>
              <a:rPr lang="en-US" dirty="0"/>
              <a:t>()</a:t>
            </a:r>
          </a:p>
          <a:p>
            <a:pPr marL="0" indent="0">
              <a:buNone/>
            </a:pPr>
            <a:r>
              <a:rPr lang="en-US" sz="2800" dirty="0">
                <a:solidFill>
                  <a:srgbClr val="0070C0"/>
                </a:solidFill>
              </a:rPr>
              <a:t>{ _id: 'Cam </a:t>
            </a:r>
            <a:r>
              <a:rPr lang="en-US" sz="2800" dirty="0" err="1">
                <a:solidFill>
                  <a:srgbClr val="0070C0"/>
                </a:solidFill>
              </a:rPr>
              <a:t>Elot</a:t>
            </a:r>
            <a:r>
              <a:rPr lang="en-US" sz="2800" dirty="0">
                <a:solidFill>
                  <a:srgbClr val="0070C0"/>
                </a:solidFill>
              </a:rPr>
              <a:t>', value: 60 }</a:t>
            </a:r>
          </a:p>
          <a:p>
            <a:pPr marL="0" indent="0">
              <a:buNone/>
            </a:pPr>
            <a:r>
              <a:rPr lang="en-US" sz="2800" dirty="0">
                <a:solidFill>
                  <a:srgbClr val="0070C0"/>
                </a:solidFill>
              </a:rPr>
              <a:t>{ _id: 'Don </a:t>
            </a:r>
            <a:r>
              <a:rPr lang="en-US" sz="2800" dirty="0" err="1">
                <a:solidFill>
                  <a:srgbClr val="0070C0"/>
                </a:solidFill>
              </a:rPr>
              <a:t>Quis</a:t>
            </a:r>
            <a:r>
              <a:rPr lang="en-US" sz="2800" dirty="0">
                <a:solidFill>
                  <a:srgbClr val="0070C0"/>
                </a:solidFill>
              </a:rPr>
              <a:t>', value: 155 }</a:t>
            </a:r>
          </a:p>
          <a:p>
            <a:pPr marL="0" indent="0">
              <a:buNone/>
            </a:pPr>
            <a:r>
              <a:rPr lang="en-US" sz="2800" dirty="0">
                <a:solidFill>
                  <a:srgbClr val="0070C0"/>
                </a:solidFill>
              </a:rPr>
              <a:t>{ _id: 'Busby Bee', value: 125 }</a:t>
            </a:r>
          </a:p>
          <a:p>
            <a:pPr marL="0" indent="0">
              <a:buNone/>
            </a:pPr>
            <a:r>
              <a:rPr lang="en-US" sz="2800" dirty="0">
                <a:solidFill>
                  <a:srgbClr val="0070C0"/>
                </a:solidFill>
              </a:rPr>
              <a:t>{ _id: 'Ant O. Knee', value: 95 }</a:t>
            </a:r>
          </a:p>
        </p:txBody>
      </p:sp>
      <p:pic>
        <p:nvPicPr>
          <p:cNvPr id="4" name="Picture 2" descr="Image result for mongodb">
            <a:extLst>
              <a:ext uri="{FF2B5EF4-FFF2-40B4-BE49-F238E27FC236}">
                <a16:creationId xmlns:a16="http://schemas.microsoft.com/office/drawing/2014/main" id="{DE2ECE8F-AFE5-4C01-B9CB-0C896F67D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46275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8DB33443-9657-46B5-AF2A-EB140B13B4DC}"/>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3275740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 more complex example of </a:t>
            </a:r>
            <a:r>
              <a:rPr lang="en-US" sz="3600" dirty="0" err="1"/>
              <a:t>mapReduce</a:t>
            </a:r>
            <a:endParaRPr lang="en-US" sz="3600" dirty="0"/>
          </a:p>
        </p:txBody>
      </p:sp>
      <p:sp>
        <p:nvSpPr>
          <p:cNvPr id="4" name="Content Placeholder 3"/>
          <p:cNvSpPr>
            <a:spLocks noGrp="1"/>
          </p:cNvSpPr>
          <p:nvPr>
            <p:ph idx="1"/>
          </p:nvPr>
        </p:nvSpPr>
        <p:spPr/>
        <p:txBody>
          <a:bodyPr>
            <a:normAutofit lnSpcReduction="10000"/>
          </a:bodyPr>
          <a:lstStyle/>
          <a:p>
            <a:r>
              <a:rPr lang="en-US" dirty="0"/>
              <a:t>We would now like to get for each item identifier (SKU) the following: </a:t>
            </a:r>
          </a:p>
          <a:p>
            <a:pPr marL="457200" lvl="1" indent="0">
              <a:buNone/>
            </a:pPr>
            <a:r>
              <a:rPr lang="en-US" dirty="0"/>
              <a:t>1. how many items were sold, </a:t>
            </a:r>
          </a:p>
          <a:p>
            <a:pPr marL="457200" lvl="1" indent="0">
              <a:buNone/>
            </a:pPr>
            <a:r>
              <a:rPr lang="en-US" dirty="0"/>
              <a:t>2. the average quantity sold for that SKU,</a:t>
            </a:r>
          </a:p>
          <a:p>
            <a:pPr marL="457200" lvl="1" indent="0">
              <a:buNone/>
            </a:pPr>
            <a:r>
              <a:rPr lang="en-US" dirty="0"/>
              <a:t>ignoring all items sold before 1/1/2012.</a:t>
            </a:r>
          </a:p>
          <a:p>
            <a:r>
              <a:rPr lang="en-US" dirty="0"/>
              <a:t>E.g.:</a:t>
            </a:r>
          </a:p>
          <a:p>
            <a:pPr marL="0" indent="0">
              <a:buNone/>
            </a:pPr>
            <a:r>
              <a:rPr lang="en-US" dirty="0"/>
              <a:t>	[{ </a:t>
            </a:r>
            <a:r>
              <a:rPr lang="en-US" dirty="0" err="1"/>
              <a:t>sku</a:t>
            </a:r>
            <a:r>
              <a:rPr lang="en-US" dirty="0"/>
              <a:t>: "chocolates", total: 5543, avg: 5.4 },</a:t>
            </a:r>
          </a:p>
          <a:p>
            <a:pPr marL="0" indent="0">
              <a:buNone/>
            </a:pPr>
            <a:r>
              <a:rPr lang="en-US" dirty="0"/>
              <a:t>          { </a:t>
            </a:r>
            <a:r>
              <a:rPr lang="en-US" dirty="0" err="1"/>
              <a:t>sku</a:t>
            </a:r>
            <a:r>
              <a:rPr lang="en-US" dirty="0"/>
              <a:t>: "apples", total: 1253, avg: 3.6 },</a:t>
            </a:r>
          </a:p>
          <a:p>
            <a:pPr marL="0" indent="0">
              <a:buNone/>
            </a:pPr>
            <a:r>
              <a:rPr lang="en-US" dirty="0"/>
              <a:t>          { </a:t>
            </a:r>
            <a:r>
              <a:rPr lang="en-US" dirty="0" err="1"/>
              <a:t>sku</a:t>
            </a:r>
            <a:r>
              <a:rPr lang="en-US" dirty="0"/>
              <a:t>: "oranges", total: 53, avg: 1.1 }]</a:t>
            </a:r>
          </a:p>
          <a:p>
            <a:pPr marL="0" indent="0">
              <a:buNone/>
            </a:pPr>
            <a:endParaRPr lang="en-US" dirty="0"/>
          </a:p>
        </p:txBody>
      </p:sp>
      <p:pic>
        <p:nvPicPr>
          <p:cNvPr id="5"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57176"/>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של מספר שקופית 2">
            <a:extLst>
              <a:ext uri="{FF2B5EF4-FFF2-40B4-BE49-F238E27FC236}">
                <a16:creationId xmlns:a16="http://schemas.microsoft.com/office/drawing/2014/main" id="{555F20C1-14D7-4AF7-A1D1-D6A200A85235}"/>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87793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Answer</a:t>
            </a:r>
          </a:p>
        </p:txBody>
      </p:sp>
      <p:sp>
        <p:nvSpPr>
          <p:cNvPr id="3" name="Content Placeholder 2"/>
          <p:cNvSpPr>
            <a:spLocks noGrp="1"/>
          </p:cNvSpPr>
          <p:nvPr>
            <p:ph idx="1"/>
          </p:nvPr>
        </p:nvSpPr>
        <p:spPr>
          <a:xfrm>
            <a:off x="1981200" y="1600200"/>
            <a:ext cx="8534400" cy="4495800"/>
          </a:xfrm>
        </p:spPr>
        <p:txBody>
          <a:bodyPr>
            <a:noAutofit/>
          </a:bodyPr>
          <a:lstStyle/>
          <a:p>
            <a:pPr>
              <a:buFont typeface="Wingdings"/>
              <a:buChar char="Ø"/>
            </a:pPr>
            <a:r>
              <a:rPr lang="en-US" sz="2800" dirty="0" err="1"/>
              <a:t>db.orders.mapReduce</a:t>
            </a:r>
            <a:r>
              <a:rPr lang="en-US" sz="2800" dirty="0"/>
              <a:t>( </a:t>
            </a:r>
          </a:p>
          <a:p>
            <a:pPr marL="0" indent="0">
              <a:buNone/>
            </a:pPr>
            <a:r>
              <a:rPr lang="en-US" sz="2800" dirty="0"/>
              <a:t>	mapFunction2, </a:t>
            </a:r>
          </a:p>
          <a:p>
            <a:pPr marL="0" indent="0">
              <a:buNone/>
            </a:pPr>
            <a:r>
              <a:rPr lang="en-US" sz="2800" dirty="0"/>
              <a:t>	reduceFunction2, </a:t>
            </a:r>
          </a:p>
          <a:p>
            <a:pPr marL="0" indent="0">
              <a:buNone/>
            </a:pPr>
            <a:r>
              <a:rPr lang="en-US" sz="2800" dirty="0"/>
              <a:t>	{ </a:t>
            </a:r>
          </a:p>
          <a:p>
            <a:pPr marL="0" indent="0">
              <a:buNone/>
            </a:pPr>
            <a:r>
              <a:rPr lang="en-US" sz="2800" dirty="0"/>
              <a:t>		out: { merge: "</a:t>
            </a:r>
            <a:r>
              <a:rPr lang="en-US" sz="2800" dirty="0" err="1"/>
              <a:t>sku_info</a:t>
            </a:r>
            <a:r>
              <a:rPr lang="en-US" sz="2800" dirty="0"/>
              <a:t>" }, </a:t>
            </a:r>
          </a:p>
          <a:p>
            <a:pPr marL="0" indent="0">
              <a:buNone/>
            </a:pPr>
            <a:r>
              <a:rPr lang="en-US" sz="2400" dirty="0"/>
              <a:t>		query: { </a:t>
            </a:r>
            <a:r>
              <a:rPr lang="en-US" sz="2400" dirty="0" err="1"/>
              <a:t>ord_date</a:t>
            </a:r>
            <a:r>
              <a:rPr lang="en-US" sz="2400" dirty="0"/>
              <a:t>: { $</a:t>
            </a:r>
            <a:r>
              <a:rPr lang="en-US" sz="2400" dirty="0" err="1"/>
              <a:t>gt</a:t>
            </a:r>
            <a:r>
              <a:rPr lang="en-US" sz="2400" dirty="0"/>
              <a:t>: new Date('01/01/2012') } },</a:t>
            </a:r>
          </a:p>
          <a:p>
            <a:pPr marL="0" indent="0">
              <a:buNone/>
            </a:pPr>
            <a:r>
              <a:rPr lang="en-US" sz="2800" dirty="0"/>
              <a:t>		finalize: </a:t>
            </a:r>
            <a:r>
              <a:rPr lang="en-US" sz="2800" dirty="0" err="1"/>
              <a:t>finalizeAddAvgField</a:t>
            </a:r>
            <a:endParaRPr lang="en-US" sz="2800" dirty="0"/>
          </a:p>
          <a:p>
            <a:pPr marL="0" indent="0">
              <a:buNone/>
            </a:pPr>
            <a:r>
              <a:rPr lang="en-US" sz="2800" dirty="0"/>
              <a:t>	} </a:t>
            </a:r>
          </a:p>
          <a:p>
            <a:pPr marL="0" indent="0">
              <a:buNone/>
            </a:pPr>
            <a:r>
              <a:rPr lang="en-US" sz="2800" dirty="0"/>
              <a:t>)</a:t>
            </a:r>
          </a:p>
        </p:txBody>
      </p:sp>
      <p:sp>
        <p:nvSpPr>
          <p:cNvPr id="4" name="Rectangular Callout 3"/>
          <p:cNvSpPr/>
          <p:nvPr/>
        </p:nvSpPr>
        <p:spPr>
          <a:xfrm>
            <a:off x="5562600" y="3048000"/>
            <a:ext cx="3276600" cy="609600"/>
          </a:xfrm>
          <a:prstGeom prst="wedgeRectCallout">
            <a:avLst>
              <a:gd name="adj1" fmla="val -47723"/>
              <a:gd name="adj2" fmla="val 70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 means that if "</a:t>
            </a:r>
            <a:r>
              <a:rPr lang="en-US" dirty="0" err="1"/>
              <a:t>sku_info</a:t>
            </a:r>
            <a:r>
              <a:rPr lang="en-US" dirty="0"/>
              <a:t>" exists, we append to it. </a:t>
            </a:r>
          </a:p>
        </p:txBody>
      </p:sp>
      <p:sp>
        <p:nvSpPr>
          <p:cNvPr id="5" name="Rectangular Callout 4"/>
          <p:cNvSpPr/>
          <p:nvPr/>
        </p:nvSpPr>
        <p:spPr>
          <a:xfrm>
            <a:off x="5943600" y="1828800"/>
            <a:ext cx="2209800" cy="609600"/>
          </a:xfrm>
          <a:prstGeom prst="wedgeRectCallout">
            <a:avLst>
              <a:gd name="adj1" fmla="val -83107"/>
              <a:gd name="adj2" fmla="val 44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be defined in next slides</a:t>
            </a:r>
          </a:p>
        </p:txBody>
      </p:sp>
      <p:sp>
        <p:nvSpPr>
          <p:cNvPr id="6" name="Rectangular Callout 5"/>
          <p:cNvSpPr/>
          <p:nvPr/>
        </p:nvSpPr>
        <p:spPr>
          <a:xfrm>
            <a:off x="5715000" y="5410200"/>
            <a:ext cx="1828800" cy="457200"/>
          </a:xfrm>
          <a:prstGeom prst="wedgeRectCallout">
            <a:avLst>
              <a:gd name="adj1" fmla="val -36811"/>
              <a:gd name="adj2" fmla="val -110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Defined later</a:t>
            </a:r>
          </a:p>
        </p:txBody>
      </p:sp>
      <p:pic>
        <p:nvPicPr>
          <p:cNvPr id="7"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206" y="274638"/>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מספר שקופית 7">
            <a:extLst>
              <a:ext uri="{FF2B5EF4-FFF2-40B4-BE49-F238E27FC236}">
                <a16:creationId xmlns:a16="http://schemas.microsoft.com/office/drawing/2014/main" id="{DF6EFF41-4D00-4611-AA33-7B6560156D26}"/>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74791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map Function</a:t>
            </a:r>
          </a:p>
        </p:txBody>
      </p:sp>
      <p:sp>
        <p:nvSpPr>
          <p:cNvPr id="3" name="Content Placeholder 2"/>
          <p:cNvSpPr>
            <a:spLocks noGrp="1"/>
          </p:cNvSpPr>
          <p:nvPr>
            <p:ph idx="1"/>
          </p:nvPr>
        </p:nvSpPr>
        <p:spPr>
          <a:xfrm>
            <a:off x="609600" y="1600201"/>
            <a:ext cx="10972800" cy="5121275"/>
          </a:xfrm>
        </p:spPr>
        <p:txBody>
          <a:bodyPr>
            <a:normAutofit fontScale="85000" lnSpcReduction="10000"/>
          </a:bodyPr>
          <a:lstStyle/>
          <a:p>
            <a:r>
              <a:rPr lang="en-US" dirty="0"/>
              <a:t>The map function will go over each document that meets the queries filter, and output the SKUs as keys and the quantities as outputs. </a:t>
            </a:r>
          </a:p>
          <a:p>
            <a:pPr marL="0" indent="0">
              <a:buNone/>
            </a:pPr>
            <a:r>
              <a:rPr lang="en-US" dirty="0" err="1"/>
              <a:t>var</a:t>
            </a:r>
            <a:r>
              <a:rPr lang="en-US" dirty="0"/>
              <a:t> mapFunction2 = function() { </a:t>
            </a:r>
          </a:p>
          <a:p>
            <a:pPr marL="0" indent="0">
              <a:buNone/>
            </a:pPr>
            <a:r>
              <a:rPr lang="en-US" dirty="0"/>
              <a:t>for (</a:t>
            </a:r>
            <a:r>
              <a:rPr lang="en-US" dirty="0" err="1"/>
              <a:t>var</a:t>
            </a:r>
            <a:r>
              <a:rPr lang="en-US" dirty="0"/>
              <a:t> </a:t>
            </a:r>
            <a:r>
              <a:rPr lang="en-US" dirty="0" err="1"/>
              <a:t>idx</a:t>
            </a:r>
            <a:r>
              <a:rPr lang="en-US" dirty="0"/>
              <a:t> = 0; </a:t>
            </a:r>
            <a:r>
              <a:rPr lang="en-US" dirty="0" err="1"/>
              <a:t>idx</a:t>
            </a:r>
            <a:r>
              <a:rPr lang="en-US" dirty="0"/>
              <a:t> &lt; </a:t>
            </a:r>
            <a:r>
              <a:rPr lang="en-US" dirty="0" err="1"/>
              <a:t>this.items.length</a:t>
            </a:r>
            <a:r>
              <a:rPr lang="en-US" dirty="0"/>
              <a:t>; </a:t>
            </a:r>
            <a:r>
              <a:rPr lang="en-US" dirty="0" err="1"/>
              <a:t>idx</a:t>
            </a:r>
            <a:r>
              <a:rPr lang="en-US" dirty="0"/>
              <a:t>++) { 	</a:t>
            </a:r>
          </a:p>
          <a:p>
            <a:pPr marL="0" indent="0">
              <a:buNone/>
            </a:pPr>
            <a:r>
              <a:rPr lang="en-US" dirty="0"/>
              <a:t>	</a:t>
            </a:r>
            <a:r>
              <a:rPr lang="en-US" dirty="0" err="1"/>
              <a:t>var</a:t>
            </a:r>
            <a:r>
              <a:rPr lang="en-US" dirty="0"/>
              <a:t> key = </a:t>
            </a:r>
            <a:r>
              <a:rPr lang="en-US" dirty="0" err="1"/>
              <a:t>this.items</a:t>
            </a:r>
            <a:r>
              <a:rPr lang="en-US" dirty="0"/>
              <a:t>[</a:t>
            </a:r>
            <a:r>
              <a:rPr lang="en-US" dirty="0" err="1"/>
              <a:t>idx</a:t>
            </a:r>
            <a:r>
              <a:rPr lang="en-US" dirty="0"/>
              <a:t>].</a:t>
            </a:r>
            <a:r>
              <a:rPr lang="en-US" dirty="0" err="1"/>
              <a:t>sku</a:t>
            </a:r>
            <a:r>
              <a:rPr lang="en-US" dirty="0"/>
              <a:t>; </a:t>
            </a:r>
          </a:p>
          <a:p>
            <a:pPr marL="0" indent="0">
              <a:buNone/>
            </a:pPr>
            <a:r>
              <a:rPr lang="en-US" dirty="0"/>
              <a:t>	</a:t>
            </a:r>
            <a:r>
              <a:rPr lang="en-US" dirty="0" err="1"/>
              <a:t>var</a:t>
            </a:r>
            <a:r>
              <a:rPr lang="en-US" dirty="0"/>
              <a:t> value = { </a:t>
            </a:r>
          </a:p>
          <a:p>
            <a:pPr marL="0" indent="0">
              <a:buNone/>
            </a:pPr>
            <a:r>
              <a:rPr lang="en-US" dirty="0"/>
              <a:t>		qty: </a:t>
            </a:r>
            <a:r>
              <a:rPr lang="en-US" dirty="0" err="1"/>
              <a:t>this.items</a:t>
            </a:r>
            <a:r>
              <a:rPr lang="en-US" dirty="0"/>
              <a:t>[</a:t>
            </a:r>
            <a:r>
              <a:rPr lang="en-US" dirty="0" err="1"/>
              <a:t>idx</a:t>
            </a:r>
            <a:r>
              <a:rPr lang="en-US" dirty="0"/>
              <a:t>].qty ,</a:t>
            </a:r>
          </a:p>
          <a:p>
            <a:pPr marL="0" indent="0">
              <a:buNone/>
            </a:pPr>
            <a:r>
              <a:rPr lang="en-US" dirty="0"/>
              <a:t>		count: 1</a:t>
            </a:r>
          </a:p>
          <a:p>
            <a:pPr marL="0" indent="0">
              <a:buNone/>
            </a:pPr>
            <a:r>
              <a:rPr lang="en-US" dirty="0"/>
              <a:t>		}; </a:t>
            </a:r>
          </a:p>
          <a:p>
            <a:pPr marL="0" indent="0">
              <a:buNone/>
            </a:pPr>
            <a:r>
              <a:rPr lang="en-US" dirty="0"/>
              <a:t>	emit(key, value); </a:t>
            </a:r>
          </a:p>
          <a:p>
            <a:pPr marL="0" indent="0">
              <a:buNone/>
            </a:pPr>
            <a:r>
              <a:rPr lang="en-US" dirty="0"/>
              <a:t>	} };</a:t>
            </a:r>
          </a:p>
        </p:txBody>
      </p:sp>
      <p:sp>
        <p:nvSpPr>
          <p:cNvPr id="4" name="Rectangular Callout 3"/>
          <p:cNvSpPr/>
          <p:nvPr/>
        </p:nvSpPr>
        <p:spPr>
          <a:xfrm>
            <a:off x="15026" y="4343400"/>
            <a:ext cx="2059893" cy="1143000"/>
          </a:xfrm>
          <a:prstGeom prst="wedgeRectCallout">
            <a:avLst>
              <a:gd name="adj1" fmla="val 69972"/>
              <a:gd name="adj2"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output count:1, this will help us with calculating the average.</a:t>
            </a:r>
          </a:p>
        </p:txBody>
      </p:sp>
      <p:pic>
        <p:nvPicPr>
          <p:cNvPr id="5"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74638"/>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32A10116-DF51-41A8-8586-43AB3FCA65E3}"/>
              </a:ext>
            </a:extLst>
          </p:cNvPr>
          <p:cNvSpPr>
            <a:spLocks noGrp="1"/>
          </p:cNvSpPr>
          <p:nvPr>
            <p:ph type="sldNum" sz="quarter" idx="12"/>
          </p:nvPr>
        </p:nvSpPr>
        <p:spPr/>
        <p:txBody>
          <a:bodyPr/>
          <a:lstStyle/>
          <a:p>
            <a:fld id="{B6F15528-21DE-4FAA-801E-634DDDAF4B2B}" type="slidenum">
              <a:rPr lang="en-US" smtClean="0"/>
              <a:pPr/>
              <a:t>64</a:t>
            </a:fld>
            <a:endParaRPr lang="en-US"/>
          </a:p>
        </p:txBody>
      </p:sp>
      <p:graphicFrame>
        <p:nvGraphicFramePr>
          <p:cNvPr id="7" name="טבלה 6">
            <a:extLst>
              <a:ext uri="{FF2B5EF4-FFF2-40B4-BE49-F238E27FC236}">
                <a16:creationId xmlns:a16="http://schemas.microsoft.com/office/drawing/2014/main" id="{8C918634-95ED-43F5-856D-F7B313F16536}"/>
              </a:ext>
            </a:extLst>
          </p:cNvPr>
          <p:cNvGraphicFramePr>
            <a:graphicFrameLocks noGrp="1"/>
          </p:cNvGraphicFramePr>
          <p:nvPr>
            <p:extLst>
              <p:ext uri="{D42A27DB-BD31-4B8C-83A1-F6EECF244321}">
                <p14:modId xmlns:p14="http://schemas.microsoft.com/office/powerpoint/2010/main" val="3588929661"/>
              </p:ext>
            </p:extLst>
          </p:nvPr>
        </p:nvGraphicFramePr>
        <p:xfrm>
          <a:off x="6629400" y="4217095"/>
          <a:ext cx="2679700" cy="904875"/>
        </p:xfrm>
        <a:graphic>
          <a:graphicData uri="http://schemas.openxmlformats.org/drawingml/2006/table">
            <a:tbl>
              <a:tblPr rtl="1"/>
              <a:tblGrid>
                <a:gridCol w="408607">
                  <a:extLst>
                    <a:ext uri="{9D8B030D-6E8A-4147-A177-3AD203B41FA5}">
                      <a16:colId xmlns:a16="http://schemas.microsoft.com/office/drawing/2014/main" val="2130059108"/>
                    </a:ext>
                  </a:extLst>
                </a:gridCol>
                <a:gridCol w="750696">
                  <a:extLst>
                    <a:ext uri="{9D8B030D-6E8A-4147-A177-3AD203B41FA5}">
                      <a16:colId xmlns:a16="http://schemas.microsoft.com/office/drawing/2014/main" val="941645167"/>
                    </a:ext>
                  </a:extLst>
                </a:gridCol>
                <a:gridCol w="1520397">
                  <a:extLst>
                    <a:ext uri="{9D8B030D-6E8A-4147-A177-3AD203B41FA5}">
                      <a16:colId xmlns:a16="http://schemas.microsoft.com/office/drawing/2014/main" val="1001487990"/>
                    </a:ext>
                  </a:extLst>
                </a:gridCol>
              </a:tblGrid>
              <a:tr h="180975">
                <a:tc>
                  <a:txBody>
                    <a:bodyPr/>
                    <a:lstStyle/>
                    <a:p>
                      <a:pPr algn="ctr" rtl="0" fontAlgn="b"/>
                      <a:r>
                        <a:rPr lang="en-US" sz="1100" b="0" i="0" u="none" strike="noStrike">
                          <a:solidFill>
                            <a:srgbClr val="000000"/>
                          </a:solidFill>
                          <a:effectLst/>
                          <a:latin typeface="Arial" panose="020B060402020202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rtl="0" fontAlgn="b"/>
                      <a:r>
                        <a:rPr lang="en-US" sz="1100" b="0" i="0" u="none" strike="noStrike">
                          <a:solidFill>
                            <a:srgbClr val="000000"/>
                          </a:solidFill>
                          <a:effectLst/>
                          <a:latin typeface="Arial" panose="020B0604020202020204" pitchFamily="34" charset="0"/>
                        </a:rPr>
                        <a:t>quantity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rtl="0" fontAlgn="b"/>
                      <a:r>
                        <a:rPr lang="en-US" sz="1100" b="0" i="0" u="none" strike="noStrike" dirty="0" err="1">
                          <a:solidFill>
                            <a:srgbClr val="000000"/>
                          </a:solidFill>
                          <a:effectLst/>
                          <a:latin typeface="Arial" panose="020B0604020202020204" pitchFamily="34" charset="0"/>
                        </a:rPr>
                        <a:t>sku</a:t>
                      </a:r>
                      <a:endParaRPr lang="en-US" sz="1100" b="0" i="0" u="none" strike="noStrike" dirty="0">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271994691"/>
                  </a:ext>
                </a:extLst>
              </a:tr>
              <a:tr h="180975">
                <a:tc>
                  <a:txBody>
                    <a:bodyPr/>
                    <a:lstStyle/>
                    <a:p>
                      <a:pPr algn="ctr" rtl="0" fontAlgn="b"/>
                      <a:r>
                        <a:rPr lang="he-IL" sz="11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he-IL" sz="1100" b="0" i="0" u="none" strike="noStrike" dirty="0">
                          <a:solidFill>
                            <a:srgbClr val="000000"/>
                          </a:solidFill>
                          <a:effectLst/>
                          <a:latin typeface="Arial" panose="020B060402020202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Arial" panose="020B0604020202020204" pitchFamily="34" charset="0"/>
                        </a:rPr>
                        <a:t>chocolates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9440317"/>
                  </a:ext>
                </a:extLst>
              </a:tr>
              <a:tr h="180975">
                <a:tc>
                  <a:txBody>
                    <a:bodyPr/>
                    <a:lstStyle/>
                    <a:p>
                      <a:pPr algn="ctr" rtl="0" fontAlgn="b"/>
                      <a:r>
                        <a:rPr lang="he-IL" sz="11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he-IL" sz="1100" b="0" i="0" u="none" strike="noStrike">
                          <a:solidFill>
                            <a:srgbClr val="000000"/>
                          </a:solidFill>
                          <a:effectLst/>
                          <a:latin typeface="Arial" panose="020B060402020202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Arial" panose="020B0604020202020204" pitchFamily="34" charset="0"/>
                        </a:rPr>
                        <a:t>apples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5169367"/>
                  </a:ext>
                </a:extLst>
              </a:tr>
              <a:tr h="180975">
                <a:tc>
                  <a:txBody>
                    <a:bodyPr/>
                    <a:lstStyle/>
                    <a:p>
                      <a:pPr algn="ctr" rtl="0" fontAlgn="b"/>
                      <a:r>
                        <a:rPr lang="he-IL" sz="11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he-IL" sz="1100" b="0" i="0" u="none" strike="noStrike">
                          <a:solidFill>
                            <a:srgbClr val="000000"/>
                          </a:solidFill>
                          <a:effectLst/>
                          <a:latin typeface="Arial" panose="020B060402020202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Arial" panose="020B0604020202020204" pitchFamily="34" charset="0"/>
                        </a:rPr>
                        <a:t>chocolates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802743"/>
                  </a:ext>
                </a:extLst>
              </a:tr>
              <a:tr h="180975">
                <a:tc>
                  <a:txBody>
                    <a:bodyPr/>
                    <a:lstStyle/>
                    <a:p>
                      <a:pPr algn="ctr" rtl="0" fontAlgn="b"/>
                      <a:r>
                        <a:rPr lang="he-IL" sz="1100" b="0"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he-IL" sz="1100" b="0" i="0" u="none" strike="noStrike">
                          <a:solidFill>
                            <a:srgbClr val="000000"/>
                          </a:solidFill>
                          <a:effectLst/>
                          <a:latin typeface="Arial" panose="020B060402020202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dirty="0">
                          <a:solidFill>
                            <a:srgbClr val="000000"/>
                          </a:solidFill>
                          <a:effectLst/>
                          <a:latin typeface="Arial" panose="020B0604020202020204" pitchFamily="34" charset="0"/>
                        </a:rPr>
                        <a:t>oranges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977268"/>
                  </a:ext>
                </a:extLst>
              </a:tr>
            </a:tbl>
          </a:graphicData>
        </a:graphic>
      </p:graphicFrame>
      <p:graphicFrame>
        <p:nvGraphicFramePr>
          <p:cNvPr id="8" name="טבלה 7">
            <a:extLst>
              <a:ext uri="{FF2B5EF4-FFF2-40B4-BE49-F238E27FC236}">
                <a16:creationId xmlns:a16="http://schemas.microsoft.com/office/drawing/2014/main" id="{ADFA4D55-2E44-40B7-A378-BEB446BA415B}"/>
              </a:ext>
            </a:extLst>
          </p:cNvPr>
          <p:cNvGraphicFramePr>
            <a:graphicFrameLocks noGrp="1"/>
          </p:cNvGraphicFramePr>
          <p:nvPr>
            <p:extLst>
              <p:ext uri="{D42A27DB-BD31-4B8C-83A1-F6EECF244321}">
                <p14:modId xmlns:p14="http://schemas.microsoft.com/office/powerpoint/2010/main" val="3468336466"/>
              </p:ext>
            </p:extLst>
          </p:nvPr>
        </p:nvGraphicFramePr>
        <p:xfrm>
          <a:off x="6261100" y="5879308"/>
          <a:ext cx="2273300" cy="723900"/>
        </p:xfrm>
        <a:graphic>
          <a:graphicData uri="http://schemas.openxmlformats.org/drawingml/2006/table">
            <a:tbl>
              <a:tblPr rtl="1"/>
              <a:tblGrid>
                <a:gridCol w="751426">
                  <a:extLst>
                    <a:ext uri="{9D8B030D-6E8A-4147-A177-3AD203B41FA5}">
                      <a16:colId xmlns:a16="http://schemas.microsoft.com/office/drawing/2014/main" val="3523663123"/>
                    </a:ext>
                  </a:extLst>
                </a:gridCol>
                <a:gridCol w="1521874">
                  <a:extLst>
                    <a:ext uri="{9D8B030D-6E8A-4147-A177-3AD203B41FA5}">
                      <a16:colId xmlns:a16="http://schemas.microsoft.com/office/drawing/2014/main" val="795386968"/>
                    </a:ext>
                  </a:extLst>
                </a:gridCol>
              </a:tblGrid>
              <a:tr h="180975">
                <a:tc>
                  <a:txBody>
                    <a:bodyPr/>
                    <a:lstStyle/>
                    <a:p>
                      <a:pPr algn="l" rtl="0" fontAlgn="b"/>
                      <a:r>
                        <a:rPr lang="en-US" sz="1100" b="0" i="0" u="none" strike="noStrike" dirty="0">
                          <a:solidFill>
                            <a:srgbClr val="000000"/>
                          </a:solidFill>
                          <a:effectLst/>
                          <a:latin typeface="Arial" panose="020B0604020202020204" pitchFamily="34" charset="0"/>
                        </a:rPr>
                        <a:t>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rtl="0" fontAlgn="b"/>
                      <a:r>
                        <a:rPr lang="en-US" sz="1100" b="0" i="0" u="none" strike="noStrike" dirty="0">
                          <a:solidFill>
                            <a:srgbClr val="000000"/>
                          </a:solidFill>
                          <a:effectLst/>
                          <a:latin typeface="Arial" panose="020B0604020202020204" pitchFamily="34" charset="0"/>
                        </a:rPr>
                        <a:t>key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365271061"/>
                  </a:ext>
                </a:extLst>
              </a:tr>
              <a:tr h="180975">
                <a:tc>
                  <a:txBody>
                    <a:bodyPr/>
                    <a:lstStyle/>
                    <a:p>
                      <a:pPr algn="l" rtl="0" fontAlgn="b"/>
                      <a:r>
                        <a:rPr lang="he-IL" sz="1100" b="0" i="0" u="none" strike="noStrike">
                          <a:solidFill>
                            <a:srgbClr val="000000"/>
                          </a:solidFill>
                          <a:effectLst/>
                          <a:latin typeface="Arial" panose="020B0604020202020204" pitchFamily="34" charset="0"/>
                        </a:rPr>
                        <a:t>[(5,1),(4,1)]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Arial" panose="020B0604020202020204" pitchFamily="34" charset="0"/>
                        </a:rPr>
                        <a:t>chocolates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0451855"/>
                  </a:ext>
                </a:extLst>
              </a:tr>
              <a:tr h="180975">
                <a:tc>
                  <a:txBody>
                    <a:bodyPr/>
                    <a:lstStyle/>
                    <a:p>
                      <a:pPr algn="l" rtl="0" fontAlgn="b"/>
                      <a:r>
                        <a:rPr lang="he-IL" sz="1100" b="0" i="0" u="none" strike="noStrike">
                          <a:solidFill>
                            <a:srgbClr val="000000"/>
                          </a:solidFill>
                          <a:effectLst/>
                          <a:latin typeface="Arial" panose="020B060402020202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Arial" panose="020B0604020202020204" pitchFamily="34" charset="0"/>
                        </a:rPr>
                        <a:t>apples: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54884"/>
                  </a:ext>
                </a:extLst>
              </a:tr>
              <a:tr h="180975">
                <a:tc>
                  <a:txBody>
                    <a:bodyPr/>
                    <a:lstStyle/>
                    <a:p>
                      <a:pPr algn="l" rtl="0" fontAlgn="b"/>
                      <a:r>
                        <a:rPr lang="he-IL" sz="1100" b="0" i="0" u="none" strike="noStrike">
                          <a:solidFill>
                            <a:srgbClr val="000000"/>
                          </a:solidFill>
                          <a:effectLst/>
                          <a:latin typeface="Arial" panose="020B0604020202020204" pitchFamily="34" charset="0"/>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Arial" panose="020B0604020202020204" pitchFamily="34" charset="0"/>
                        </a:rPr>
                        <a:t>oranges: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223880"/>
                  </a:ext>
                </a:extLst>
              </a:tr>
            </a:tbl>
          </a:graphicData>
        </a:graphic>
      </p:graphicFrame>
      <p:sp>
        <p:nvSpPr>
          <p:cNvPr id="9" name="סוגר מסולסל שמאלי 8">
            <a:extLst>
              <a:ext uri="{FF2B5EF4-FFF2-40B4-BE49-F238E27FC236}">
                <a16:creationId xmlns:a16="http://schemas.microsoft.com/office/drawing/2014/main" id="{7D1B1312-8F9D-4BD7-916E-979E358F4BA8}"/>
              </a:ext>
            </a:extLst>
          </p:cNvPr>
          <p:cNvSpPr/>
          <p:nvPr/>
        </p:nvSpPr>
        <p:spPr>
          <a:xfrm rot="5400000">
            <a:off x="7280377" y="3489775"/>
            <a:ext cx="254000" cy="10987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0" name="סוגר מסולסל שמאלי 9">
            <a:extLst>
              <a:ext uri="{FF2B5EF4-FFF2-40B4-BE49-F238E27FC236}">
                <a16:creationId xmlns:a16="http://schemas.microsoft.com/office/drawing/2014/main" id="{314D94BA-DE01-4707-82FA-83B7E6926DAB}"/>
              </a:ext>
            </a:extLst>
          </p:cNvPr>
          <p:cNvSpPr/>
          <p:nvPr/>
        </p:nvSpPr>
        <p:spPr>
          <a:xfrm rot="5400000">
            <a:off x="8609111" y="3437531"/>
            <a:ext cx="254000" cy="10987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2" name="תיבת טקסט 11">
            <a:extLst>
              <a:ext uri="{FF2B5EF4-FFF2-40B4-BE49-F238E27FC236}">
                <a16:creationId xmlns:a16="http://schemas.microsoft.com/office/drawing/2014/main" id="{787AE731-631B-4684-A545-0BE78E104F08}"/>
              </a:ext>
            </a:extLst>
          </p:cNvPr>
          <p:cNvSpPr txBox="1"/>
          <p:nvPr/>
        </p:nvSpPr>
        <p:spPr>
          <a:xfrm>
            <a:off x="7119513" y="3459758"/>
            <a:ext cx="609600" cy="369332"/>
          </a:xfrm>
          <a:prstGeom prst="rect">
            <a:avLst/>
          </a:prstGeom>
          <a:noFill/>
        </p:spPr>
        <p:txBody>
          <a:bodyPr wrap="square">
            <a:spAutoFit/>
          </a:bodyPr>
          <a:lstStyle/>
          <a:p>
            <a:r>
              <a:rPr lang="en-US" dirty="0"/>
              <a:t>key</a:t>
            </a:r>
            <a:endParaRPr lang="he-IL" dirty="0"/>
          </a:p>
        </p:txBody>
      </p:sp>
      <p:sp>
        <p:nvSpPr>
          <p:cNvPr id="13" name="תיבת טקסט 12">
            <a:extLst>
              <a:ext uri="{FF2B5EF4-FFF2-40B4-BE49-F238E27FC236}">
                <a16:creationId xmlns:a16="http://schemas.microsoft.com/office/drawing/2014/main" id="{B77B3D2E-A935-404B-AF30-5C713807397D}"/>
              </a:ext>
            </a:extLst>
          </p:cNvPr>
          <p:cNvSpPr txBox="1"/>
          <p:nvPr/>
        </p:nvSpPr>
        <p:spPr>
          <a:xfrm>
            <a:off x="8384357" y="3429001"/>
            <a:ext cx="769334" cy="369332"/>
          </a:xfrm>
          <a:prstGeom prst="rect">
            <a:avLst/>
          </a:prstGeom>
          <a:noFill/>
        </p:spPr>
        <p:txBody>
          <a:bodyPr wrap="square">
            <a:spAutoFit/>
          </a:bodyPr>
          <a:lstStyle/>
          <a:p>
            <a:r>
              <a:rPr lang="en-US" dirty="0"/>
              <a:t>value</a:t>
            </a:r>
            <a:endParaRPr lang="he-IL" dirty="0"/>
          </a:p>
        </p:txBody>
      </p:sp>
    </p:spTree>
    <p:extLst>
      <p:ext uri="{BB962C8B-B14F-4D97-AF65-F5344CB8AC3E}">
        <p14:creationId xmlns:p14="http://schemas.microsoft.com/office/powerpoint/2010/main" val="344601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a:t>
            </a:r>
            <a:endParaRPr lang="en-US" dirty="0"/>
          </a:p>
        </p:txBody>
      </p:sp>
      <p:sp>
        <p:nvSpPr>
          <p:cNvPr id="3" name="Content Placeholder 2"/>
          <p:cNvSpPr>
            <a:spLocks noGrp="1"/>
          </p:cNvSpPr>
          <p:nvPr>
            <p:ph idx="1"/>
          </p:nvPr>
        </p:nvSpPr>
        <p:spPr>
          <a:xfrm>
            <a:off x="1981200" y="1600201"/>
            <a:ext cx="8534400" cy="4525963"/>
          </a:xfrm>
        </p:spPr>
        <p:txBody>
          <a:bodyPr>
            <a:normAutofit fontScale="70000" lnSpcReduction="20000"/>
          </a:bodyPr>
          <a:lstStyle/>
          <a:p>
            <a:pPr lvl="0"/>
            <a:r>
              <a:rPr lang="en-US" sz="4300" dirty="0">
                <a:solidFill>
                  <a:prstClr val="black"/>
                </a:solidFill>
              </a:rPr>
              <a:t>The reduce function will go over the SKUs and lists from the map and add up the quantities and counters:</a:t>
            </a:r>
            <a:endParaRPr lang="en-US" dirty="0"/>
          </a:p>
          <a:p>
            <a:pPr marL="0" indent="0">
              <a:buNone/>
            </a:pPr>
            <a:r>
              <a:rPr lang="en-US" dirty="0"/>
              <a:t>var reduceFunction2 = </a:t>
            </a:r>
          </a:p>
          <a:p>
            <a:pPr marL="0" indent="0">
              <a:buNone/>
            </a:pPr>
            <a:r>
              <a:rPr lang="en-US" dirty="0"/>
              <a:t>	function(</a:t>
            </a:r>
            <a:r>
              <a:rPr lang="en-US" dirty="0" err="1"/>
              <a:t>keySKU</a:t>
            </a:r>
            <a:r>
              <a:rPr lang="en-US" dirty="0"/>
              <a:t>, </a:t>
            </a:r>
            <a:r>
              <a:rPr lang="en-US" dirty="0" err="1"/>
              <a:t>countObjVals</a:t>
            </a:r>
            <a:r>
              <a:rPr lang="en-US" dirty="0"/>
              <a:t>) {</a:t>
            </a:r>
          </a:p>
          <a:p>
            <a:pPr marL="0" indent="0">
              <a:buNone/>
            </a:pPr>
            <a:r>
              <a:rPr lang="en-US" dirty="0"/>
              <a:t>	</a:t>
            </a:r>
            <a:r>
              <a:rPr lang="en-US" dirty="0" err="1"/>
              <a:t>reducedVal</a:t>
            </a:r>
            <a:r>
              <a:rPr lang="en-US" dirty="0"/>
              <a:t> = { count: 0, qty: 0 }; </a:t>
            </a:r>
          </a:p>
          <a:p>
            <a:pPr marL="0" indent="0">
              <a:buNone/>
            </a:pPr>
            <a:r>
              <a:rPr lang="en-US" dirty="0"/>
              <a:t>	for (var </a:t>
            </a:r>
            <a:r>
              <a:rPr lang="en-US" dirty="0" err="1"/>
              <a:t>idx</a:t>
            </a:r>
            <a:r>
              <a:rPr lang="en-US" dirty="0"/>
              <a:t> = 0; </a:t>
            </a:r>
            <a:r>
              <a:rPr lang="en-US" dirty="0" err="1"/>
              <a:t>idx</a:t>
            </a:r>
            <a:r>
              <a:rPr lang="en-US" dirty="0"/>
              <a:t> &lt; </a:t>
            </a:r>
            <a:r>
              <a:rPr lang="en-US" dirty="0" err="1"/>
              <a:t>countObjVals.length</a:t>
            </a:r>
            <a:r>
              <a:rPr lang="en-US" dirty="0"/>
              <a:t>; </a:t>
            </a:r>
            <a:r>
              <a:rPr lang="en-US" dirty="0" err="1"/>
              <a:t>idx</a:t>
            </a:r>
            <a:r>
              <a:rPr lang="en-US" dirty="0"/>
              <a:t>++) { </a:t>
            </a:r>
          </a:p>
          <a:p>
            <a:pPr marL="0" indent="0">
              <a:buNone/>
            </a:pPr>
            <a:r>
              <a:rPr lang="en-US" dirty="0"/>
              <a:t>		</a:t>
            </a:r>
            <a:r>
              <a:rPr lang="en-US" dirty="0" err="1"/>
              <a:t>reducedVal.qty</a:t>
            </a:r>
            <a:r>
              <a:rPr lang="en-US" dirty="0"/>
              <a:t> += </a:t>
            </a:r>
            <a:r>
              <a:rPr lang="en-US" dirty="0" err="1"/>
              <a:t>countObjVals</a:t>
            </a:r>
            <a:r>
              <a:rPr lang="en-US" dirty="0"/>
              <a:t>[</a:t>
            </a:r>
            <a:r>
              <a:rPr lang="en-US" dirty="0" err="1"/>
              <a:t>idx</a:t>
            </a:r>
            <a:r>
              <a:rPr lang="en-US" dirty="0"/>
              <a:t>].qty; </a:t>
            </a:r>
          </a:p>
          <a:p>
            <a:pPr marL="0" indent="0">
              <a:buNone/>
            </a:pPr>
            <a:r>
              <a:rPr lang="en-US" dirty="0"/>
              <a:t>		</a:t>
            </a:r>
            <a:r>
              <a:rPr lang="en-US" dirty="0" err="1"/>
              <a:t>reducedVal.count</a:t>
            </a:r>
            <a:r>
              <a:rPr lang="en-US" dirty="0"/>
              <a:t> += </a:t>
            </a:r>
            <a:r>
              <a:rPr lang="en-US" dirty="0" err="1"/>
              <a:t>countObjVals</a:t>
            </a:r>
            <a:r>
              <a:rPr lang="en-US" dirty="0"/>
              <a:t>[</a:t>
            </a:r>
            <a:r>
              <a:rPr lang="en-US" dirty="0" err="1"/>
              <a:t>idx</a:t>
            </a:r>
            <a:r>
              <a:rPr lang="en-US" dirty="0"/>
              <a:t>].count; </a:t>
            </a:r>
          </a:p>
          <a:p>
            <a:pPr marL="0" indent="0">
              <a:buNone/>
            </a:pPr>
            <a:r>
              <a:rPr lang="en-US" dirty="0"/>
              <a:t>				} </a:t>
            </a:r>
          </a:p>
          <a:p>
            <a:pPr marL="0" indent="0">
              <a:buNone/>
            </a:pPr>
            <a:r>
              <a:rPr lang="en-US" dirty="0"/>
              <a:t>	return </a:t>
            </a:r>
            <a:r>
              <a:rPr lang="en-US" dirty="0" err="1"/>
              <a:t>reducedVal</a:t>
            </a:r>
            <a:r>
              <a:rPr lang="en-US" dirty="0"/>
              <a:t>; </a:t>
            </a:r>
          </a:p>
          <a:p>
            <a:pPr marL="0" indent="0">
              <a:buNone/>
            </a:pPr>
            <a:r>
              <a:rPr lang="en-US" dirty="0"/>
              <a:t>	};</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106" y="290513"/>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C0C012E6-B1F2-4C53-9E40-747EDEBD77BA}"/>
              </a:ext>
            </a:extLst>
          </p:cNvPr>
          <p:cNvSpPr>
            <a:spLocks noGrp="1"/>
          </p:cNvSpPr>
          <p:nvPr>
            <p:ph type="sldNum" sz="quarter" idx="12"/>
          </p:nvPr>
        </p:nvSpPr>
        <p:spPr/>
        <p:txBody>
          <a:bodyPr/>
          <a:lstStyle/>
          <a:p>
            <a:fld id="{B6F15528-21DE-4FAA-801E-634DDDAF4B2B}" type="slidenum">
              <a:rPr lang="en-US" smtClean="0"/>
              <a:pPr/>
              <a:t>65</a:t>
            </a:fld>
            <a:endParaRPr lang="en-US" dirty="0"/>
          </a:p>
        </p:txBody>
      </p:sp>
      <p:graphicFrame>
        <p:nvGraphicFramePr>
          <p:cNvPr id="12" name="טבלה 11">
            <a:extLst>
              <a:ext uri="{FF2B5EF4-FFF2-40B4-BE49-F238E27FC236}">
                <a16:creationId xmlns:a16="http://schemas.microsoft.com/office/drawing/2014/main" id="{CE941ECD-7E88-4A19-9A1E-A48BE8A35481}"/>
              </a:ext>
            </a:extLst>
          </p:cNvPr>
          <p:cNvGraphicFramePr>
            <a:graphicFrameLocks noGrp="1"/>
          </p:cNvGraphicFramePr>
          <p:nvPr>
            <p:extLst>
              <p:ext uri="{D42A27DB-BD31-4B8C-83A1-F6EECF244321}">
                <p14:modId xmlns:p14="http://schemas.microsoft.com/office/powerpoint/2010/main" val="1211940402"/>
              </p:ext>
            </p:extLst>
          </p:nvPr>
        </p:nvGraphicFramePr>
        <p:xfrm>
          <a:off x="9074150" y="3429000"/>
          <a:ext cx="2273300" cy="723900"/>
        </p:xfrm>
        <a:graphic>
          <a:graphicData uri="http://schemas.openxmlformats.org/drawingml/2006/table">
            <a:tbl>
              <a:tblPr rtl="1"/>
              <a:tblGrid>
                <a:gridCol w="751426">
                  <a:extLst>
                    <a:ext uri="{9D8B030D-6E8A-4147-A177-3AD203B41FA5}">
                      <a16:colId xmlns:a16="http://schemas.microsoft.com/office/drawing/2014/main" val="3523663123"/>
                    </a:ext>
                  </a:extLst>
                </a:gridCol>
                <a:gridCol w="1521874">
                  <a:extLst>
                    <a:ext uri="{9D8B030D-6E8A-4147-A177-3AD203B41FA5}">
                      <a16:colId xmlns:a16="http://schemas.microsoft.com/office/drawing/2014/main" val="795386968"/>
                    </a:ext>
                  </a:extLst>
                </a:gridCol>
              </a:tblGrid>
              <a:tr h="180975">
                <a:tc>
                  <a:txBody>
                    <a:bodyPr/>
                    <a:lstStyle/>
                    <a:p>
                      <a:pPr algn="l" rtl="0" fontAlgn="b"/>
                      <a:r>
                        <a:rPr lang="en-US" sz="1100" b="0" i="0" u="none" strike="noStrike" dirty="0">
                          <a:solidFill>
                            <a:srgbClr val="000000"/>
                          </a:solidFill>
                          <a:effectLst/>
                          <a:latin typeface="Arial" panose="020B0604020202020204" pitchFamily="34" charset="0"/>
                        </a:rPr>
                        <a:t>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rtl="0" fontAlgn="b"/>
                      <a:r>
                        <a:rPr lang="en-US" sz="1100" b="0" i="0" u="none" strike="noStrike" dirty="0">
                          <a:solidFill>
                            <a:srgbClr val="000000"/>
                          </a:solidFill>
                          <a:effectLst/>
                          <a:latin typeface="Arial" panose="020B0604020202020204" pitchFamily="34" charset="0"/>
                        </a:rPr>
                        <a:t>key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365271061"/>
                  </a:ext>
                </a:extLst>
              </a:tr>
              <a:tr h="180975">
                <a:tc>
                  <a:txBody>
                    <a:bodyPr/>
                    <a:lstStyle/>
                    <a:p>
                      <a:pPr algn="l" rtl="0" fontAlgn="b"/>
                      <a:r>
                        <a:rPr lang="he-IL" sz="1100" b="0" i="0" u="none" strike="noStrike">
                          <a:solidFill>
                            <a:srgbClr val="000000"/>
                          </a:solidFill>
                          <a:effectLst/>
                          <a:latin typeface="Arial" panose="020B0604020202020204" pitchFamily="34" charset="0"/>
                        </a:rPr>
                        <a:t>[(5,1),(4,1)]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Arial" panose="020B0604020202020204" pitchFamily="34" charset="0"/>
                        </a:rPr>
                        <a:t>chocolates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0451855"/>
                  </a:ext>
                </a:extLst>
              </a:tr>
              <a:tr h="180975">
                <a:tc>
                  <a:txBody>
                    <a:bodyPr/>
                    <a:lstStyle/>
                    <a:p>
                      <a:pPr algn="l" rtl="0" fontAlgn="b"/>
                      <a:r>
                        <a:rPr lang="he-IL" sz="1100" b="0" i="0" u="none" strike="noStrike">
                          <a:solidFill>
                            <a:srgbClr val="000000"/>
                          </a:solidFill>
                          <a:effectLst/>
                          <a:latin typeface="Arial" panose="020B060402020202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Arial" panose="020B0604020202020204" pitchFamily="34" charset="0"/>
                        </a:rPr>
                        <a:t>apples: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54884"/>
                  </a:ext>
                </a:extLst>
              </a:tr>
              <a:tr h="180975">
                <a:tc>
                  <a:txBody>
                    <a:bodyPr/>
                    <a:lstStyle/>
                    <a:p>
                      <a:pPr algn="l" rtl="0" fontAlgn="b"/>
                      <a:r>
                        <a:rPr lang="he-IL" sz="1100" b="0" i="0" u="none" strike="noStrike">
                          <a:solidFill>
                            <a:srgbClr val="000000"/>
                          </a:solidFill>
                          <a:effectLst/>
                          <a:latin typeface="Arial" panose="020B0604020202020204" pitchFamily="34" charset="0"/>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Arial" panose="020B0604020202020204" pitchFamily="34" charset="0"/>
                        </a:rPr>
                        <a:t>oranges: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223880"/>
                  </a:ext>
                </a:extLst>
              </a:tr>
            </a:tbl>
          </a:graphicData>
        </a:graphic>
      </p:graphicFrame>
      <p:sp>
        <p:nvSpPr>
          <p:cNvPr id="14" name="תיבת טקסט 13">
            <a:extLst>
              <a:ext uri="{FF2B5EF4-FFF2-40B4-BE49-F238E27FC236}">
                <a16:creationId xmlns:a16="http://schemas.microsoft.com/office/drawing/2014/main" id="{B5AF944D-B222-4994-94B3-BDA0B6775E79}"/>
              </a:ext>
            </a:extLst>
          </p:cNvPr>
          <p:cNvSpPr txBox="1"/>
          <p:nvPr/>
        </p:nvSpPr>
        <p:spPr>
          <a:xfrm>
            <a:off x="9265097" y="2783721"/>
            <a:ext cx="990600" cy="369332"/>
          </a:xfrm>
          <a:prstGeom prst="rect">
            <a:avLst/>
          </a:prstGeom>
          <a:noFill/>
        </p:spPr>
        <p:txBody>
          <a:bodyPr wrap="square">
            <a:spAutoFit/>
          </a:bodyPr>
          <a:lstStyle/>
          <a:p>
            <a:r>
              <a:rPr lang="en-US" dirty="0" err="1">
                <a:solidFill>
                  <a:srgbClr val="0070C0"/>
                </a:solidFill>
              </a:rPr>
              <a:t>keySKU</a:t>
            </a:r>
            <a:endParaRPr lang="he-IL" dirty="0">
              <a:solidFill>
                <a:srgbClr val="0070C0"/>
              </a:solidFill>
            </a:endParaRPr>
          </a:p>
        </p:txBody>
      </p:sp>
      <p:sp>
        <p:nvSpPr>
          <p:cNvPr id="18" name="תיבת טקסט 17">
            <a:extLst>
              <a:ext uri="{FF2B5EF4-FFF2-40B4-BE49-F238E27FC236}">
                <a16:creationId xmlns:a16="http://schemas.microsoft.com/office/drawing/2014/main" id="{4BFA56CE-38E4-4DE8-BC83-81CECE16C369}"/>
              </a:ext>
            </a:extLst>
          </p:cNvPr>
          <p:cNvSpPr txBox="1"/>
          <p:nvPr/>
        </p:nvSpPr>
        <p:spPr>
          <a:xfrm>
            <a:off x="10202035" y="2772771"/>
            <a:ext cx="1588573" cy="369332"/>
          </a:xfrm>
          <a:prstGeom prst="rect">
            <a:avLst/>
          </a:prstGeom>
          <a:noFill/>
        </p:spPr>
        <p:txBody>
          <a:bodyPr wrap="square">
            <a:spAutoFit/>
          </a:bodyPr>
          <a:lstStyle/>
          <a:p>
            <a:r>
              <a:rPr lang="en-US" dirty="0" err="1">
                <a:solidFill>
                  <a:srgbClr val="0070C0"/>
                </a:solidFill>
              </a:rPr>
              <a:t>countObjVals</a:t>
            </a:r>
            <a:endParaRPr lang="he-IL" dirty="0">
              <a:solidFill>
                <a:srgbClr val="0070C0"/>
              </a:solidFill>
            </a:endParaRPr>
          </a:p>
        </p:txBody>
      </p:sp>
      <p:sp>
        <p:nvSpPr>
          <p:cNvPr id="20" name="סוגר מסולסל שמאלי 19">
            <a:extLst>
              <a:ext uri="{FF2B5EF4-FFF2-40B4-BE49-F238E27FC236}">
                <a16:creationId xmlns:a16="http://schemas.microsoft.com/office/drawing/2014/main" id="{7F1D3587-B462-47D0-BAF5-D991964444A3}"/>
              </a:ext>
            </a:extLst>
          </p:cNvPr>
          <p:cNvSpPr/>
          <p:nvPr/>
        </p:nvSpPr>
        <p:spPr>
          <a:xfrm rot="5400000">
            <a:off x="9579319" y="2751328"/>
            <a:ext cx="254000" cy="10987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סוגר מסולסל שמאלי 20">
            <a:extLst>
              <a:ext uri="{FF2B5EF4-FFF2-40B4-BE49-F238E27FC236}">
                <a16:creationId xmlns:a16="http://schemas.microsoft.com/office/drawing/2014/main" id="{0D8C29B5-8536-4CA6-A3B5-AAFBC37B51B1}"/>
              </a:ext>
            </a:extLst>
          </p:cNvPr>
          <p:cNvSpPr/>
          <p:nvPr/>
        </p:nvSpPr>
        <p:spPr>
          <a:xfrm rot="5400000">
            <a:off x="10789413" y="2941800"/>
            <a:ext cx="242417" cy="72125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חץ ישר 22">
            <a:extLst>
              <a:ext uri="{FF2B5EF4-FFF2-40B4-BE49-F238E27FC236}">
                <a16:creationId xmlns:a16="http://schemas.microsoft.com/office/drawing/2014/main" id="{615722C3-F6F6-47AD-889C-8665CE31D26D}"/>
              </a:ext>
            </a:extLst>
          </p:cNvPr>
          <p:cNvCxnSpPr>
            <a:cxnSpLocks/>
          </p:cNvCxnSpPr>
          <p:nvPr/>
        </p:nvCxnSpPr>
        <p:spPr>
          <a:xfrm>
            <a:off x="10515600" y="4419600"/>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טבלה 23">
            <a:extLst>
              <a:ext uri="{FF2B5EF4-FFF2-40B4-BE49-F238E27FC236}">
                <a16:creationId xmlns:a16="http://schemas.microsoft.com/office/drawing/2014/main" id="{42A5F829-BEF5-4D3E-92F2-DF31EF33F0C9}"/>
              </a:ext>
            </a:extLst>
          </p:cNvPr>
          <p:cNvGraphicFramePr>
            <a:graphicFrameLocks noGrp="1"/>
          </p:cNvGraphicFramePr>
          <p:nvPr>
            <p:extLst>
              <p:ext uri="{D42A27DB-BD31-4B8C-83A1-F6EECF244321}">
                <p14:modId xmlns:p14="http://schemas.microsoft.com/office/powerpoint/2010/main" val="3409900979"/>
              </p:ext>
            </p:extLst>
          </p:nvPr>
        </p:nvGraphicFramePr>
        <p:xfrm>
          <a:off x="9180552" y="5668964"/>
          <a:ext cx="2273300" cy="723900"/>
        </p:xfrm>
        <a:graphic>
          <a:graphicData uri="http://schemas.openxmlformats.org/drawingml/2006/table">
            <a:tbl>
              <a:tblPr rtl="1"/>
              <a:tblGrid>
                <a:gridCol w="751426">
                  <a:extLst>
                    <a:ext uri="{9D8B030D-6E8A-4147-A177-3AD203B41FA5}">
                      <a16:colId xmlns:a16="http://schemas.microsoft.com/office/drawing/2014/main" val="3523663123"/>
                    </a:ext>
                  </a:extLst>
                </a:gridCol>
                <a:gridCol w="1521874">
                  <a:extLst>
                    <a:ext uri="{9D8B030D-6E8A-4147-A177-3AD203B41FA5}">
                      <a16:colId xmlns:a16="http://schemas.microsoft.com/office/drawing/2014/main" val="795386968"/>
                    </a:ext>
                  </a:extLst>
                </a:gridCol>
              </a:tblGrid>
              <a:tr h="180975">
                <a:tc>
                  <a:txBody>
                    <a:bodyPr/>
                    <a:lstStyle/>
                    <a:p>
                      <a:pPr algn="l" rtl="0" fontAlgn="b"/>
                      <a:r>
                        <a:rPr lang="en-US" sz="1100" b="0" i="0" u="none" strike="noStrike" dirty="0">
                          <a:solidFill>
                            <a:srgbClr val="000000"/>
                          </a:solidFill>
                          <a:effectLst/>
                          <a:latin typeface="Arial" panose="020B0604020202020204" pitchFamily="34" charset="0"/>
                        </a:rPr>
                        <a:t>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rtl="0" fontAlgn="b"/>
                      <a:r>
                        <a:rPr lang="en-US" sz="1100" b="0" i="0" u="none" strike="noStrike" dirty="0">
                          <a:solidFill>
                            <a:srgbClr val="000000"/>
                          </a:solidFill>
                          <a:effectLst/>
                          <a:latin typeface="Arial" panose="020B0604020202020204" pitchFamily="34" charset="0"/>
                        </a:rPr>
                        <a:t>key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365271061"/>
                  </a:ext>
                </a:extLst>
              </a:tr>
              <a:tr h="180975">
                <a:tc>
                  <a:txBody>
                    <a:bodyPr/>
                    <a:lstStyle/>
                    <a:p>
                      <a:pPr algn="l" rtl="0" fontAlgn="b"/>
                      <a:endParaRPr lang="he-IL" sz="1100" b="0" i="0" u="none" strike="noStrike" dirty="0">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Arial" panose="020B0604020202020204" pitchFamily="34" charset="0"/>
                        </a:rPr>
                        <a:t>chocolates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0451855"/>
                  </a:ext>
                </a:extLst>
              </a:tr>
              <a:tr h="180975">
                <a:tc>
                  <a:txBody>
                    <a:bodyPr/>
                    <a:lstStyle/>
                    <a:p>
                      <a:pPr algn="l" rtl="0" fontAlgn="b"/>
                      <a:endParaRPr lang="he-IL" sz="1100" b="0" i="0" u="none" strike="noStrike" dirty="0">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Arial" panose="020B0604020202020204" pitchFamily="34" charset="0"/>
                        </a:rPr>
                        <a:t>apples: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54884"/>
                  </a:ext>
                </a:extLst>
              </a:tr>
              <a:tr h="180975">
                <a:tc>
                  <a:txBody>
                    <a:bodyPr/>
                    <a:lstStyle/>
                    <a:p>
                      <a:pPr algn="l" rtl="0" fontAlgn="b"/>
                      <a:r>
                        <a:rPr lang="he-IL" sz="1100" b="0" i="0" u="none" strike="noStrike" dirty="0">
                          <a:solidFill>
                            <a:srgbClr val="000000"/>
                          </a:solidFill>
                          <a:effectLst/>
                          <a:latin typeface="Arial" panose="020B0604020202020204" pitchFamily="34" charset="0"/>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Arial" panose="020B0604020202020204" pitchFamily="34" charset="0"/>
                        </a:rPr>
                        <a:t>oranges: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223880"/>
                  </a:ext>
                </a:extLst>
              </a:tr>
            </a:tbl>
          </a:graphicData>
        </a:graphic>
      </p:graphicFrame>
      <p:sp>
        <p:nvSpPr>
          <p:cNvPr id="25" name="תיבת טקסט 24">
            <a:extLst>
              <a:ext uri="{FF2B5EF4-FFF2-40B4-BE49-F238E27FC236}">
                <a16:creationId xmlns:a16="http://schemas.microsoft.com/office/drawing/2014/main" id="{B7C31F93-4526-413F-9326-12BA3F578E19}"/>
              </a:ext>
            </a:extLst>
          </p:cNvPr>
          <p:cNvSpPr txBox="1"/>
          <p:nvPr/>
        </p:nvSpPr>
        <p:spPr>
          <a:xfrm>
            <a:off x="9371499" y="5023685"/>
            <a:ext cx="990600" cy="369332"/>
          </a:xfrm>
          <a:prstGeom prst="rect">
            <a:avLst/>
          </a:prstGeom>
          <a:noFill/>
        </p:spPr>
        <p:txBody>
          <a:bodyPr wrap="square">
            <a:spAutoFit/>
          </a:bodyPr>
          <a:lstStyle/>
          <a:p>
            <a:r>
              <a:rPr lang="en-US" dirty="0" err="1">
                <a:solidFill>
                  <a:srgbClr val="0070C0"/>
                </a:solidFill>
              </a:rPr>
              <a:t>keySKU</a:t>
            </a:r>
            <a:endParaRPr lang="he-IL" dirty="0">
              <a:solidFill>
                <a:srgbClr val="0070C0"/>
              </a:solidFill>
            </a:endParaRPr>
          </a:p>
        </p:txBody>
      </p:sp>
      <p:sp>
        <p:nvSpPr>
          <p:cNvPr id="26" name="תיבת טקסט 25">
            <a:extLst>
              <a:ext uri="{FF2B5EF4-FFF2-40B4-BE49-F238E27FC236}">
                <a16:creationId xmlns:a16="http://schemas.microsoft.com/office/drawing/2014/main" id="{D333EB07-D1E6-46BB-AB70-9705E51C6E1E}"/>
              </a:ext>
            </a:extLst>
          </p:cNvPr>
          <p:cNvSpPr txBox="1"/>
          <p:nvPr/>
        </p:nvSpPr>
        <p:spPr>
          <a:xfrm>
            <a:off x="10308437" y="5012735"/>
            <a:ext cx="1654961" cy="369332"/>
          </a:xfrm>
          <a:prstGeom prst="rect">
            <a:avLst/>
          </a:prstGeom>
          <a:noFill/>
        </p:spPr>
        <p:txBody>
          <a:bodyPr wrap="square">
            <a:spAutoFit/>
          </a:bodyPr>
          <a:lstStyle/>
          <a:p>
            <a:r>
              <a:rPr lang="en-US" dirty="0">
                <a:solidFill>
                  <a:srgbClr val="0070C0"/>
                </a:solidFill>
              </a:rPr>
              <a:t>Reduced Values</a:t>
            </a:r>
            <a:endParaRPr lang="he-IL" dirty="0">
              <a:solidFill>
                <a:srgbClr val="0070C0"/>
              </a:solidFill>
            </a:endParaRPr>
          </a:p>
        </p:txBody>
      </p:sp>
      <p:sp>
        <p:nvSpPr>
          <p:cNvPr id="27" name="סוגר מסולסל שמאלי 26">
            <a:extLst>
              <a:ext uri="{FF2B5EF4-FFF2-40B4-BE49-F238E27FC236}">
                <a16:creationId xmlns:a16="http://schemas.microsoft.com/office/drawing/2014/main" id="{CC290DB1-EBD2-4EA9-965A-1795D79D8A43}"/>
              </a:ext>
            </a:extLst>
          </p:cNvPr>
          <p:cNvSpPr/>
          <p:nvPr/>
        </p:nvSpPr>
        <p:spPr>
          <a:xfrm rot="5400000">
            <a:off x="9685721" y="4991292"/>
            <a:ext cx="254000" cy="109875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סוגר מסולסל שמאלי 27">
            <a:extLst>
              <a:ext uri="{FF2B5EF4-FFF2-40B4-BE49-F238E27FC236}">
                <a16:creationId xmlns:a16="http://schemas.microsoft.com/office/drawing/2014/main" id="{DF1D9491-068F-42E0-ADAD-3935793E2BD2}"/>
              </a:ext>
            </a:extLst>
          </p:cNvPr>
          <p:cNvSpPr/>
          <p:nvPr/>
        </p:nvSpPr>
        <p:spPr>
          <a:xfrm rot="5400000">
            <a:off x="10895815" y="5181764"/>
            <a:ext cx="242417" cy="72125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30" name="אליפסה 29">
            <a:extLst>
              <a:ext uri="{FF2B5EF4-FFF2-40B4-BE49-F238E27FC236}">
                <a16:creationId xmlns:a16="http://schemas.microsoft.com/office/drawing/2014/main" id="{FF0B42E9-FCE5-44C7-9174-12D09571D738}"/>
              </a:ext>
            </a:extLst>
          </p:cNvPr>
          <p:cNvSpPr/>
          <p:nvPr/>
        </p:nvSpPr>
        <p:spPr>
          <a:xfrm>
            <a:off x="11523908" y="5836962"/>
            <a:ext cx="533400" cy="4649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3200" dirty="0"/>
              <a:t>?</a:t>
            </a:r>
            <a:endParaRPr lang="he-IL" sz="3200" dirty="0"/>
          </a:p>
        </p:txBody>
      </p:sp>
      <p:pic>
        <p:nvPicPr>
          <p:cNvPr id="32" name="תמונה 31">
            <a:extLst>
              <a:ext uri="{FF2B5EF4-FFF2-40B4-BE49-F238E27FC236}">
                <a16:creationId xmlns:a16="http://schemas.microsoft.com/office/drawing/2014/main" id="{584DADAF-AFEB-4593-BB16-383F805754BB}"/>
              </a:ext>
            </a:extLst>
          </p:cNvPr>
          <p:cNvPicPr>
            <a:picLocks noChangeAspect="1"/>
          </p:cNvPicPr>
          <p:nvPr/>
        </p:nvPicPr>
        <p:blipFill>
          <a:blip r:embed="rId4"/>
          <a:stretch>
            <a:fillRect/>
          </a:stretch>
        </p:blipFill>
        <p:spPr>
          <a:xfrm>
            <a:off x="9905708" y="531198"/>
            <a:ext cx="2181225" cy="1409700"/>
          </a:xfrm>
          <a:prstGeom prst="rect">
            <a:avLst/>
          </a:prstGeom>
        </p:spPr>
      </p:pic>
      <p:cxnSp>
        <p:nvCxnSpPr>
          <p:cNvPr id="34" name="מחבר חץ ישר 33">
            <a:extLst>
              <a:ext uri="{FF2B5EF4-FFF2-40B4-BE49-F238E27FC236}">
                <a16:creationId xmlns:a16="http://schemas.microsoft.com/office/drawing/2014/main" id="{1941B697-239A-44F7-BE46-A086AF312B79}"/>
              </a:ext>
            </a:extLst>
          </p:cNvPr>
          <p:cNvCxnSpPr/>
          <p:nvPr/>
        </p:nvCxnSpPr>
        <p:spPr>
          <a:xfrm>
            <a:off x="10537801" y="2138571"/>
            <a:ext cx="12192" cy="57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תיבת טקסט 35">
            <a:extLst>
              <a:ext uri="{FF2B5EF4-FFF2-40B4-BE49-F238E27FC236}">
                <a16:creationId xmlns:a16="http://schemas.microsoft.com/office/drawing/2014/main" id="{0D3ECC09-1E4C-4F98-8031-E33C183E6791}"/>
              </a:ext>
            </a:extLst>
          </p:cNvPr>
          <p:cNvSpPr txBox="1"/>
          <p:nvPr/>
        </p:nvSpPr>
        <p:spPr>
          <a:xfrm>
            <a:off x="10656395" y="5802879"/>
            <a:ext cx="991431" cy="276999"/>
          </a:xfrm>
          <a:prstGeom prst="rect">
            <a:avLst/>
          </a:prstGeom>
          <a:noFill/>
        </p:spPr>
        <p:txBody>
          <a:bodyPr wrap="square">
            <a:spAutoFit/>
          </a:bodyPr>
          <a:lstStyle/>
          <a:p>
            <a:pPr algn="l" rtl="0" fontAlgn="b"/>
            <a:r>
              <a:rPr lang="he-IL" sz="1200" b="0" i="0" u="none" strike="noStrike" dirty="0">
                <a:solidFill>
                  <a:srgbClr val="000000"/>
                </a:solidFill>
                <a:effectLst/>
                <a:latin typeface="Arial" panose="020B0604020202020204" pitchFamily="34" charset="0"/>
              </a:rPr>
              <a:t>[(9,2)]</a:t>
            </a:r>
          </a:p>
        </p:txBody>
      </p:sp>
      <p:sp>
        <p:nvSpPr>
          <p:cNvPr id="37" name="תיבת טקסט 36">
            <a:extLst>
              <a:ext uri="{FF2B5EF4-FFF2-40B4-BE49-F238E27FC236}">
                <a16:creationId xmlns:a16="http://schemas.microsoft.com/office/drawing/2014/main" id="{212394BC-0C8F-46A2-BC6F-E554F8FD9DDD}"/>
              </a:ext>
            </a:extLst>
          </p:cNvPr>
          <p:cNvSpPr txBox="1"/>
          <p:nvPr/>
        </p:nvSpPr>
        <p:spPr>
          <a:xfrm>
            <a:off x="10656394" y="5975461"/>
            <a:ext cx="991431" cy="276999"/>
          </a:xfrm>
          <a:prstGeom prst="rect">
            <a:avLst/>
          </a:prstGeom>
          <a:noFill/>
        </p:spPr>
        <p:txBody>
          <a:bodyPr wrap="square">
            <a:spAutoFit/>
          </a:bodyPr>
          <a:lstStyle/>
          <a:p>
            <a:pPr algn="l" rtl="0" fontAlgn="b"/>
            <a:r>
              <a:rPr lang="he-IL" sz="1200" b="0" i="0" u="none" strike="noStrike" dirty="0">
                <a:solidFill>
                  <a:srgbClr val="000000"/>
                </a:solidFill>
                <a:effectLst/>
                <a:latin typeface="Arial" panose="020B0604020202020204" pitchFamily="34" charset="0"/>
              </a:rPr>
              <a:t>[(10,1)]</a:t>
            </a:r>
          </a:p>
        </p:txBody>
      </p:sp>
    </p:spTree>
    <p:extLst>
      <p:ext uri="{BB962C8B-B14F-4D97-AF65-F5344CB8AC3E}">
        <p14:creationId xmlns:p14="http://schemas.microsoft.com/office/powerpoint/2010/main" val="334548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P spid="28" grpId="0" animBg="1"/>
      <p:bldP spid="30" grpId="0" animBg="1"/>
      <p:bldP spid="36" grpId="0"/>
      <p:bldP spid="3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finalize</a:t>
            </a:r>
          </a:p>
        </p:txBody>
      </p:sp>
      <p:sp>
        <p:nvSpPr>
          <p:cNvPr id="3" name="Content Placeholder 2"/>
          <p:cNvSpPr>
            <a:spLocks noGrp="1"/>
          </p:cNvSpPr>
          <p:nvPr>
            <p:ph idx="1"/>
          </p:nvPr>
        </p:nvSpPr>
        <p:spPr>
          <a:xfrm>
            <a:off x="1981200" y="1600201"/>
            <a:ext cx="8534400" cy="3276599"/>
          </a:xfrm>
        </p:spPr>
        <p:txBody>
          <a:bodyPr>
            <a:noAutofit/>
          </a:bodyPr>
          <a:lstStyle/>
          <a:p>
            <a:pPr lvl="0"/>
            <a:r>
              <a:rPr lang="en-US" dirty="0">
                <a:solidFill>
                  <a:prstClr val="black"/>
                </a:solidFill>
              </a:rPr>
              <a:t>The finalize function will go over the </a:t>
            </a:r>
            <a:r>
              <a:rPr lang="en-US" dirty="0" err="1">
                <a:solidFill>
                  <a:prstClr val="black"/>
                </a:solidFill>
              </a:rPr>
              <a:t>reduce's</a:t>
            </a:r>
            <a:r>
              <a:rPr lang="en-US" dirty="0">
                <a:solidFill>
                  <a:prstClr val="black"/>
                </a:solidFill>
              </a:rPr>
              <a:t> output and calculate the average:</a:t>
            </a:r>
            <a:endParaRPr lang="en-US" sz="2400" dirty="0"/>
          </a:p>
          <a:p>
            <a:pPr marL="0" indent="0">
              <a:buNone/>
            </a:pPr>
            <a:r>
              <a:rPr lang="en-US" sz="2400" dirty="0" err="1"/>
              <a:t>var</a:t>
            </a:r>
            <a:r>
              <a:rPr lang="en-US" sz="2400" dirty="0"/>
              <a:t> </a:t>
            </a:r>
            <a:r>
              <a:rPr lang="en-US" sz="2400" dirty="0" err="1"/>
              <a:t>finalizeAddAvgField</a:t>
            </a:r>
            <a:r>
              <a:rPr lang="en-US" sz="2400" dirty="0"/>
              <a:t> = </a:t>
            </a:r>
          </a:p>
          <a:p>
            <a:pPr marL="0" indent="0">
              <a:buNone/>
            </a:pPr>
            <a:r>
              <a:rPr lang="en-US" sz="2400" dirty="0"/>
              <a:t>	function (key, </a:t>
            </a:r>
            <a:r>
              <a:rPr lang="en-US" sz="2400" dirty="0" err="1"/>
              <a:t>reducedVal</a:t>
            </a:r>
            <a:r>
              <a:rPr lang="en-US" sz="2400" dirty="0"/>
              <a:t>) { 	</a:t>
            </a:r>
          </a:p>
          <a:p>
            <a:pPr marL="0" indent="0">
              <a:buNone/>
            </a:pPr>
            <a:r>
              <a:rPr lang="en-US" sz="2400" dirty="0"/>
              <a:t>		</a:t>
            </a:r>
            <a:r>
              <a:rPr lang="en-US" sz="2400" dirty="0" err="1"/>
              <a:t>reducedVal.avg</a:t>
            </a:r>
            <a:r>
              <a:rPr lang="en-US" sz="2400" dirty="0"/>
              <a:t> = </a:t>
            </a:r>
            <a:r>
              <a:rPr lang="en-US" sz="2400" dirty="0" err="1"/>
              <a:t>reducedVal.qty</a:t>
            </a:r>
            <a:r>
              <a:rPr lang="en-US" sz="2400" dirty="0"/>
              <a:t>/</a:t>
            </a:r>
            <a:r>
              <a:rPr lang="en-US" sz="2400" dirty="0" err="1"/>
              <a:t>reducedVal.count</a:t>
            </a:r>
            <a:r>
              <a:rPr lang="en-US" sz="2400" dirty="0"/>
              <a:t>; </a:t>
            </a:r>
          </a:p>
          <a:p>
            <a:pPr marL="0" indent="0">
              <a:buNone/>
            </a:pPr>
            <a:r>
              <a:rPr lang="en-US" sz="2400" dirty="0"/>
              <a:t>		return </a:t>
            </a:r>
            <a:r>
              <a:rPr lang="en-US" sz="2400" dirty="0" err="1"/>
              <a:t>reducedVal</a:t>
            </a:r>
            <a:r>
              <a:rPr lang="en-US" sz="2400" dirty="0"/>
              <a:t>; </a:t>
            </a:r>
          </a:p>
          <a:p>
            <a:pPr marL="0" indent="0">
              <a:buNone/>
            </a:pPr>
            <a:r>
              <a:rPr lang="en-US" sz="2400" dirty="0"/>
              <a:t>};</a:t>
            </a:r>
          </a:p>
        </p:txBody>
      </p:sp>
      <p:pic>
        <p:nvPicPr>
          <p:cNvPr id="4" name="Picture 2" descr="Image result for mongo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77813"/>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63701297-1AFA-4C39-8D34-7157615F8AC4}"/>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01083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77C907-0038-4F32-9834-2DE39421E291}"/>
              </a:ext>
            </a:extLst>
          </p:cNvPr>
          <p:cNvSpPr>
            <a:spLocks noGrp="1"/>
          </p:cNvSpPr>
          <p:nvPr>
            <p:ph type="title"/>
          </p:nvPr>
        </p:nvSpPr>
        <p:spPr/>
        <p:txBody>
          <a:bodyPr/>
          <a:lstStyle/>
          <a:p>
            <a:r>
              <a:rPr lang="en-US" dirty="0"/>
              <a:t>Results</a:t>
            </a:r>
          </a:p>
        </p:txBody>
      </p:sp>
      <p:sp>
        <p:nvSpPr>
          <p:cNvPr id="3" name="מציין מיקום תוכן 2">
            <a:extLst>
              <a:ext uri="{FF2B5EF4-FFF2-40B4-BE49-F238E27FC236}">
                <a16:creationId xmlns:a16="http://schemas.microsoft.com/office/drawing/2014/main" id="{9CCB42C6-6A2E-4FDE-90C7-EBB909007CCD}"/>
              </a:ext>
            </a:extLst>
          </p:cNvPr>
          <p:cNvSpPr>
            <a:spLocks noGrp="1"/>
          </p:cNvSpPr>
          <p:nvPr>
            <p:ph idx="1"/>
          </p:nvPr>
        </p:nvSpPr>
        <p:spPr>
          <a:xfrm>
            <a:off x="2838450" y="2057401"/>
            <a:ext cx="7905750" cy="3394472"/>
          </a:xfrm>
        </p:spPr>
        <p:txBody>
          <a:bodyPr>
            <a:normAutofit fontScale="85000" lnSpcReduction="10000"/>
          </a:bodyPr>
          <a:lstStyle/>
          <a:p>
            <a:pPr>
              <a:buFont typeface="Wingdings" panose="05000000000000000000" pitchFamily="2" charset="2"/>
              <a:buChar char="Ø"/>
            </a:pPr>
            <a:r>
              <a:rPr lang="en-US" sz="4000" dirty="0" err="1"/>
              <a:t>db.sku_info.find</a:t>
            </a:r>
            <a:r>
              <a:rPr lang="en-US" sz="4000" dirty="0"/>
              <a:t>()</a:t>
            </a:r>
          </a:p>
          <a:p>
            <a:pPr marL="0" indent="0">
              <a:buNone/>
            </a:pPr>
            <a:r>
              <a:rPr lang="en-US" dirty="0">
                <a:solidFill>
                  <a:srgbClr val="0070C0"/>
                </a:solidFill>
              </a:rPr>
              <a:t>{ _id: 'chocolates', value: { count: 3, qty: 15, avg: 5 } }</a:t>
            </a:r>
          </a:p>
          <a:p>
            <a:pPr marL="0" indent="0">
              <a:buNone/>
            </a:pPr>
            <a:r>
              <a:rPr lang="en-US" dirty="0">
                <a:solidFill>
                  <a:srgbClr val="0070C0"/>
                </a:solidFill>
              </a:rPr>
              <a:t>{ _id: 'apples', value: { count: 4, qty: 35, avg: 8.75 } }</a:t>
            </a:r>
          </a:p>
          <a:p>
            <a:pPr marL="0" indent="0">
              <a:buNone/>
            </a:pPr>
            <a:r>
              <a:rPr lang="en-US" dirty="0">
                <a:solidFill>
                  <a:srgbClr val="0070C0"/>
                </a:solidFill>
              </a:rPr>
              <a:t>{ _id: 'oranges', value: { count: 7, qty: 63, avg: 9 } }</a:t>
            </a:r>
          </a:p>
          <a:p>
            <a:pPr marL="0" indent="0">
              <a:buNone/>
            </a:pPr>
            <a:r>
              <a:rPr lang="en-US" dirty="0">
                <a:solidFill>
                  <a:srgbClr val="0070C0"/>
                </a:solidFill>
              </a:rPr>
              <a:t>{ _id: 'pears', value: { count: 1, qty: 10, avg: 10 } }</a:t>
            </a:r>
          </a:p>
          <a:p>
            <a:pPr marL="0" indent="0">
              <a:buNone/>
            </a:pPr>
            <a:r>
              <a:rPr lang="en-US" dirty="0">
                <a:solidFill>
                  <a:srgbClr val="0070C0"/>
                </a:solidFill>
              </a:rPr>
              <a:t>{ _id: 'carrots', value: { count: 2, qty: 15, avg: 7.5 } }</a:t>
            </a:r>
          </a:p>
        </p:txBody>
      </p:sp>
      <p:pic>
        <p:nvPicPr>
          <p:cNvPr id="4" name="Picture 2" descr="Image result for mongodb">
            <a:extLst>
              <a:ext uri="{FF2B5EF4-FFF2-40B4-BE49-F238E27FC236}">
                <a16:creationId xmlns:a16="http://schemas.microsoft.com/office/drawing/2014/main" id="{4A1DAE04-0BAC-452C-A60F-E09B9E0C45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9012" y="-4763"/>
            <a:ext cx="612094" cy="766763"/>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B961240A-C8D9-4833-80AC-2B0F608040AE}"/>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356711927"/>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7DA2659C-35FB-434A-811D-D326F9231A6B}"/>
              </a:ext>
            </a:extLst>
          </p:cNvPr>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תמונה 5">
            <a:extLst>
              <a:ext uri="{FF2B5EF4-FFF2-40B4-BE49-F238E27FC236}">
                <a16:creationId xmlns:a16="http://schemas.microsoft.com/office/drawing/2014/main" id="{4982F834-ECB4-4C6E-A371-2C4865B4FA57}"/>
              </a:ext>
            </a:extLst>
          </p:cNvPr>
          <p:cNvPicPr>
            <a:picLocks noChangeAspect="1"/>
          </p:cNvPicPr>
          <p:nvPr/>
        </p:nvPicPr>
        <p:blipFill rotWithShape="1">
          <a:blip r:embed="rId3"/>
          <a:srcRect l="58750" t="17672" r="15625" b="13869"/>
          <a:stretch/>
        </p:blipFill>
        <p:spPr>
          <a:xfrm>
            <a:off x="1350134" y="2216094"/>
            <a:ext cx="4517265" cy="3966379"/>
          </a:xfrm>
          <a:prstGeom prst="rect">
            <a:avLst/>
          </a:prstGeom>
        </p:spPr>
      </p:pic>
      <p:sp>
        <p:nvSpPr>
          <p:cNvPr id="10" name="Title 1">
            <a:extLst>
              <a:ext uri="{FF2B5EF4-FFF2-40B4-BE49-F238E27FC236}">
                <a16:creationId xmlns:a16="http://schemas.microsoft.com/office/drawing/2014/main" id="{FB06828A-42C2-48BB-9AEF-6CE720AEE030}"/>
              </a:ext>
            </a:extLst>
          </p:cNvPr>
          <p:cNvSpPr>
            <a:spLocks noGrp="1"/>
          </p:cNvSpPr>
          <p:nvPr>
            <p:ph type="title"/>
          </p:nvPr>
        </p:nvSpPr>
        <p:spPr>
          <a:xfrm>
            <a:off x="609600" y="274638"/>
            <a:ext cx="10972800" cy="1143000"/>
          </a:xfrm>
        </p:spPr>
        <p:txBody>
          <a:bodyPr/>
          <a:lstStyle/>
          <a:p>
            <a:r>
              <a:rPr lang="en-US" dirty="0"/>
              <a:t>Search Engine Databases</a:t>
            </a:r>
          </a:p>
        </p:txBody>
      </p:sp>
      <p:pic>
        <p:nvPicPr>
          <p:cNvPr id="5" name="תמונה 4">
            <a:extLst>
              <a:ext uri="{FF2B5EF4-FFF2-40B4-BE49-F238E27FC236}">
                <a16:creationId xmlns:a16="http://schemas.microsoft.com/office/drawing/2014/main" id="{FC6C6D8B-C01C-4E9D-9120-F514E8301788}"/>
              </a:ext>
            </a:extLst>
          </p:cNvPr>
          <p:cNvPicPr>
            <a:picLocks noChangeAspect="1"/>
          </p:cNvPicPr>
          <p:nvPr/>
        </p:nvPicPr>
        <p:blipFill>
          <a:blip r:embed="rId4"/>
          <a:stretch>
            <a:fillRect/>
          </a:stretch>
        </p:blipFill>
        <p:spPr>
          <a:xfrm>
            <a:off x="6858000" y="1707653"/>
            <a:ext cx="3505197" cy="44959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0042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Databases</a:t>
            </a:r>
          </a:p>
        </p:txBody>
      </p:sp>
      <p:sp>
        <p:nvSpPr>
          <p:cNvPr id="3" name="Content Placeholder 2"/>
          <p:cNvSpPr>
            <a:spLocks noGrp="1"/>
          </p:cNvSpPr>
          <p:nvPr>
            <p:ph idx="1"/>
          </p:nvPr>
        </p:nvSpPr>
        <p:spPr/>
        <p:txBody>
          <a:bodyPr/>
          <a:lstStyle/>
          <a:p>
            <a:r>
              <a:rPr lang="en-US" dirty="0"/>
              <a:t>Search engine databases are a sub-type of document stores.</a:t>
            </a:r>
          </a:p>
          <a:p>
            <a:r>
              <a:rPr lang="en-US" dirty="0">
                <a:solidFill>
                  <a:srgbClr val="C00000"/>
                </a:solidFill>
              </a:rPr>
              <a:t>Scoring or relevance</a:t>
            </a:r>
            <a:r>
              <a:rPr lang="en-US" dirty="0"/>
              <a:t> of documents plays a deep role, something that we hadn't seen before in relational DB or other </a:t>
            </a:r>
            <a:r>
              <a:rPr lang="en-US" dirty="0" err="1"/>
              <a:t>NoSQL</a:t>
            </a:r>
            <a:r>
              <a:rPr lang="en-US" dirty="0"/>
              <a:t> </a:t>
            </a:r>
            <a:r>
              <a:rPr lang="en-US" dirty="0" err="1"/>
              <a:t>DBs.</a:t>
            </a:r>
            <a:endParaRPr lang="en-US" dirty="0"/>
          </a:p>
          <a:p>
            <a:r>
              <a:rPr lang="en-US" dirty="0"/>
              <a:t>Our example: Elastic Search</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800600"/>
            <a:ext cx="1128712" cy="116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AF93B09F-9125-4F97-8F78-CB1517C41731}"/>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1496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t>
            </a:r>
            <a:r>
              <a:rPr lang="en-US" dirty="0" err="1"/>
              <a:t>NoSQL</a:t>
            </a:r>
            <a:r>
              <a:rPr lang="en-US" dirty="0"/>
              <a:t>?</a:t>
            </a:r>
          </a:p>
        </p:txBody>
      </p:sp>
      <p:sp>
        <p:nvSpPr>
          <p:cNvPr id="3" name="Content Placeholder 2"/>
          <p:cNvSpPr>
            <a:spLocks noGrp="1"/>
          </p:cNvSpPr>
          <p:nvPr>
            <p:ph idx="1"/>
          </p:nvPr>
        </p:nvSpPr>
        <p:spPr>
          <a:xfrm>
            <a:off x="1143000" y="1525589"/>
            <a:ext cx="8229600" cy="4525963"/>
          </a:xfrm>
        </p:spPr>
        <p:txBody>
          <a:bodyPr/>
          <a:lstStyle/>
          <a:p>
            <a:r>
              <a:rPr lang="en-US" dirty="0"/>
              <a:t>Scalability!</a:t>
            </a:r>
          </a:p>
          <a:p>
            <a:r>
              <a:rPr lang="en-US" dirty="0"/>
              <a:t>Too much data storage for allowing a single controller. </a:t>
            </a:r>
          </a:p>
          <a:p>
            <a:r>
              <a:rPr lang="en-US" dirty="0"/>
              <a:t>Structure may change over time.</a:t>
            </a:r>
          </a:p>
          <a:p>
            <a:r>
              <a:rPr lang="en-US" dirty="0"/>
              <a:t>Fast </a:t>
            </a:r>
            <a:r>
              <a:rPr lang="en-US" dirty="0" err="1"/>
              <a:t>perfomance</a:t>
            </a:r>
            <a:endParaRPr lang="en-US" dirty="0"/>
          </a:p>
          <a:p>
            <a:endParaRPr lang="en-US" dirty="0"/>
          </a:p>
        </p:txBody>
      </p:sp>
      <p:pic>
        <p:nvPicPr>
          <p:cNvPr id="4098" name="Picture 2" descr="The Difference Between Horizontal Vs Vertical Scaling">
            <a:extLst>
              <a:ext uri="{FF2B5EF4-FFF2-40B4-BE49-F238E27FC236}">
                <a16:creationId xmlns:a16="http://schemas.microsoft.com/office/drawing/2014/main" id="{C43C2346-060B-4496-A5D0-F65D8387D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117852"/>
            <a:ext cx="4114800" cy="205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D2CF0DF2-0DB1-4441-A529-0C2584B7BAFC}"/>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444714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Search</a:t>
            </a:r>
          </a:p>
        </p:txBody>
      </p:sp>
      <p:sp>
        <p:nvSpPr>
          <p:cNvPr id="3" name="Content Placeholder 2"/>
          <p:cNvSpPr>
            <a:spLocks noGrp="1"/>
          </p:cNvSpPr>
          <p:nvPr>
            <p:ph idx="1"/>
          </p:nvPr>
        </p:nvSpPr>
        <p:spPr>
          <a:xfrm>
            <a:off x="1981200" y="1600200"/>
            <a:ext cx="8229600" cy="4953000"/>
          </a:xfrm>
        </p:spPr>
        <p:txBody>
          <a:bodyPr>
            <a:normAutofit fontScale="77500" lnSpcReduction="20000"/>
          </a:bodyPr>
          <a:lstStyle/>
          <a:p>
            <a:r>
              <a:rPr lang="en-US" dirty="0"/>
              <a:t>Used in: Wikipedia, </a:t>
            </a:r>
            <a:r>
              <a:rPr lang="en-US" dirty="0" err="1"/>
              <a:t>StackOverflow</a:t>
            </a:r>
            <a:r>
              <a:rPr lang="en-US" dirty="0"/>
              <a:t>, </a:t>
            </a:r>
            <a:r>
              <a:rPr lang="en-US" dirty="0" err="1"/>
              <a:t>GitHub</a:t>
            </a:r>
            <a:r>
              <a:rPr lang="en-US" dirty="0"/>
              <a:t>, The Guardian and more.</a:t>
            </a:r>
          </a:p>
          <a:p>
            <a:r>
              <a:rPr lang="en-US" dirty="0" err="1"/>
              <a:t>RESTful</a:t>
            </a:r>
            <a:r>
              <a:rPr lang="en-US" dirty="0"/>
              <a:t> and Java API.</a:t>
            </a:r>
          </a:p>
          <a:p>
            <a:r>
              <a:rPr lang="en-US" dirty="0"/>
              <a:t>Case sensitive (even in </a:t>
            </a:r>
            <a:r>
              <a:rPr lang="en-US" dirty="0" err="1"/>
              <a:t>url</a:t>
            </a:r>
            <a:r>
              <a:rPr lang="en-US" dirty="0"/>
              <a:t>).</a:t>
            </a:r>
          </a:p>
          <a:p>
            <a:r>
              <a:rPr lang="en-US" dirty="0"/>
              <a:t>Builds upon </a:t>
            </a:r>
            <a:r>
              <a:rPr lang="en-US" dirty="0" err="1"/>
              <a:t>Lucene</a:t>
            </a:r>
            <a:r>
              <a:rPr lang="en-US" dirty="0"/>
              <a:t>.</a:t>
            </a:r>
          </a:p>
          <a:p>
            <a:r>
              <a:rPr lang="en-US" dirty="0"/>
              <a:t>Near Real Time</a:t>
            </a:r>
          </a:p>
          <a:p>
            <a:r>
              <a:rPr lang="en-US" dirty="0"/>
              <a:t>Download from: </a:t>
            </a:r>
            <a:r>
              <a:rPr lang="en-US" dirty="0">
                <a:hlinkClick r:id="rId3"/>
              </a:rPr>
              <a:t>https://www.elastic.co/downloads/elasticsearch</a:t>
            </a:r>
            <a:r>
              <a:rPr lang="en-US" dirty="0"/>
              <a:t> and unzip (or use apt in Linux).</a:t>
            </a:r>
          </a:p>
          <a:p>
            <a:r>
              <a:rPr lang="en-US" dirty="0"/>
              <a:t>Run as administrator …\bin\elasticsearch.bat </a:t>
            </a:r>
          </a:p>
          <a:p>
            <a:r>
              <a:rPr lang="en-US" dirty="0"/>
              <a:t>We will use curl for HTTP commands: basically GET, POST, PUT, HEAD and DELETE. [Better use other user interfaces (e.g. fiddler2).]</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45" y="0"/>
            <a:ext cx="14954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5638800" y="3043588"/>
            <a:ext cx="4724400" cy="1066800"/>
          </a:xfrm>
          <a:prstGeom prst="wedgeRectCallout">
            <a:avLst>
              <a:gd name="adj1" fmla="val -73934"/>
              <a:gd name="adj2" fmla="val 4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takes approximately 1 second from the time a document is added or edited until it can be searched (compare this with the time it takes Google to index new pages).</a:t>
            </a:r>
          </a:p>
        </p:txBody>
      </p:sp>
      <p:sp>
        <p:nvSpPr>
          <p:cNvPr id="5" name="מציין מיקום של מספר שקופית 4">
            <a:extLst>
              <a:ext uri="{FF2B5EF4-FFF2-40B4-BE49-F238E27FC236}">
                <a16:creationId xmlns:a16="http://schemas.microsoft.com/office/drawing/2014/main" id="{FDC00E78-B7EF-497E-85FC-FB3D7435C597}"/>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4756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727A4C-711D-4C4D-A0DF-1E763F94BD41}"/>
              </a:ext>
            </a:extLst>
          </p:cNvPr>
          <p:cNvSpPr>
            <a:spLocks noGrp="1"/>
          </p:cNvSpPr>
          <p:nvPr>
            <p:ph type="title"/>
          </p:nvPr>
        </p:nvSpPr>
        <p:spPr/>
        <p:txBody>
          <a:bodyPr/>
          <a:lstStyle/>
          <a:p>
            <a:r>
              <a:rPr lang="en-US" dirty="0"/>
              <a:t>Elastic Search Data Model terms</a:t>
            </a:r>
            <a:endParaRPr lang="he-IL" dirty="0"/>
          </a:p>
        </p:txBody>
      </p:sp>
      <p:sp>
        <p:nvSpPr>
          <p:cNvPr id="4" name="מציין מיקום של מספר שקופית 3">
            <a:extLst>
              <a:ext uri="{FF2B5EF4-FFF2-40B4-BE49-F238E27FC236}">
                <a16:creationId xmlns:a16="http://schemas.microsoft.com/office/drawing/2014/main" id="{4322D540-D932-491A-B4D1-BBE21AEEDE7E}"/>
              </a:ext>
            </a:extLst>
          </p:cNvPr>
          <p:cNvSpPr>
            <a:spLocks noGrp="1"/>
          </p:cNvSpPr>
          <p:nvPr>
            <p:ph type="sldNum" sz="quarter" idx="12"/>
          </p:nvPr>
        </p:nvSpPr>
        <p:spPr/>
        <p:txBody>
          <a:bodyPr/>
          <a:lstStyle/>
          <a:p>
            <a:fld id="{B6F15528-21DE-4FAA-801E-634DDDAF4B2B}" type="slidenum">
              <a:rPr lang="en-US" smtClean="0"/>
              <a:pPr/>
              <a:t>71</a:t>
            </a:fld>
            <a:endParaRPr lang="en-US"/>
          </a:p>
        </p:txBody>
      </p:sp>
      <p:graphicFrame>
        <p:nvGraphicFramePr>
          <p:cNvPr id="12" name="מציין מיקום תוכן 11">
            <a:extLst>
              <a:ext uri="{FF2B5EF4-FFF2-40B4-BE49-F238E27FC236}">
                <a16:creationId xmlns:a16="http://schemas.microsoft.com/office/drawing/2014/main" id="{B38FF461-F4CB-41E1-941E-FCFA1FEF87FF}"/>
              </a:ext>
            </a:extLst>
          </p:cNvPr>
          <p:cNvGraphicFramePr>
            <a:graphicFrameLocks noGrp="1"/>
          </p:cNvGraphicFramePr>
          <p:nvPr>
            <p:ph idx="1"/>
            <p:extLst>
              <p:ext uri="{D42A27DB-BD31-4B8C-83A1-F6EECF244321}">
                <p14:modId xmlns:p14="http://schemas.microsoft.com/office/powerpoint/2010/main" val="2631571104"/>
              </p:ext>
            </p:extLst>
          </p:nvPr>
        </p:nvGraphicFramePr>
        <p:xfrm>
          <a:off x="1051059" y="1914728"/>
          <a:ext cx="76962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חץ: שמאלה 12">
            <a:extLst>
              <a:ext uri="{FF2B5EF4-FFF2-40B4-BE49-F238E27FC236}">
                <a16:creationId xmlns:a16="http://schemas.microsoft.com/office/drawing/2014/main" id="{2DAA50DD-94C2-42E0-A3FB-912C6117376C}"/>
              </a:ext>
            </a:extLst>
          </p:cNvPr>
          <p:cNvSpPr/>
          <p:nvPr/>
        </p:nvSpPr>
        <p:spPr>
          <a:xfrm rot="10800000">
            <a:off x="4114800" y="4177709"/>
            <a:ext cx="1143000" cy="533400"/>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3">
            <a:extLst>
              <a:ext uri="{FF2B5EF4-FFF2-40B4-BE49-F238E27FC236}">
                <a16:creationId xmlns:a16="http://schemas.microsoft.com/office/drawing/2014/main" id="{25678BE2-2029-4917-9BE3-32FD5FF7C8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09550"/>
            <a:ext cx="14954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תמונה 15">
            <a:extLst>
              <a:ext uri="{FF2B5EF4-FFF2-40B4-BE49-F238E27FC236}">
                <a16:creationId xmlns:a16="http://schemas.microsoft.com/office/drawing/2014/main" id="{EE4B54D9-B00A-460E-B9F8-A5840D102DA3}"/>
              </a:ext>
            </a:extLst>
          </p:cNvPr>
          <p:cNvPicPr>
            <a:picLocks noChangeAspect="1"/>
          </p:cNvPicPr>
          <p:nvPr/>
        </p:nvPicPr>
        <p:blipFill>
          <a:blip r:embed="rId8"/>
          <a:stretch>
            <a:fillRect/>
          </a:stretch>
        </p:blipFill>
        <p:spPr>
          <a:xfrm>
            <a:off x="3352799" y="2112769"/>
            <a:ext cx="762000" cy="933450"/>
          </a:xfrm>
          <a:prstGeom prst="rect">
            <a:avLst/>
          </a:prstGeom>
        </p:spPr>
      </p:pic>
      <p:pic>
        <p:nvPicPr>
          <p:cNvPr id="17" name="Picture 3">
            <a:extLst>
              <a:ext uri="{FF2B5EF4-FFF2-40B4-BE49-F238E27FC236}">
                <a16:creationId xmlns:a16="http://schemas.microsoft.com/office/drawing/2014/main" id="{323382FB-15DB-44BB-9314-3E16086E9C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2112769"/>
            <a:ext cx="762000" cy="78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9432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Documents (items)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a:xfrm>
            <a:off x="609600" y="1219201"/>
            <a:ext cx="10972800" cy="4906964"/>
          </a:xfrm>
        </p:spPr>
        <p:txBody>
          <a:bodyPr>
            <a:normAutofit lnSpcReduction="10000"/>
          </a:bodyPr>
          <a:lstStyle/>
          <a:p>
            <a:r>
              <a:rPr lang="en-US" dirty="0"/>
              <a:t>There is no need to create an Index (Database) or a Type (a table), we can right away insert a document using:</a:t>
            </a:r>
          </a:p>
          <a:p>
            <a:endParaRPr lang="en-US" dirty="0"/>
          </a:p>
          <a:p>
            <a:pPr>
              <a:buFont typeface="Wingdings"/>
              <a:buChar char="Ø"/>
            </a:pPr>
            <a:r>
              <a:rPr lang="en-US" sz="2800" dirty="0">
                <a:solidFill>
                  <a:srgbClr val="0070C0"/>
                </a:solidFill>
              </a:rPr>
              <a:t>curl -</a:t>
            </a:r>
            <a:r>
              <a:rPr lang="en-US" sz="2800" dirty="0">
                <a:solidFill>
                  <a:srgbClr val="C00000"/>
                </a:solidFill>
              </a:rPr>
              <a:t>XPUT</a:t>
            </a:r>
            <a:r>
              <a:rPr lang="en-US" sz="2800" dirty="0">
                <a:solidFill>
                  <a:srgbClr val="0070C0"/>
                </a:solidFill>
              </a:rPr>
              <a:t> "http://localhost:9200/university/students/111" -H </a:t>
            </a:r>
            <a:r>
              <a:rPr lang="he-IL" sz="2800" dirty="0">
                <a:solidFill>
                  <a:srgbClr val="0070C0"/>
                </a:solidFill>
              </a:rPr>
              <a:t>"</a:t>
            </a:r>
            <a:r>
              <a:rPr lang="en-US" sz="2800" dirty="0">
                <a:solidFill>
                  <a:srgbClr val="0070C0"/>
                </a:solidFill>
              </a:rPr>
              <a:t>Content-Type: application/json</a:t>
            </a:r>
            <a:r>
              <a:rPr lang="he-IL" sz="2800" dirty="0">
                <a:solidFill>
                  <a:srgbClr val="0070C0"/>
                </a:solidFill>
              </a:rPr>
              <a:t>"</a:t>
            </a:r>
            <a:r>
              <a:rPr lang="en-US" sz="2800" dirty="0">
                <a:solidFill>
                  <a:srgbClr val="0070C0"/>
                </a:solidFill>
              </a:rPr>
              <a:t> </a:t>
            </a:r>
            <a:r>
              <a:rPr lang="en-US" sz="2800" dirty="0">
                <a:solidFill>
                  <a:srgbClr val="FF0000"/>
                </a:solidFill>
              </a:rPr>
              <a:t>-d </a:t>
            </a:r>
            <a:r>
              <a:rPr lang="en-US" sz="2800" dirty="0">
                <a:solidFill>
                  <a:srgbClr val="0070C0"/>
                </a:solidFill>
              </a:rPr>
              <a:t>"{\"FirstName\": \"Chaya\", \"</a:t>
            </a:r>
            <a:r>
              <a:rPr lang="en-US" sz="2800" dirty="0" err="1">
                <a:solidFill>
                  <a:srgbClr val="0070C0"/>
                </a:solidFill>
              </a:rPr>
              <a:t>LastName</a:t>
            </a:r>
            <a:r>
              <a:rPr lang="en-US" sz="2800" dirty="0">
                <a:solidFill>
                  <a:srgbClr val="0070C0"/>
                </a:solidFill>
              </a:rPr>
              <a:t>\": \"Glass\", \"age\": \"21\", \"Address\": { \"Street\": \"</a:t>
            </a:r>
            <a:r>
              <a:rPr lang="en-US" sz="2800" dirty="0" err="1">
                <a:solidFill>
                  <a:srgbClr val="0070C0"/>
                </a:solidFill>
              </a:rPr>
              <a:t>Hatamr</a:t>
            </a:r>
            <a:r>
              <a:rPr lang="en-US" sz="2800" dirty="0">
                <a:solidFill>
                  <a:srgbClr val="0070C0"/>
                </a:solidFill>
              </a:rPr>
              <a:t> 5\", \"City\": \"Ariel\",\"Zip\": \"40792\"}}“</a:t>
            </a:r>
          </a:p>
          <a:p>
            <a:pPr>
              <a:buFont typeface="Wingdings"/>
              <a:buChar char="Ø"/>
            </a:pPr>
            <a:endParaRPr lang="en-US" sz="2800" dirty="0">
              <a:solidFill>
                <a:srgbClr val="0070C0"/>
              </a:solidFill>
            </a:endParaRPr>
          </a:p>
          <a:p>
            <a:pPr>
              <a:buFont typeface="Wingdings"/>
              <a:buChar char="Ø"/>
            </a:pPr>
            <a:r>
              <a:rPr lang="en-US" sz="2800" dirty="0">
                <a:solidFill>
                  <a:srgbClr val="0070C0"/>
                </a:solidFill>
              </a:rPr>
              <a:t>curl -</a:t>
            </a:r>
            <a:r>
              <a:rPr lang="en-US" sz="2800" dirty="0">
                <a:solidFill>
                  <a:srgbClr val="C00000"/>
                </a:solidFill>
              </a:rPr>
              <a:t>XPUT</a:t>
            </a:r>
            <a:r>
              <a:rPr lang="en-US" sz="2800" dirty="0">
                <a:solidFill>
                  <a:srgbClr val="0070C0"/>
                </a:solidFill>
              </a:rPr>
              <a:t> http://localhost:9200/university/students/333 -H </a:t>
            </a:r>
            <a:r>
              <a:rPr lang="he-IL" sz="2800" dirty="0">
                <a:solidFill>
                  <a:srgbClr val="0070C0"/>
                </a:solidFill>
              </a:rPr>
              <a:t>"</a:t>
            </a:r>
            <a:r>
              <a:rPr lang="en-US" sz="2800" dirty="0">
                <a:solidFill>
                  <a:srgbClr val="0070C0"/>
                </a:solidFill>
              </a:rPr>
              <a:t>Content-Type: application/json</a:t>
            </a:r>
            <a:r>
              <a:rPr lang="he-IL" sz="2800" dirty="0">
                <a:solidFill>
                  <a:srgbClr val="0070C0"/>
                </a:solidFill>
              </a:rPr>
              <a:t>"</a:t>
            </a:r>
            <a:r>
              <a:rPr lang="en-US" sz="2800" dirty="0">
                <a:solidFill>
                  <a:srgbClr val="0070C0"/>
                </a:solidFill>
              </a:rPr>
              <a:t> </a:t>
            </a:r>
            <a:r>
              <a:rPr lang="en-US" sz="2800" dirty="0">
                <a:solidFill>
                  <a:srgbClr val="FF0000"/>
                </a:solidFill>
              </a:rPr>
              <a:t>-d</a:t>
            </a:r>
            <a:r>
              <a:rPr lang="en-US" sz="2800" dirty="0">
                <a:solidFill>
                  <a:srgbClr val="0070C0"/>
                </a:solidFill>
              </a:rPr>
              <a:t> "{\"FirstName\": \"Gadi\", \"</a:t>
            </a:r>
            <a:r>
              <a:rPr lang="en-US" sz="2800" dirty="0" err="1">
                <a:solidFill>
                  <a:srgbClr val="0070C0"/>
                </a:solidFill>
              </a:rPr>
              <a:t>LastName</a:t>
            </a:r>
            <a:r>
              <a:rPr lang="en-US" sz="2800" dirty="0">
                <a:solidFill>
                  <a:srgbClr val="0070C0"/>
                </a:solidFill>
              </a:rPr>
              <a:t>\": \"Golan\", \"age\": \"24\"}"</a:t>
            </a:r>
          </a:p>
          <a:p>
            <a:pPr marL="0" indent="0">
              <a:buNone/>
            </a:pPr>
            <a:endParaRPr lang="en-US" dirty="0"/>
          </a:p>
        </p:txBody>
      </p:sp>
      <p:sp>
        <p:nvSpPr>
          <p:cNvPr id="3" name="מציין מיקום של מספר שקופית 2">
            <a:extLst>
              <a:ext uri="{FF2B5EF4-FFF2-40B4-BE49-F238E27FC236}">
                <a16:creationId xmlns:a16="http://schemas.microsoft.com/office/drawing/2014/main" id="{6589471A-AB13-41FF-BE59-3F8B06095EB2}"/>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9" name="סוגר מסולסל שמאלי 8">
            <a:extLst>
              <a:ext uri="{FF2B5EF4-FFF2-40B4-BE49-F238E27FC236}">
                <a16:creationId xmlns:a16="http://schemas.microsoft.com/office/drawing/2014/main" id="{EBE05DC6-79FD-499A-8DD4-81172D79BF7A}"/>
              </a:ext>
            </a:extLst>
          </p:cNvPr>
          <p:cNvSpPr/>
          <p:nvPr/>
        </p:nvSpPr>
        <p:spPr>
          <a:xfrm rot="5400000">
            <a:off x="6522544" y="2099724"/>
            <a:ext cx="369332" cy="1222420"/>
          </a:xfrm>
          <a:prstGeom prst="leftBrace">
            <a:avLst>
              <a:gd name="adj1" fmla="val 8333"/>
              <a:gd name="adj2" fmla="val 49061"/>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2" name="תיבת טקסט 11">
            <a:extLst>
              <a:ext uri="{FF2B5EF4-FFF2-40B4-BE49-F238E27FC236}">
                <a16:creationId xmlns:a16="http://schemas.microsoft.com/office/drawing/2014/main" id="{F73641D4-C3EB-4988-B25D-7095C3A0A4BE}"/>
              </a:ext>
            </a:extLst>
          </p:cNvPr>
          <p:cNvSpPr txBox="1"/>
          <p:nvPr/>
        </p:nvSpPr>
        <p:spPr>
          <a:xfrm>
            <a:off x="6163615" y="2177535"/>
            <a:ext cx="945165" cy="369332"/>
          </a:xfrm>
          <a:prstGeom prst="rect">
            <a:avLst/>
          </a:prstGeom>
          <a:noFill/>
        </p:spPr>
        <p:txBody>
          <a:bodyPr wrap="square">
            <a:spAutoFit/>
          </a:bodyPr>
          <a:lstStyle/>
          <a:p>
            <a:r>
              <a:rPr lang="en-US" dirty="0"/>
              <a:t>index</a:t>
            </a:r>
            <a:endParaRPr lang="he-IL" dirty="0"/>
          </a:p>
        </p:txBody>
      </p:sp>
      <p:sp>
        <p:nvSpPr>
          <p:cNvPr id="16" name="סוגר מסולסל שמאלי 15">
            <a:extLst>
              <a:ext uri="{FF2B5EF4-FFF2-40B4-BE49-F238E27FC236}">
                <a16:creationId xmlns:a16="http://schemas.microsoft.com/office/drawing/2014/main" id="{09792211-F262-40A3-8363-27A2FFFD469B}"/>
              </a:ext>
            </a:extLst>
          </p:cNvPr>
          <p:cNvSpPr/>
          <p:nvPr/>
        </p:nvSpPr>
        <p:spPr>
          <a:xfrm rot="5400000">
            <a:off x="7914536" y="2105091"/>
            <a:ext cx="369332" cy="1222420"/>
          </a:xfrm>
          <a:prstGeom prst="leftBrace">
            <a:avLst>
              <a:gd name="adj1" fmla="val 8333"/>
              <a:gd name="adj2" fmla="val 49061"/>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9C1D6051-4302-468E-81BF-908F3CDFFA6B}"/>
              </a:ext>
            </a:extLst>
          </p:cNvPr>
          <p:cNvSpPr txBox="1"/>
          <p:nvPr/>
        </p:nvSpPr>
        <p:spPr>
          <a:xfrm>
            <a:off x="7811038" y="2156936"/>
            <a:ext cx="673993" cy="369332"/>
          </a:xfrm>
          <a:prstGeom prst="rect">
            <a:avLst/>
          </a:prstGeom>
          <a:noFill/>
        </p:spPr>
        <p:txBody>
          <a:bodyPr wrap="square">
            <a:spAutoFit/>
          </a:bodyPr>
          <a:lstStyle/>
          <a:p>
            <a:r>
              <a:rPr lang="en-US" dirty="0"/>
              <a:t>type</a:t>
            </a:r>
            <a:endParaRPr lang="he-IL" dirty="0"/>
          </a:p>
        </p:txBody>
      </p:sp>
      <p:sp>
        <p:nvSpPr>
          <p:cNvPr id="18" name="סוגר מסולסל שמאלי 17">
            <a:extLst>
              <a:ext uri="{FF2B5EF4-FFF2-40B4-BE49-F238E27FC236}">
                <a16:creationId xmlns:a16="http://schemas.microsoft.com/office/drawing/2014/main" id="{ADAF434A-4C07-4B0A-B045-65ABF3B5EBCD}"/>
              </a:ext>
            </a:extLst>
          </p:cNvPr>
          <p:cNvSpPr/>
          <p:nvPr/>
        </p:nvSpPr>
        <p:spPr>
          <a:xfrm rot="5400000">
            <a:off x="9008524" y="2455324"/>
            <a:ext cx="369332" cy="511220"/>
          </a:xfrm>
          <a:prstGeom prst="leftBrace">
            <a:avLst>
              <a:gd name="adj1" fmla="val 8333"/>
              <a:gd name="adj2" fmla="val 49061"/>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9" name="תיבת טקסט 18">
            <a:extLst>
              <a:ext uri="{FF2B5EF4-FFF2-40B4-BE49-F238E27FC236}">
                <a16:creationId xmlns:a16="http://schemas.microsoft.com/office/drawing/2014/main" id="{87E9151F-543F-41BB-A827-B2B72AB2881D}"/>
              </a:ext>
            </a:extLst>
          </p:cNvPr>
          <p:cNvSpPr txBox="1"/>
          <p:nvPr/>
        </p:nvSpPr>
        <p:spPr>
          <a:xfrm>
            <a:off x="8937580" y="2151102"/>
            <a:ext cx="816020" cy="369332"/>
          </a:xfrm>
          <a:prstGeom prst="rect">
            <a:avLst/>
          </a:prstGeom>
          <a:noFill/>
        </p:spPr>
        <p:txBody>
          <a:bodyPr wrap="square">
            <a:spAutoFit/>
          </a:bodyPr>
          <a:lstStyle/>
          <a:p>
            <a:r>
              <a:rPr lang="en-US" dirty="0" err="1"/>
              <a:t>docID</a:t>
            </a:r>
            <a:endParaRPr lang="he-IL" dirty="0"/>
          </a:p>
        </p:txBody>
      </p:sp>
      <p:sp>
        <p:nvSpPr>
          <p:cNvPr id="13" name="סוגר מסולסל שמאלי 12">
            <a:extLst>
              <a:ext uri="{FF2B5EF4-FFF2-40B4-BE49-F238E27FC236}">
                <a16:creationId xmlns:a16="http://schemas.microsoft.com/office/drawing/2014/main" id="{64F34E0A-8659-46A2-BDC2-1F65D2C2C77E}"/>
              </a:ext>
            </a:extLst>
          </p:cNvPr>
          <p:cNvSpPr/>
          <p:nvPr/>
        </p:nvSpPr>
        <p:spPr>
          <a:xfrm rot="5400000">
            <a:off x="4572233" y="1682000"/>
            <a:ext cx="380533" cy="2057400"/>
          </a:xfrm>
          <a:prstGeom prst="leftBrace">
            <a:avLst>
              <a:gd name="adj1" fmla="val 8333"/>
              <a:gd name="adj2" fmla="val 49061"/>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4" name="תיבת טקסט 13">
            <a:extLst>
              <a:ext uri="{FF2B5EF4-FFF2-40B4-BE49-F238E27FC236}">
                <a16:creationId xmlns:a16="http://schemas.microsoft.com/office/drawing/2014/main" id="{BA08B9C3-1661-44BC-8889-4B1D76F3C617}"/>
              </a:ext>
            </a:extLst>
          </p:cNvPr>
          <p:cNvSpPr txBox="1"/>
          <p:nvPr/>
        </p:nvSpPr>
        <p:spPr>
          <a:xfrm>
            <a:off x="3763767" y="2162303"/>
            <a:ext cx="1879684" cy="369332"/>
          </a:xfrm>
          <a:prstGeom prst="rect">
            <a:avLst/>
          </a:prstGeom>
          <a:noFill/>
        </p:spPr>
        <p:txBody>
          <a:bodyPr wrap="square">
            <a:spAutoFit/>
          </a:bodyPr>
          <a:lstStyle/>
          <a:p>
            <a:r>
              <a:rPr lang="en-US" dirty="0" err="1"/>
              <a:t>dbServer</a:t>
            </a:r>
            <a:r>
              <a:rPr lang="en-US" dirty="0"/>
              <a:t> address</a:t>
            </a:r>
            <a:endParaRPr lang="he-IL" dirty="0"/>
          </a:p>
        </p:txBody>
      </p:sp>
    </p:spTree>
    <p:extLst>
      <p:ext uri="{BB962C8B-B14F-4D97-AF65-F5344CB8AC3E}">
        <p14:creationId xmlns:p14="http://schemas.microsoft.com/office/powerpoint/2010/main" val="242892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Documents (items)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a:xfrm>
            <a:off x="609600" y="1219201"/>
            <a:ext cx="10972800" cy="4906964"/>
          </a:xfrm>
        </p:spPr>
        <p:txBody>
          <a:bodyPr>
            <a:normAutofit/>
          </a:bodyPr>
          <a:lstStyle/>
          <a:p>
            <a:pPr marL="0" indent="0">
              <a:buNone/>
            </a:pPr>
            <a:endParaRPr lang="en-US" dirty="0"/>
          </a:p>
          <a:p>
            <a:pPr>
              <a:buFont typeface="Wingdings"/>
              <a:buChar char="Ø"/>
            </a:pPr>
            <a:endParaRPr lang="en-US" dirty="0">
              <a:solidFill>
                <a:srgbClr val="0070C0"/>
              </a:solidFill>
            </a:endParaRPr>
          </a:p>
          <a:p>
            <a:pPr>
              <a:buFont typeface="Wingdings"/>
              <a:buChar char="Ø"/>
            </a:pPr>
            <a:r>
              <a:rPr lang="en-US" dirty="0">
                <a:solidFill>
                  <a:srgbClr val="0070C0"/>
                </a:solidFill>
              </a:rPr>
              <a:t>curl -</a:t>
            </a:r>
            <a:r>
              <a:rPr lang="en-US" dirty="0">
                <a:solidFill>
                  <a:srgbClr val="C00000"/>
                </a:solidFill>
              </a:rPr>
              <a:t>XPOST</a:t>
            </a:r>
            <a:r>
              <a:rPr lang="en-US" dirty="0">
                <a:solidFill>
                  <a:srgbClr val="0070C0"/>
                </a:solidFill>
              </a:rPr>
              <a:t> http://localhost:9200/university/students -H </a:t>
            </a:r>
            <a:r>
              <a:rPr lang="he-IL" dirty="0">
                <a:solidFill>
                  <a:srgbClr val="0070C0"/>
                </a:solidFill>
              </a:rPr>
              <a:t>"</a:t>
            </a:r>
            <a:r>
              <a:rPr lang="en-US" dirty="0">
                <a:solidFill>
                  <a:srgbClr val="0070C0"/>
                </a:solidFill>
              </a:rPr>
              <a:t>Content-Type: application/json</a:t>
            </a:r>
            <a:r>
              <a:rPr lang="he-IL" dirty="0">
                <a:solidFill>
                  <a:srgbClr val="0070C0"/>
                </a:solidFill>
              </a:rPr>
              <a:t>"</a:t>
            </a:r>
            <a:r>
              <a:rPr lang="en-US" dirty="0">
                <a:solidFill>
                  <a:srgbClr val="0070C0"/>
                </a:solidFill>
              </a:rPr>
              <a:t> </a:t>
            </a:r>
            <a:r>
              <a:rPr lang="en-US" dirty="0">
                <a:solidFill>
                  <a:srgbClr val="FF0000"/>
                </a:solidFill>
              </a:rPr>
              <a:t>-d</a:t>
            </a:r>
            <a:r>
              <a:rPr lang="en-US" dirty="0">
                <a:solidFill>
                  <a:srgbClr val="0070C0"/>
                </a:solidFill>
              </a:rPr>
              <a:t> "{\"FirstName\": \"Tal\", \"</a:t>
            </a:r>
            <a:r>
              <a:rPr lang="en-US" dirty="0" err="1">
                <a:solidFill>
                  <a:srgbClr val="0070C0"/>
                </a:solidFill>
              </a:rPr>
              <a:t>LastName</a:t>
            </a:r>
            <a:r>
              <a:rPr lang="en-US" dirty="0">
                <a:solidFill>
                  <a:srgbClr val="0070C0"/>
                </a:solidFill>
              </a:rPr>
              <a:t>\": \"Negev\", \"age\": \"28\"}"</a:t>
            </a:r>
          </a:p>
          <a:p>
            <a:pPr marL="0" indent="0">
              <a:buNone/>
            </a:pPr>
            <a:endParaRPr lang="en-US" dirty="0"/>
          </a:p>
        </p:txBody>
      </p:sp>
      <p:sp>
        <p:nvSpPr>
          <p:cNvPr id="6" name="Rectangular Callout 5"/>
          <p:cNvSpPr/>
          <p:nvPr/>
        </p:nvSpPr>
        <p:spPr>
          <a:xfrm>
            <a:off x="7620000" y="1490051"/>
            <a:ext cx="2895600" cy="533400"/>
          </a:xfrm>
          <a:prstGeom prst="wedgeRectCallout">
            <a:avLst>
              <a:gd name="adj1" fmla="val 21804"/>
              <a:gd name="adj2" fmla="val 12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without id, will generate id automatically</a:t>
            </a:r>
          </a:p>
        </p:txBody>
      </p:sp>
      <p:sp>
        <p:nvSpPr>
          <p:cNvPr id="7" name="Rounded Rectangle 6"/>
          <p:cNvSpPr/>
          <p:nvPr/>
        </p:nvSpPr>
        <p:spPr>
          <a:xfrm>
            <a:off x="4572000" y="4114800"/>
            <a:ext cx="5791200" cy="954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Generally, in REST API, PUT is idempotent (n{</a:t>
            </a:r>
            <a:r>
              <a:rPr lang="en-US" dirty="0" err="1"/>
              <a:t>msg</a:t>
            </a:r>
            <a:r>
              <a:rPr lang="en-US" dirty="0"/>
              <a:t>} = {</a:t>
            </a:r>
            <a:r>
              <a:rPr lang="en-US" dirty="0" err="1"/>
              <a:t>msg</a:t>
            </a:r>
            <a:r>
              <a:rPr lang="en-US" dirty="0"/>
              <a:t>}), and POST isn't. (What will happen if we send each of the above messages twice?)</a:t>
            </a:r>
          </a:p>
        </p:txBody>
      </p:sp>
      <p:sp>
        <p:nvSpPr>
          <p:cNvPr id="3" name="מציין מיקום של מספר שקופית 2">
            <a:extLst>
              <a:ext uri="{FF2B5EF4-FFF2-40B4-BE49-F238E27FC236}">
                <a16:creationId xmlns:a16="http://schemas.microsoft.com/office/drawing/2014/main" id="{6589471A-AB13-41FF-BE59-3F8B06095EB2}"/>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7989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HEAD, DELETE</a:t>
            </a:r>
          </a:p>
        </p:txBody>
      </p:sp>
      <p:sp>
        <p:nvSpPr>
          <p:cNvPr id="3" name="Content Placeholder 2"/>
          <p:cNvSpPr>
            <a:spLocks noGrp="1"/>
          </p:cNvSpPr>
          <p:nvPr>
            <p:ph idx="1"/>
          </p:nvPr>
        </p:nvSpPr>
        <p:spPr>
          <a:xfrm>
            <a:off x="609600" y="1274763"/>
            <a:ext cx="11201400" cy="5308599"/>
          </a:xfrm>
        </p:spPr>
        <p:txBody>
          <a:bodyPr>
            <a:normAutofit fontScale="92500" lnSpcReduction="10000"/>
          </a:bodyPr>
          <a:lstStyle/>
          <a:p>
            <a:pPr>
              <a:buFont typeface="Wingdings"/>
              <a:buChar char="Ø"/>
            </a:pPr>
            <a:r>
              <a:rPr lang="en-US" sz="2400" dirty="0">
                <a:solidFill>
                  <a:srgbClr val="0070C0"/>
                </a:solidFill>
              </a:rPr>
              <a:t>curl -</a:t>
            </a:r>
            <a:r>
              <a:rPr lang="en-US" sz="2400" dirty="0">
                <a:solidFill>
                  <a:srgbClr val="C00000"/>
                </a:solidFill>
              </a:rPr>
              <a:t>XGET</a:t>
            </a:r>
            <a:r>
              <a:rPr lang="en-US" sz="2400" dirty="0">
                <a:solidFill>
                  <a:srgbClr val="0070C0"/>
                </a:solidFill>
              </a:rPr>
              <a:t> "http://localhost:9200/university/students/333"</a:t>
            </a:r>
            <a:endParaRPr lang="en-US" sz="2800" dirty="0"/>
          </a:p>
          <a:p>
            <a:pPr marL="0" indent="0">
              <a:buNone/>
            </a:pPr>
            <a:r>
              <a:rPr lang="en-US" sz="2800" dirty="0"/>
              <a:t>{"_index":"university","_type":"students","_id":"333",</a:t>
            </a:r>
            <a:r>
              <a:rPr lang="en-US" sz="2800" dirty="0">
                <a:solidFill>
                  <a:schemeClr val="tx1">
                    <a:lumMod val="50000"/>
                    <a:lumOff val="50000"/>
                  </a:schemeClr>
                </a:solidFill>
              </a:rPr>
              <a:t>"_version":1,"_seq_no":1,"_primary_term":1,"found":true</a:t>
            </a:r>
            <a:r>
              <a:rPr lang="en-US" sz="2800" dirty="0"/>
              <a:t>,"_source":{"FirstName": "Gadi", "</a:t>
            </a:r>
            <a:r>
              <a:rPr lang="en-US" sz="2800" dirty="0" err="1"/>
              <a:t>LastName</a:t>
            </a:r>
            <a:r>
              <a:rPr lang="en-US" sz="2800" dirty="0"/>
              <a:t>": "Golan", "age": "24"}}</a:t>
            </a:r>
          </a:p>
          <a:p>
            <a:pPr>
              <a:buFont typeface="Wingdings"/>
              <a:buChar char="Ø"/>
            </a:pPr>
            <a:endParaRPr lang="en-US" dirty="0"/>
          </a:p>
          <a:p>
            <a:pPr>
              <a:buFont typeface="Wingdings"/>
              <a:buChar char="Ø"/>
            </a:pPr>
            <a:r>
              <a:rPr lang="en-US" dirty="0"/>
              <a:t>HEAD only tests if document exists. </a:t>
            </a:r>
          </a:p>
          <a:p>
            <a:pPr lvl="1">
              <a:buFont typeface="Wingdings"/>
              <a:buChar char="Ø"/>
            </a:pPr>
            <a:r>
              <a:rPr lang="en-US" dirty="0"/>
              <a:t>curl -I –XHEAD http://localhost:9200/university/students/333 </a:t>
            </a:r>
            <a:br>
              <a:rPr lang="en-US" dirty="0"/>
            </a:br>
            <a:r>
              <a:rPr lang="en-US" dirty="0"/>
              <a:t>- will return: </a:t>
            </a:r>
            <a:r>
              <a:rPr lang="en-US" dirty="0">
                <a:solidFill>
                  <a:srgbClr val="C00000"/>
                </a:solidFill>
              </a:rPr>
              <a:t>OK</a:t>
            </a:r>
          </a:p>
          <a:p>
            <a:pPr lvl="1">
              <a:buFont typeface="Wingdings"/>
              <a:buChar char="Ø"/>
            </a:pPr>
            <a:r>
              <a:rPr lang="en-US" dirty="0"/>
              <a:t>curl -I –XHEAD http://localhost:9200/university/students/555 </a:t>
            </a:r>
            <a:br>
              <a:rPr lang="en-US" dirty="0"/>
            </a:br>
            <a:r>
              <a:rPr lang="en-US" dirty="0"/>
              <a:t>- will return: </a:t>
            </a:r>
            <a:r>
              <a:rPr lang="en-US" dirty="0">
                <a:solidFill>
                  <a:srgbClr val="C00000"/>
                </a:solidFill>
              </a:rPr>
              <a:t>NOT FOUND</a:t>
            </a:r>
          </a:p>
          <a:p>
            <a:pPr>
              <a:buFont typeface="Wingdings"/>
              <a:buChar char="Ø"/>
            </a:pPr>
            <a:r>
              <a:rPr lang="en-US" dirty="0"/>
              <a:t>DELETE deletes the document</a:t>
            </a:r>
          </a:p>
          <a:p>
            <a:pPr lvl="1">
              <a:buFont typeface="Wingdings"/>
              <a:buChar char="Ø"/>
            </a:pPr>
            <a:r>
              <a:rPr lang="nn-NO" dirty="0"/>
              <a:t>curl -XDELETE "http://localhost:9200/university/students/333</a:t>
            </a:r>
            <a:endParaRPr lang="en-US" dirty="0"/>
          </a:p>
          <a:p>
            <a:pPr>
              <a:buFont typeface="Wingdings"/>
              <a:buChar char="Ø"/>
            </a:pPr>
            <a:endParaRPr lang="en-US" dirty="0"/>
          </a:p>
          <a:p>
            <a:pPr>
              <a:buFont typeface="Wingdings"/>
              <a:buChar char="Ø"/>
            </a:pPr>
            <a:endParaRPr lang="en-US" dirty="0"/>
          </a:p>
        </p:txBody>
      </p:sp>
      <p:sp>
        <p:nvSpPr>
          <p:cNvPr id="4" name="Rectangular Callout 3"/>
          <p:cNvSpPr/>
          <p:nvPr/>
        </p:nvSpPr>
        <p:spPr>
          <a:xfrm>
            <a:off x="7480300" y="2667000"/>
            <a:ext cx="2514600" cy="457200"/>
          </a:xfrm>
          <a:prstGeom prst="wedgeRectCallout">
            <a:avLst>
              <a:gd name="adj1" fmla="val -163035"/>
              <a:gd name="adj2" fmla="val -113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all the metadata.</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מציין מיקום של מספר שקופית 5">
            <a:extLst>
              <a:ext uri="{FF2B5EF4-FFF2-40B4-BE49-F238E27FC236}">
                <a16:creationId xmlns:a16="http://schemas.microsoft.com/office/drawing/2014/main" id="{B54FFE8E-E16F-4560-8E11-BC5F5B3A1237}"/>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3094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3" name="Content Placeholder 2"/>
          <p:cNvSpPr>
            <a:spLocks noGrp="1"/>
          </p:cNvSpPr>
          <p:nvPr>
            <p:ph idx="1"/>
          </p:nvPr>
        </p:nvSpPr>
        <p:spPr>
          <a:xfrm>
            <a:off x="228600" y="1250950"/>
            <a:ext cx="11734800" cy="4525963"/>
          </a:xfrm>
        </p:spPr>
        <p:txBody>
          <a:bodyPr>
            <a:normAutofit fontScale="70000" lnSpcReduction="20000"/>
          </a:bodyPr>
          <a:lstStyle/>
          <a:p>
            <a:r>
              <a:rPr lang="en-US" dirty="0"/>
              <a:t>Let's first add some descriptions to the students' documents, using _update:</a:t>
            </a:r>
          </a:p>
          <a:p>
            <a:pPr>
              <a:buFont typeface="Wingdings"/>
              <a:buChar char="Ø"/>
            </a:pPr>
            <a:r>
              <a:rPr lang="en-US" sz="4000" dirty="0">
                <a:solidFill>
                  <a:srgbClr val="0070C0"/>
                </a:solidFill>
              </a:rPr>
              <a:t>curl -XPOST http://localhost:9200/university/students/111/_update -H "Content-Type: application/json" -d "{ \"script\" : \"</a:t>
            </a:r>
            <a:r>
              <a:rPr lang="en-US" sz="4000" dirty="0" err="1">
                <a:solidFill>
                  <a:srgbClr val="0070C0"/>
                </a:solidFill>
              </a:rPr>
              <a:t>ctx</a:t>
            </a:r>
            <a:r>
              <a:rPr lang="en-US" sz="4000" dirty="0">
                <a:solidFill>
                  <a:srgbClr val="0070C0"/>
                </a:solidFill>
              </a:rPr>
              <a:t>._</a:t>
            </a:r>
            <a:r>
              <a:rPr lang="en-US" sz="4000" dirty="0" err="1">
                <a:solidFill>
                  <a:srgbClr val="0070C0"/>
                </a:solidFill>
              </a:rPr>
              <a:t>source.description</a:t>
            </a:r>
            <a:r>
              <a:rPr lang="en-US" sz="4000" dirty="0">
                <a:solidFill>
                  <a:srgbClr val="0070C0"/>
                </a:solidFill>
              </a:rPr>
              <a:t> = \\\"Likes learning but gets board very quickly. Doesn't enjoy trips that much.\\\"\" }"</a:t>
            </a:r>
          </a:p>
          <a:p>
            <a:pPr>
              <a:buFont typeface="Wingdings"/>
              <a:buChar char="Ø"/>
            </a:pPr>
            <a:r>
              <a:rPr lang="en-US" sz="3600" dirty="0">
                <a:solidFill>
                  <a:srgbClr val="0070C0"/>
                </a:solidFill>
              </a:rPr>
              <a:t>curl -XPOST http://localhost:9200/university/students/333/_update -H "Content-Type: application/json" -d "{ \"script\" : \"</a:t>
            </a:r>
            <a:r>
              <a:rPr lang="en-US" sz="3600" dirty="0" err="1">
                <a:solidFill>
                  <a:srgbClr val="0070C0"/>
                </a:solidFill>
              </a:rPr>
              <a:t>ctx</a:t>
            </a:r>
            <a:r>
              <a:rPr lang="en-US" sz="3600" dirty="0">
                <a:solidFill>
                  <a:srgbClr val="0070C0"/>
                </a:solidFill>
              </a:rPr>
              <a:t>._</a:t>
            </a:r>
            <a:r>
              <a:rPr lang="en-US" sz="3600" dirty="0" err="1">
                <a:solidFill>
                  <a:srgbClr val="0070C0"/>
                </a:solidFill>
              </a:rPr>
              <a:t>source.description</a:t>
            </a:r>
            <a:r>
              <a:rPr lang="en-US" sz="3600" dirty="0">
                <a:solidFill>
                  <a:srgbClr val="0070C0"/>
                </a:solidFill>
              </a:rPr>
              <a:t> = \\\"Doesn't show-up to lessons, but is very smart and learns a lot.\\\"\" }"</a:t>
            </a:r>
          </a:p>
          <a:p>
            <a:pPr>
              <a:buFont typeface="Wingdings"/>
              <a:buChar char="Ø"/>
            </a:pPr>
            <a:r>
              <a:rPr lang="en-US" sz="3600" dirty="0">
                <a:solidFill>
                  <a:srgbClr val="0070C0"/>
                </a:solidFill>
              </a:rPr>
              <a:t> curl –XPOST http://localhost:9200/university/students/lA9AInsBL04IeaKD9LL9/_update -H "Content-Type: application/json"  -d "{ \"script\" : \"</a:t>
            </a:r>
            <a:r>
              <a:rPr lang="en-US" sz="3600" dirty="0" err="1">
                <a:solidFill>
                  <a:srgbClr val="0070C0"/>
                </a:solidFill>
              </a:rPr>
              <a:t>ctx</a:t>
            </a:r>
            <a:r>
              <a:rPr lang="en-US" sz="3600" dirty="0">
                <a:solidFill>
                  <a:srgbClr val="0070C0"/>
                </a:solidFill>
              </a:rPr>
              <a:t>._</a:t>
            </a:r>
            <a:r>
              <a:rPr lang="en-US" sz="3600" dirty="0" err="1">
                <a:solidFill>
                  <a:srgbClr val="0070C0"/>
                </a:solidFill>
              </a:rPr>
              <a:t>source.description</a:t>
            </a:r>
            <a:r>
              <a:rPr lang="en-US" sz="3600" dirty="0">
                <a:solidFill>
                  <a:srgbClr val="0070C0"/>
                </a:solidFill>
              </a:rPr>
              <a:t> = \\\"Doesn't know anything. Goes on trips all day, never showed-up to a single lesson.\\\"\" }"</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2412"/>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8CBC13FC-45D5-4A28-ABAC-A9170B12A597}"/>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69184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Search </a:t>
            </a:r>
            <a:endParaRPr lang="he-IL" dirty="0"/>
          </a:p>
        </p:txBody>
      </p:sp>
      <p:sp>
        <p:nvSpPr>
          <p:cNvPr id="3" name="מציין מיקום תוכן 2"/>
          <p:cNvSpPr>
            <a:spLocks noGrp="1"/>
          </p:cNvSpPr>
          <p:nvPr>
            <p:ph idx="1"/>
          </p:nvPr>
        </p:nvSpPr>
        <p:spPr/>
        <p:txBody>
          <a:bodyPr/>
          <a:lstStyle/>
          <a:p>
            <a:r>
              <a:rPr lang="en-US" dirty="0"/>
              <a:t>The search API allows you to execute a search query and get back search hits that match the query. </a:t>
            </a:r>
          </a:p>
          <a:p>
            <a:r>
              <a:rPr lang="en-US" dirty="0"/>
              <a:t>The query can either be provided using a simple </a:t>
            </a:r>
            <a:r>
              <a:rPr lang="en-US" u="sng" dirty="0"/>
              <a:t>query string</a:t>
            </a:r>
            <a:r>
              <a:rPr lang="en-US" dirty="0"/>
              <a:t> as a parameter or using a </a:t>
            </a:r>
            <a:r>
              <a:rPr lang="en-US" u="sng" dirty="0"/>
              <a:t>request body</a:t>
            </a:r>
            <a:r>
              <a:rPr lang="en-US" dirty="0"/>
              <a:t>.</a:t>
            </a:r>
          </a:p>
          <a:p>
            <a:endParaRPr lang="he-IL" dirty="0"/>
          </a:p>
        </p:txBody>
      </p:sp>
      <p:sp>
        <p:nvSpPr>
          <p:cNvPr id="4" name="מציין מיקום של מספר שקופית 3"/>
          <p:cNvSpPr>
            <a:spLocks noGrp="1"/>
          </p:cNvSpPr>
          <p:nvPr>
            <p:ph type="sldNum" sz="quarter" idx="12"/>
          </p:nvPr>
        </p:nvSpPr>
        <p:spPr/>
        <p:txBody>
          <a:bodyPr/>
          <a:lstStyle/>
          <a:p>
            <a:fld id="{B6F15528-21DE-4FAA-801E-634DDDAF4B2B}" type="slidenum">
              <a:rPr lang="en-US" smtClean="0"/>
              <a:pPr/>
              <a:t>76</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27038"/>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6181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(query string as a parameter)</a:t>
            </a:r>
          </a:p>
        </p:txBody>
      </p:sp>
      <p:sp>
        <p:nvSpPr>
          <p:cNvPr id="3" name="Content Placeholder 2"/>
          <p:cNvSpPr>
            <a:spLocks noGrp="1"/>
          </p:cNvSpPr>
          <p:nvPr>
            <p:ph idx="1"/>
          </p:nvPr>
        </p:nvSpPr>
        <p:spPr>
          <a:xfrm>
            <a:off x="223482" y="1103962"/>
            <a:ext cx="9982200" cy="5373038"/>
          </a:xfrm>
        </p:spPr>
        <p:txBody>
          <a:bodyPr>
            <a:normAutofit fontScale="92500" lnSpcReduction="10000"/>
          </a:bodyPr>
          <a:lstStyle/>
          <a:p>
            <a:pPr>
              <a:buFont typeface="Wingdings"/>
              <a:buChar char="Ø"/>
            </a:pPr>
            <a:r>
              <a:rPr lang="en-US" sz="2400" dirty="0">
                <a:solidFill>
                  <a:srgbClr val="0070C0"/>
                </a:solidFill>
              </a:rPr>
              <a:t>curl –XGET "http://localhost:9200/university/students</a:t>
            </a:r>
            <a:r>
              <a:rPr lang="en-US" sz="2400" dirty="0">
                <a:solidFill>
                  <a:srgbClr val="C00000"/>
                </a:solidFill>
              </a:rPr>
              <a:t>/_search</a:t>
            </a:r>
            <a:r>
              <a:rPr lang="en-US" sz="2400" dirty="0">
                <a:solidFill>
                  <a:srgbClr val="0070C0"/>
                </a:solidFill>
              </a:rPr>
              <a:t>"</a:t>
            </a:r>
          </a:p>
          <a:p>
            <a:pPr marL="0" indent="0">
              <a:buNone/>
            </a:pPr>
            <a:br>
              <a:rPr lang="en-US" sz="1600" dirty="0"/>
            </a:br>
            <a:r>
              <a:rPr lang="en-US" sz="1600" dirty="0">
                <a:solidFill>
                  <a:schemeClr val="bg1">
                    <a:lumMod val="50000"/>
                  </a:schemeClr>
                </a:solidFill>
              </a:rPr>
              <a:t>{"took":2,"timed_out":false,"_shards":{"total":1,"successful":1,"skipped":0,"failed":0},"hits":{"total":{"value":3,"relation":"eq"},"max_score":1.0,"</a:t>
            </a:r>
            <a:r>
              <a:rPr lang="en-US" sz="1600" dirty="0"/>
              <a:t>hits":</a:t>
            </a:r>
            <a:r>
              <a:rPr lang="en-US" sz="2700" dirty="0">
                <a:highlight>
                  <a:srgbClr val="FFFF00"/>
                </a:highlight>
              </a:rPr>
              <a:t>[</a:t>
            </a:r>
            <a:r>
              <a:rPr lang="en-US" sz="1600" dirty="0"/>
              <a:t>{"_index":"university","_type":"students","_id":"333","_score":1.0,"_source":{"FirstName":"Gadi","LastName":"Golan","age":"24","description":"Doesn't show-up to lessons, but is very smart and learns a lot."}}</a:t>
            </a:r>
            <a:r>
              <a:rPr lang="en-US" sz="2700" dirty="0">
                <a:highlight>
                  <a:srgbClr val="FFFF00"/>
                </a:highlight>
              </a:rPr>
              <a:t>,</a:t>
            </a:r>
            <a:r>
              <a:rPr lang="en-US" sz="1600" dirty="0"/>
              <a:t>{"_index":"university","_type":"students","_id":"111","_score":1.0,"_source":{"FirstName":"Chaya","LastName":"Glass","age":"21","Address":{"Street":"</a:t>
            </a:r>
            <a:r>
              <a:rPr lang="en-US" sz="1600" dirty="0" err="1"/>
              <a:t>Hatamr</a:t>
            </a:r>
            <a:r>
              <a:rPr lang="en-US" sz="1600" dirty="0"/>
              <a:t> 5","City":"Ariel","Zip":"40792"},"</a:t>
            </a:r>
            <a:r>
              <a:rPr lang="en-US" sz="1600" dirty="0" err="1"/>
              <a:t>description":"Likes</a:t>
            </a:r>
            <a:r>
              <a:rPr lang="en-US" sz="1600" dirty="0"/>
              <a:t> learning but gets board very quickly. Doesn't enjoy trips that much."}}</a:t>
            </a:r>
            <a:r>
              <a:rPr lang="en-US" sz="2700" dirty="0">
                <a:highlight>
                  <a:srgbClr val="FFFF00"/>
                </a:highlight>
              </a:rPr>
              <a:t>,</a:t>
            </a:r>
            <a:r>
              <a:rPr lang="en-US" sz="1600" dirty="0"/>
              <a:t>{"_index":"university","_type":"students","_id":"lA9AInsBL04IeaKD9LL9","_score":1.0,"_source":{"FirstName":"Tal","LastName":"Negev","age":"28","description":"Doesn't know anything. Goes on trips all day, never showed-up to a single lesson."}}</a:t>
            </a:r>
            <a:r>
              <a:rPr lang="en-US" sz="2700" dirty="0">
                <a:highlight>
                  <a:srgbClr val="FFFF00"/>
                </a:highlight>
              </a:rPr>
              <a:t>]</a:t>
            </a:r>
            <a:r>
              <a:rPr lang="en-US" sz="1600" dirty="0"/>
              <a:t>}}</a:t>
            </a:r>
            <a:br>
              <a:rPr lang="en-US" sz="1600" dirty="0"/>
            </a:br>
            <a:endParaRPr lang="en-US" sz="1600" dirty="0"/>
          </a:p>
          <a:p>
            <a:pPr marL="0" indent="0">
              <a:buNone/>
            </a:pPr>
            <a:endParaRPr lang="en-US" sz="1600" dirty="0"/>
          </a:p>
          <a:p>
            <a:pPr>
              <a:buFont typeface="Wingdings"/>
              <a:buChar char="Ø"/>
            </a:pPr>
            <a:r>
              <a:rPr lang="en-US" sz="2400" dirty="0">
                <a:solidFill>
                  <a:srgbClr val="0070C0"/>
                </a:solidFill>
              </a:rPr>
              <a:t>curl -XGET http://localhost:9200/university/students/_</a:t>
            </a:r>
            <a:r>
              <a:rPr lang="en-US" sz="2400" dirty="0">
                <a:solidFill>
                  <a:srgbClr val="C00000"/>
                </a:solidFill>
              </a:rPr>
              <a:t>search?q</a:t>
            </a:r>
            <a:r>
              <a:rPr lang="en-US" sz="2400" dirty="0"/>
              <a:t>=</a:t>
            </a:r>
            <a:r>
              <a:rPr lang="en-US" sz="2400" dirty="0">
                <a:solidFill>
                  <a:srgbClr val="0070C0"/>
                </a:solidFill>
              </a:rPr>
              <a:t>LastName:Negev"</a:t>
            </a:r>
          </a:p>
          <a:p>
            <a:pPr marL="0" indent="0">
              <a:buNone/>
            </a:pPr>
            <a:br>
              <a:rPr lang="en-US" sz="1900" dirty="0"/>
            </a:br>
            <a:r>
              <a:rPr lang="en-US" sz="1900" dirty="0">
                <a:solidFill>
                  <a:schemeClr val="bg1">
                    <a:lumMod val="50000"/>
                  </a:schemeClr>
                </a:solidFill>
              </a:rPr>
              <a:t>{"took":3,"timed_out":false,"_shards":{"total":1,"successful":1,"skipped":0,"failed":0},"hits":{"total":{"value":1,"relation":"eq"},"max_score":0.6931471,</a:t>
            </a:r>
            <a:r>
              <a:rPr lang="en-US" sz="1900" dirty="0"/>
              <a:t>"hits":</a:t>
            </a:r>
            <a:r>
              <a:rPr lang="en-US" sz="2700" dirty="0">
                <a:highlight>
                  <a:srgbClr val="FFFF00"/>
                </a:highlight>
              </a:rPr>
              <a:t>[</a:t>
            </a:r>
            <a:r>
              <a:rPr lang="en-US" sz="1900" dirty="0"/>
              <a:t>{"_index":"university","_type":"students","_id":"lA9AInsBL04IeaKD9LL9","_score":0.6931471,"_source":{"FirstName":"Tal","LastName":"Negev","age":"28","description":"Doesn't know anything. Goes on trips all day, never showed-up to a single lesson."}}</a:t>
            </a:r>
            <a:r>
              <a:rPr lang="en-US" sz="2700" dirty="0">
                <a:highlight>
                  <a:srgbClr val="FFFF00"/>
                </a:highlight>
              </a:rPr>
              <a:t>]</a:t>
            </a:r>
            <a:r>
              <a:rPr lang="en-US" sz="1900" dirty="0"/>
              <a:t>}}</a:t>
            </a:r>
          </a:p>
        </p:txBody>
      </p:sp>
      <p:sp>
        <p:nvSpPr>
          <p:cNvPr id="4" name="Rectangular Callout 3"/>
          <p:cNvSpPr/>
          <p:nvPr/>
        </p:nvSpPr>
        <p:spPr>
          <a:xfrm>
            <a:off x="9214393" y="3962400"/>
            <a:ext cx="3048000" cy="662619"/>
          </a:xfrm>
          <a:prstGeom prst="wedgeRectCallout">
            <a:avLst>
              <a:gd name="adj1" fmla="val -63748"/>
              <a:gd name="adj2" fmla="val 47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SELECT * FROM students WHERE </a:t>
            </a:r>
            <a:r>
              <a:rPr lang="en-US" dirty="0" err="1"/>
              <a:t>LastName</a:t>
            </a:r>
            <a:r>
              <a:rPr lang="en-US" dirty="0"/>
              <a:t> </a:t>
            </a:r>
            <a:r>
              <a:rPr lang="en-US" i="1" dirty="0"/>
              <a:t>like</a:t>
            </a:r>
            <a:r>
              <a:rPr lang="en-US" dirty="0"/>
              <a:t> 'Negev'</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3878"/>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מציין מיקום של מספר שקופית 5">
            <a:extLst>
              <a:ext uri="{FF2B5EF4-FFF2-40B4-BE49-F238E27FC236}">
                <a16:creationId xmlns:a16="http://schemas.microsoft.com/office/drawing/2014/main" id="{0414767A-CA4F-40E6-9C54-E8880A723A81}"/>
              </a:ext>
            </a:extLst>
          </p:cNvPr>
          <p:cNvSpPr>
            <a:spLocks noGrp="1"/>
          </p:cNvSpPr>
          <p:nvPr>
            <p:ph type="sldNum" sz="quarter" idx="12"/>
          </p:nvPr>
        </p:nvSpPr>
        <p:spPr/>
        <p:txBody>
          <a:bodyPr/>
          <a:lstStyle/>
          <a:p>
            <a:fld id="{B6F15528-21DE-4FAA-801E-634DDDAF4B2B}" type="slidenum">
              <a:rPr lang="en-US" smtClean="0"/>
              <a:pPr/>
              <a:t>77</a:t>
            </a:fld>
            <a:endParaRPr lang="en-US"/>
          </a:p>
        </p:txBody>
      </p:sp>
      <p:sp>
        <p:nvSpPr>
          <p:cNvPr id="7" name="Rectangular Callout 3">
            <a:extLst>
              <a:ext uri="{FF2B5EF4-FFF2-40B4-BE49-F238E27FC236}">
                <a16:creationId xmlns:a16="http://schemas.microsoft.com/office/drawing/2014/main" id="{07BC1F31-6E64-4248-9D4B-19E202F21A0A}"/>
              </a:ext>
            </a:extLst>
          </p:cNvPr>
          <p:cNvSpPr/>
          <p:nvPr/>
        </p:nvSpPr>
        <p:spPr>
          <a:xfrm>
            <a:off x="9277350" y="1145414"/>
            <a:ext cx="2628900" cy="217779"/>
          </a:xfrm>
          <a:prstGeom prst="wedgeRectCallout">
            <a:avLst>
              <a:gd name="adj1" fmla="val -98979"/>
              <a:gd name="adj2" fmla="val 346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 FROM students</a:t>
            </a:r>
          </a:p>
        </p:txBody>
      </p:sp>
    </p:spTree>
    <p:extLst>
      <p:ext uri="{BB962C8B-B14F-4D97-AF65-F5344CB8AC3E}">
        <p14:creationId xmlns:p14="http://schemas.microsoft.com/office/powerpoint/2010/main" val="248166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72BC7A-EDEC-4ADC-8F93-A59263564A04}"/>
              </a:ext>
            </a:extLst>
          </p:cNvPr>
          <p:cNvSpPr>
            <a:spLocks noGrp="1"/>
          </p:cNvSpPr>
          <p:nvPr>
            <p:ph type="title"/>
          </p:nvPr>
        </p:nvSpPr>
        <p:spPr/>
        <p:txBody>
          <a:bodyPr/>
          <a:lstStyle/>
          <a:p>
            <a:r>
              <a:rPr lang="en-US" dirty="0"/>
              <a:t>Search (with request body)|match </a:t>
            </a:r>
            <a:endParaRPr lang="he-IL" dirty="0"/>
          </a:p>
        </p:txBody>
      </p:sp>
      <p:sp>
        <p:nvSpPr>
          <p:cNvPr id="4" name="מציין מיקום של מספר שקופית 3">
            <a:extLst>
              <a:ext uri="{FF2B5EF4-FFF2-40B4-BE49-F238E27FC236}">
                <a16:creationId xmlns:a16="http://schemas.microsoft.com/office/drawing/2014/main" id="{116CC259-DB71-4BAA-AC7E-5E469C5562A4}"/>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5" name="Rectangle 1">
            <a:extLst>
              <a:ext uri="{FF2B5EF4-FFF2-40B4-BE49-F238E27FC236}">
                <a16:creationId xmlns:a16="http://schemas.microsoft.com/office/drawing/2014/main" id="{DF09EE26-F77F-441B-A206-1A53571354E3}"/>
              </a:ext>
            </a:extLst>
          </p:cNvPr>
          <p:cNvSpPr>
            <a:spLocks noGrp="1" noChangeArrowheads="1"/>
          </p:cNvSpPr>
          <p:nvPr>
            <p:ph idx="1"/>
          </p:nvPr>
        </p:nvSpPr>
        <p:spPr bwMode="auto">
          <a:xfrm>
            <a:off x="435760" y="2453918"/>
            <a:ext cx="10515600" cy="175432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800" dirty="0">
                <a:solidFill>
                  <a:srgbClr val="0070C0"/>
                </a:solidFill>
              </a:rPr>
              <a:t>curl –XGET "http://localhost:9200/university/students/_search" -H "Content-Type: application/json" -d"{\"query\": {\"match\": {\"description\": {  \"query\": \"very smart quickly \"  }}}}</a:t>
            </a:r>
            <a:endParaRPr lang="en-US" altLang="he-IL" sz="1800" b="0" i="0" dirty="0">
              <a:solidFill>
                <a:srgbClr val="212529"/>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he-IL" sz="1800" dirty="0">
              <a:solidFill>
                <a:srgbClr val="0070C0"/>
              </a:solidFill>
              <a:latin typeface="Inter"/>
            </a:endParaRPr>
          </a:p>
          <a:p>
            <a:r>
              <a:rPr lang="en-US" sz="1800" dirty="0">
                <a:solidFill>
                  <a:srgbClr val="0070C0"/>
                </a:solidFill>
              </a:rPr>
              <a:t>curl –XGET "http://localhost:9200/university/students/_search" -H "Content-Type: application/json" –d</a:t>
            </a:r>
            <a:r>
              <a:rPr lang="he-IL" sz="1800" dirty="0">
                <a:solidFill>
                  <a:srgbClr val="0070C0"/>
                </a:solidFill>
              </a:rPr>
              <a:t>"</a:t>
            </a:r>
            <a:r>
              <a:rPr lang="en-US" altLang="he-IL" sz="1800" b="0" i="0" dirty="0">
                <a:solidFill>
                  <a:srgbClr val="C00000"/>
                </a:solidFill>
                <a:effectLst/>
                <a:latin typeface="Inter"/>
              </a:rPr>
              <a:t>{\"query\": {\"match\": {\"description\": {  \"</a:t>
            </a:r>
            <a:r>
              <a:rPr lang="en-US" sz="1800" dirty="0">
                <a:solidFill>
                  <a:srgbClr val="C00000"/>
                </a:solidFill>
                <a:latin typeface="Inter"/>
              </a:rPr>
              <a:t>very smart quickly \</a:t>
            </a:r>
            <a:r>
              <a:rPr lang="en-US" altLang="he-IL" sz="1800" b="0" i="0" dirty="0">
                <a:solidFill>
                  <a:srgbClr val="C00000"/>
                </a:solidFill>
                <a:effectLst/>
                <a:latin typeface="Inter"/>
              </a:rPr>
              <a:t>"  }}}}</a:t>
            </a:r>
            <a:endParaRPr kumimoji="0" lang="en-US" altLang="he-IL" sz="1800" u="none" strike="noStrike" cap="none" normalizeH="0" baseline="0" dirty="0">
              <a:ln>
                <a:noFill/>
              </a:ln>
              <a:solidFill>
                <a:srgbClr val="C00000"/>
              </a:solidFill>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he-IL" sz="1800" b="0" i="0" dirty="0">
              <a:solidFill>
                <a:srgbClr val="212529"/>
              </a:solidFill>
              <a:effectLst/>
              <a:latin typeface="Inter"/>
            </a:endParaRPr>
          </a:p>
        </p:txBody>
      </p:sp>
      <p:sp>
        <p:nvSpPr>
          <p:cNvPr id="6" name="בועת דיבור: מלבן 5">
            <a:extLst>
              <a:ext uri="{FF2B5EF4-FFF2-40B4-BE49-F238E27FC236}">
                <a16:creationId xmlns:a16="http://schemas.microsoft.com/office/drawing/2014/main" id="{E7A20E3A-970D-4BC9-B85B-C4C5C44868B1}"/>
              </a:ext>
            </a:extLst>
          </p:cNvPr>
          <p:cNvSpPr/>
          <p:nvPr/>
        </p:nvSpPr>
        <p:spPr>
          <a:xfrm>
            <a:off x="9182841" y="2895599"/>
            <a:ext cx="2576221" cy="435481"/>
          </a:xfrm>
          <a:prstGeom prst="wedgeRectCallout">
            <a:avLst>
              <a:gd name="adj1" fmla="val -89427"/>
              <a:gd name="adj2" fmla="val -2238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It is interpreted as “very”</a:t>
            </a:r>
          </a:p>
          <a:p>
            <a:pPr algn="ctr"/>
            <a:r>
              <a:rPr lang="en-US" dirty="0"/>
              <a:t>OR “smart” OR “quickly”</a:t>
            </a:r>
            <a:endParaRPr lang="he-IL" dirty="0"/>
          </a:p>
        </p:txBody>
      </p:sp>
      <p:sp>
        <p:nvSpPr>
          <p:cNvPr id="7" name="תיבת טקסט 6">
            <a:extLst>
              <a:ext uri="{FF2B5EF4-FFF2-40B4-BE49-F238E27FC236}">
                <a16:creationId xmlns:a16="http://schemas.microsoft.com/office/drawing/2014/main" id="{7F7F5014-121E-4F3C-ADF1-8B1E945D1FD0}"/>
              </a:ext>
            </a:extLst>
          </p:cNvPr>
          <p:cNvSpPr txBox="1"/>
          <p:nvPr/>
        </p:nvSpPr>
        <p:spPr>
          <a:xfrm>
            <a:off x="435760" y="4510643"/>
            <a:ext cx="10528573" cy="2077492"/>
          </a:xfrm>
          <a:prstGeom prst="rect">
            <a:avLst/>
          </a:prstGeom>
          <a:noFill/>
        </p:spPr>
        <p:txBody>
          <a:bodyPr wrap="square">
            <a:spAutoFit/>
          </a:bodyPr>
          <a:lstStyle/>
          <a:p>
            <a:r>
              <a:rPr lang="en-US" sz="1600" dirty="0"/>
              <a:t>{"took":2,"timed_out":false,"_shards":{"total":1,"successful":1,"skipped":0,"failed":0},"hits":{"total":{"value":2,"relation":"eq"},"max_score":1.5127167,"hits":</a:t>
            </a:r>
            <a:r>
              <a:rPr lang="en-US" sz="2700" dirty="0">
                <a:highlight>
                  <a:srgbClr val="FFFF00"/>
                </a:highlight>
              </a:rPr>
              <a:t>[</a:t>
            </a:r>
            <a:r>
              <a:rPr lang="en-US" sz="1600" dirty="0"/>
              <a:t>{"_index":"university","_type":"students","_id":"111</a:t>
            </a:r>
            <a:r>
              <a:rPr lang="en-US" sz="1600" dirty="0">
                <a:solidFill>
                  <a:schemeClr val="accent2">
                    <a:lumMod val="75000"/>
                  </a:schemeClr>
                </a:solidFill>
              </a:rPr>
              <a:t>","_score</a:t>
            </a:r>
            <a:r>
              <a:rPr lang="en-US" sz="1600" dirty="0"/>
              <a:t>":</a:t>
            </a:r>
            <a:r>
              <a:rPr lang="en-US" sz="1600" dirty="0">
                <a:solidFill>
                  <a:schemeClr val="accent2">
                    <a:lumMod val="75000"/>
                  </a:schemeClr>
                </a:solidFill>
              </a:rPr>
              <a:t>1.5127167</a:t>
            </a:r>
            <a:r>
              <a:rPr lang="en-US" sz="1600" dirty="0"/>
              <a:t>,"_source":{"FirstName":"Chaya","LastName":"Glass","age":"21","Address":{"Street":"</a:t>
            </a:r>
            <a:r>
              <a:rPr lang="en-US" sz="1600" dirty="0" err="1"/>
              <a:t>Hatamr</a:t>
            </a:r>
            <a:r>
              <a:rPr lang="en-US" sz="1600" dirty="0"/>
              <a:t> 5","City":"Ariel","Zip":"40792"},"</a:t>
            </a:r>
            <a:r>
              <a:rPr lang="en-US" sz="1600" dirty="0" err="1"/>
              <a:t>description":"Likes</a:t>
            </a:r>
            <a:r>
              <a:rPr lang="en-US" sz="1600" dirty="0"/>
              <a:t> learning but gets board very quickly. Doesn't enjoy trips that much."}}</a:t>
            </a:r>
            <a:r>
              <a:rPr lang="en-US" sz="2700" dirty="0">
                <a:highlight>
                  <a:srgbClr val="FFFF00"/>
                </a:highlight>
              </a:rPr>
              <a:t>,</a:t>
            </a:r>
            <a:r>
              <a:rPr lang="en-US" sz="1600" dirty="0"/>
              <a:t>{"_index":"university","_type":"students","_id":"333</a:t>
            </a:r>
            <a:r>
              <a:rPr lang="en-US" sz="1600" dirty="0">
                <a:solidFill>
                  <a:schemeClr val="accent2">
                    <a:lumMod val="75000"/>
                  </a:schemeClr>
                </a:solidFill>
              </a:rPr>
              <a:t>","_score":1.4658242</a:t>
            </a:r>
            <a:r>
              <a:rPr lang="en-US" sz="1600" dirty="0"/>
              <a:t>,"_source":{"FirstName":"Gadi","LastName":"Golan","age":"24","description":"Doesn't show-up to lessons, but is very smart and learns a lot."}}</a:t>
            </a:r>
            <a:r>
              <a:rPr lang="en-US" sz="2700" dirty="0">
                <a:highlight>
                  <a:srgbClr val="FFFF00"/>
                </a:highlight>
              </a:rPr>
              <a:t>]</a:t>
            </a:r>
            <a:r>
              <a:rPr lang="en-US" sz="1600" dirty="0"/>
              <a:t>}}</a:t>
            </a:r>
          </a:p>
        </p:txBody>
      </p:sp>
      <p:sp>
        <p:nvSpPr>
          <p:cNvPr id="11" name="מלבן 10"/>
          <p:cNvSpPr/>
          <p:nvPr/>
        </p:nvSpPr>
        <p:spPr>
          <a:xfrm>
            <a:off x="438582" y="1161257"/>
            <a:ext cx="11320480" cy="1200329"/>
          </a:xfrm>
          <a:prstGeom prst="rect">
            <a:avLst/>
          </a:prstGeom>
        </p:spPr>
        <p:txBody>
          <a:bodyPr wrap="square">
            <a:spAutoFit/>
          </a:bodyPr>
          <a:lstStyle/>
          <a:p>
            <a:r>
              <a:rPr lang="en-US" sz="2400" i="1" dirty="0">
                <a:solidFill>
                  <a:schemeClr val="accent2">
                    <a:lumMod val="75000"/>
                  </a:schemeClr>
                </a:solidFill>
              </a:rPr>
              <a:t>Match</a:t>
            </a:r>
            <a:r>
              <a:rPr lang="en-US" sz="2400" dirty="0"/>
              <a:t> - </a:t>
            </a:r>
            <a:r>
              <a:rPr lang="he-IL" sz="2400" dirty="0" err="1"/>
              <a:t>Returns</a:t>
            </a:r>
            <a:r>
              <a:rPr lang="he-IL" sz="2400" dirty="0"/>
              <a:t> </a:t>
            </a:r>
            <a:r>
              <a:rPr lang="he-IL" sz="2400" dirty="0" err="1"/>
              <a:t>documents</a:t>
            </a:r>
            <a:r>
              <a:rPr lang="he-IL" sz="2400" dirty="0"/>
              <a:t> </a:t>
            </a:r>
            <a:r>
              <a:rPr lang="he-IL" sz="2400" dirty="0" err="1"/>
              <a:t>that</a:t>
            </a:r>
            <a:r>
              <a:rPr lang="he-IL" sz="2400" dirty="0"/>
              <a:t> </a:t>
            </a:r>
            <a:r>
              <a:rPr lang="he-IL" sz="2400" dirty="0" err="1"/>
              <a:t>match</a:t>
            </a:r>
            <a:r>
              <a:rPr lang="he-IL" sz="2400" dirty="0"/>
              <a:t> a </a:t>
            </a:r>
            <a:r>
              <a:rPr lang="he-IL" sz="2400" dirty="0" err="1"/>
              <a:t>provided</a:t>
            </a:r>
            <a:r>
              <a:rPr lang="he-IL" sz="2400" dirty="0"/>
              <a:t> </a:t>
            </a:r>
            <a:r>
              <a:rPr lang="he-IL" sz="2400" dirty="0" err="1"/>
              <a:t>text</a:t>
            </a:r>
            <a:r>
              <a:rPr lang="he-IL" sz="2400" dirty="0"/>
              <a:t>, </a:t>
            </a:r>
            <a:r>
              <a:rPr lang="he-IL" sz="2400" dirty="0" err="1"/>
              <a:t>number</a:t>
            </a:r>
            <a:r>
              <a:rPr lang="he-IL" sz="2400" dirty="0"/>
              <a:t>, </a:t>
            </a:r>
            <a:r>
              <a:rPr lang="he-IL" sz="2400" dirty="0" err="1"/>
              <a:t>date</a:t>
            </a:r>
            <a:r>
              <a:rPr lang="he-IL" sz="2400" dirty="0"/>
              <a:t> </a:t>
            </a:r>
            <a:r>
              <a:rPr lang="he-IL" sz="2400" dirty="0" err="1"/>
              <a:t>or</a:t>
            </a:r>
            <a:r>
              <a:rPr lang="he-IL" sz="2400" dirty="0"/>
              <a:t> </a:t>
            </a:r>
            <a:r>
              <a:rPr lang="he-IL" sz="2400" dirty="0" err="1"/>
              <a:t>boolean</a:t>
            </a:r>
            <a:r>
              <a:rPr lang="he-IL" sz="2400" dirty="0"/>
              <a:t> </a:t>
            </a:r>
            <a:r>
              <a:rPr lang="he-IL" sz="2400" dirty="0" err="1"/>
              <a:t>value</a:t>
            </a:r>
            <a:r>
              <a:rPr lang="he-IL" sz="2400" dirty="0"/>
              <a:t>. </a:t>
            </a:r>
          </a:p>
          <a:p>
            <a:r>
              <a:rPr lang="he-IL" sz="2400" dirty="0" err="1"/>
              <a:t>The</a:t>
            </a:r>
            <a:r>
              <a:rPr lang="he-IL" sz="2400" dirty="0"/>
              <a:t> </a:t>
            </a:r>
            <a:r>
              <a:rPr lang="he-IL" sz="2400" i="1" dirty="0" err="1"/>
              <a:t>match</a:t>
            </a:r>
            <a:r>
              <a:rPr lang="he-IL" sz="2400" dirty="0"/>
              <a:t> </a:t>
            </a:r>
            <a:r>
              <a:rPr lang="he-IL" sz="2400" dirty="0" err="1"/>
              <a:t>query</a:t>
            </a:r>
            <a:r>
              <a:rPr lang="he-IL" sz="2400" dirty="0"/>
              <a:t> </a:t>
            </a:r>
            <a:r>
              <a:rPr lang="he-IL" sz="2400" dirty="0" err="1"/>
              <a:t>is</a:t>
            </a:r>
            <a:r>
              <a:rPr lang="he-IL" sz="2400" dirty="0"/>
              <a:t> </a:t>
            </a:r>
            <a:r>
              <a:rPr lang="he-IL" sz="2400" dirty="0" err="1"/>
              <a:t>the</a:t>
            </a:r>
            <a:r>
              <a:rPr lang="he-IL" sz="2400" dirty="0"/>
              <a:t> </a:t>
            </a:r>
            <a:r>
              <a:rPr lang="he-IL" sz="2400" dirty="0" err="1"/>
              <a:t>standard</a:t>
            </a:r>
            <a:r>
              <a:rPr lang="he-IL" sz="2400" dirty="0"/>
              <a:t> </a:t>
            </a:r>
            <a:r>
              <a:rPr lang="he-IL" sz="2400" dirty="0" err="1"/>
              <a:t>query</a:t>
            </a:r>
            <a:r>
              <a:rPr lang="he-IL" sz="2400" dirty="0"/>
              <a:t> </a:t>
            </a:r>
            <a:r>
              <a:rPr lang="he-IL" sz="2400" dirty="0" err="1"/>
              <a:t>for</a:t>
            </a:r>
            <a:r>
              <a:rPr lang="he-IL" sz="2400" dirty="0"/>
              <a:t> </a:t>
            </a:r>
            <a:r>
              <a:rPr lang="he-IL" sz="2400" dirty="0" err="1"/>
              <a:t>performing</a:t>
            </a:r>
            <a:r>
              <a:rPr lang="he-IL" sz="2400" dirty="0"/>
              <a:t> a </a:t>
            </a:r>
            <a:r>
              <a:rPr lang="he-IL" sz="2400" dirty="0" err="1"/>
              <a:t>full-text</a:t>
            </a:r>
            <a:r>
              <a:rPr lang="he-IL" sz="2400" dirty="0"/>
              <a:t> </a:t>
            </a:r>
            <a:r>
              <a:rPr lang="he-IL" sz="2400" dirty="0" err="1"/>
              <a:t>search</a:t>
            </a:r>
            <a:r>
              <a:rPr lang="he-IL" sz="2400" dirty="0"/>
              <a:t>, </a:t>
            </a:r>
            <a:r>
              <a:rPr lang="he-IL" sz="2400" dirty="0" err="1"/>
              <a:t>including</a:t>
            </a:r>
            <a:r>
              <a:rPr lang="he-IL" sz="2400" dirty="0"/>
              <a:t> </a:t>
            </a:r>
            <a:r>
              <a:rPr lang="he-IL" sz="2400" dirty="0" err="1"/>
              <a:t>options</a:t>
            </a:r>
            <a:r>
              <a:rPr lang="he-IL" sz="2400" dirty="0"/>
              <a:t> </a:t>
            </a:r>
            <a:r>
              <a:rPr lang="he-IL" sz="2400" dirty="0" err="1"/>
              <a:t>for</a:t>
            </a:r>
            <a:r>
              <a:rPr lang="he-IL" sz="2400" dirty="0"/>
              <a:t> </a:t>
            </a:r>
            <a:r>
              <a:rPr lang="he-IL" sz="2400" dirty="0" err="1"/>
              <a:t>fuzzy</a:t>
            </a:r>
            <a:r>
              <a:rPr lang="he-IL" sz="2400" dirty="0"/>
              <a:t> </a:t>
            </a:r>
            <a:r>
              <a:rPr lang="he-IL" sz="2400" dirty="0" err="1"/>
              <a:t>matching</a:t>
            </a:r>
            <a:r>
              <a:rPr lang="he-IL" sz="2400" dirty="0"/>
              <a:t>.</a:t>
            </a:r>
          </a:p>
        </p:txBody>
      </p:sp>
    </p:spTree>
    <p:extLst>
      <p:ext uri="{BB962C8B-B14F-4D97-AF65-F5344CB8AC3E}">
        <p14:creationId xmlns:p14="http://schemas.microsoft.com/office/powerpoint/2010/main" val="30163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858345-92E7-4A31-B0F7-FAE6D83EFBEC}"/>
              </a:ext>
            </a:extLst>
          </p:cNvPr>
          <p:cNvSpPr>
            <a:spLocks noGrp="1"/>
          </p:cNvSpPr>
          <p:nvPr>
            <p:ph type="title"/>
          </p:nvPr>
        </p:nvSpPr>
        <p:spPr/>
        <p:txBody>
          <a:bodyPr>
            <a:normAutofit/>
          </a:bodyPr>
          <a:lstStyle/>
          <a:p>
            <a:r>
              <a:rPr lang="en-US" dirty="0"/>
              <a:t>Search (with request body)|</a:t>
            </a:r>
            <a:r>
              <a:rPr lang="en-US" dirty="0" err="1"/>
              <a:t>match_phrase</a:t>
            </a:r>
            <a:endParaRPr lang="he-IL" dirty="0"/>
          </a:p>
        </p:txBody>
      </p:sp>
      <p:sp>
        <p:nvSpPr>
          <p:cNvPr id="3" name="מציין מיקום תוכן 2">
            <a:extLst>
              <a:ext uri="{FF2B5EF4-FFF2-40B4-BE49-F238E27FC236}">
                <a16:creationId xmlns:a16="http://schemas.microsoft.com/office/drawing/2014/main" id="{9701BC9E-15CB-4012-BF21-B97F7CB7BFA1}"/>
              </a:ext>
            </a:extLst>
          </p:cNvPr>
          <p:cNvSpPr>
            <a:spLocks noGrp="1"/>
          </p:cNvSpPr>
          <p:nvPr>
            <p:ph idx="1"/>
          </p:nvPr>
        </p:nvSpPr>
        <p:spPr>
          <a:xfrm>
            <a:off x="615875" y="1524000"/>
            <a:ext cx="10972800" cy="1384995"/>
          </a:xfr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r>
              <a:rPr lang="en-US" sz="2800" dirty="0">
                <a:solidFill>
                  <a:srgbClr val="0070C0"/>
                </a:solidFill>
              </a:rPr>
              <a:t>curl –XGET "http://localhost:9200/university/students/_search" -H "Content-Type: application/json" -d"{\"query\": {\"</a:t>
            </a:r>
            <a:r>
              <a:rPr lang="en-US" sz="2800" dirty="0" err="1">
                <a:solidFill>
                  <a:srgbClr val="0070C0"/>
                </a:solidFill>
              </a:rPr>
              <a:t>match_phrase</a:t>
            </a:r>
            <a:r>
              <a:rPr lang="en-US" sz="2800" dirty="0">
                <a:solidFill>
                  <a:srgbClr val="0070C0"/>
                </a:solidFill>
              </a:rPr>
              <a:t>\": {\"description\": {  \"query\": \"very smart \"  }}}}</a:t>
            </a:r>
            <a:endParaRPr lang="en-US" altLang="he-IL" sz="2800" b="0" i="0" dirty="0">
              <a:solidFill>
                <a:srgbClr val="212529"/>
              </a:solidFill>
              <a:effectLst/>
              <a:latin typeface="Inter"/>
            </a:endParaRPr>
          </a:p>
        </p:txBody>
      </p:sp>
      <p:sp>
        <p:nvSpPr>
          <p:cNvPr id="4" name="מציין מיקום של מספר שקופית 3">
            <a:extLst>
              <a:ext uri="{FF2B5EF4-FFF2-40B4-BE49-F238E27FC236}">
                <a16:creationId xmlns:a16="http://schemas.microsoft.com/office/drawing/2014/main" id="{3B6AA11F-3E89-4FE5-8558-4349360EFEAE}"/>
              </a:ext>
            </a:extLst>
          </p:cNvPr>
          <p:cNvSpPr>
            <a:spLocks noGrp="1"/>
          </p:cNvSpPr>
          <p:nvPr>
            <p:ph type="sldNum" sz="quarter" idx="12"/>
          </p:nvPr>
        </p:nvSpPr>
        <p:spPr/>
        <p:txBody>
          <a:bodyPr/>
          <a:lstStyle/>
          <a:p>
            <a:fld id="{B6F15528-21DE-4FAA-801E-634DDDAF4B2B}" type="slidenum">
              <a:rPr lang="en-US" smtClean="0"/>
              <a:pPr/>
              <a:t>79</a:t>
            </a:fld>
            <a:endParaRPr lang="en-US"/>
          </a:p>
        </p:txBody>
      </p:sp>
      <p:sp>
        <p:nvSpPr>
          <p:cNvPr id="5" name="בועת דיבור: מלבן 4">
            <a:extLst>
              <a:ext uri="{FF2B5EF4-FFF2-40B4-BE49-F238E27FC236}">
                <a16:creationId xmlns:a16="http://schemas.microsoft.com/office/drawing/2014/main" id="{CAEAFC6D-90EF-477E-92FF-B4C1AEB1D7AB}"/>
              </a:ext>
            </a:extLst>
          </p:cNvPr>
          <p:cNvSpPr/>
          <p:nvPr/>
        </p:nvSpPr>
        <p:spPr>
          <a:xfrm>
            <a:off x="6700287" y="4967433"/>
            <a:ext cx="4572000" cy="1388918"/>
          </a:xfrm>
          <a:prstGeom prst="wedgeRectCallout">
            <a:avLst>
              <a:gd name="adj1" fmla="val -73549"/>
              <a:gd name="adj2" fmla="val 15164"/>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0" i="0" dirty="0">
                <a:solidFill>
                  <a:schemeClr val="bg1"/>
                </a:solidFill>
                <a:effectLst/>
                <a:latin typeface="guardian-text-oreilly"/>
              </a:rPr>
              <a:t>Phrase matching is necessary when the ordering of the words is important. Only the documents that contain the words in the same order as the search input are matched.</a:t>
            </a:r>
            <a:endParaRPr lang="he-IL" dirty="0">
              <a:solidFill>
                <a:schemeClr val="bg1"/>
              </a:solidFill>
            </a:endParaRPr>
          </a:p>
        </p:txBody>
      </p:sp>
      <p:sp>
        <p:nvSpPr>
          <p:cNvPr id="7" name="תיבת טקסט 6">
            <a:extLst>
              <a:ext uri="{FF2B5EF4-FFF2-40B4-BE49-F238E27FC236}">
                <a16:creationId xmlns:a16="http://schemas.microsoft.com/office/drawing/2014/main" id="{1F52CF38-53C7-4EED-85D2-9E871E7F9E76}"/>
              </a:ext>
            </a:extLst>
          </p:cNvPr>
          <p:cNvSpPr txBox="1"/>
          <p:nvPr/>
        </p:nvSpPr>
        <p:spPr>
          <a:xfrm>
            <a:off x="640976" y="3316122"/>
            <a:ext cx="6096000" cy="2031325"/>
          </a:xfrm>
          <a:prstGeom prst="rect">
            <a:avLst/>
          </a:prstGeom>
          <a:noFill/>
        </p:spPr>
        <p:txBody>
          <a:bodyPr wrap="square">
            <a:spAutoFit/>
          </a:bodyPr>
          <a:lstStyle/>
          <a:p>
            <a:r>
              <a:rPr lang="en-US" dirty="0"/>
              <a:t>{"took":3,"timed_out":false,"_shards":{"total":1,"successful":1,"skipped":0,"failed":0},"hits":{"total":{"value":1,"relation":"eq"},"max_score":1.4658242,"hits":[{"_index":"university","_type":"students","_id":"333","_score":1.4658242,"_source":{"FirstName":"Gadi","LastName":"Golan","age":"24","description":"Doesn't show-up to lessons, but is very smart and learns a lot."}}]}}</a:t>
            </a:r>
          </a:p>
        </p:txBody>
      </p:sp>
    </p:spTree>
    <p:extLst>
      <p:ext uri="{BB962C8B-B14F-4D97-AF65-F5344CB8AC3E}">
        <p14:creationId xmlns:p14="http://schemas.microsoft.com/office/powerpoint/2010/main" val="362021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is the Price-tag? </a:t>
            </a:r>
            <a:endParaRPr lang="en-US" sz="4000" dirty="0"/>
          </a:p>
        </p:txBody>
      </p:sp>
      <p:sp>
        <p:nvSpPr>
          <p:cNvPr id="3" name="Content Placeholder 2"/>
          <p:cNvSpPr>
            <a:spLocks noGrp="1"/>
          </p:cNvSpPr>
          <p:nvPr>
            <p:ph idx="1"/>
          </p:nvPr>
        </p:nvSpPr>
        <p:spPr/>
        <p:txBody>
          <a:bodyPr/>
          <a:lstStyle/>
          <a:p>
            <a:r>
              <a:rPr lang="en-US" dirty="0"/>
              <a:t>Limited query capabilities (usually avoiding joins.)</a:t>
            </a:r>
          </a:p>
          <a:p>
            <a:r>
              <a:rPr lang="en-US" dirty="0"/>
              <a:t>Usually can't ensure all ACID (Atomicity, Consistency, Isolation, and Durability).</a:t>
            </a:r>
          </a:p>
          <a:p>
            <a:pPr lvl="1"/>
            <a:r>
              <a:rPr lang="en-US" dirty="0"/>
              <a:t>Usually support </a:t>
            </a:r>
            <a:r>
              <a:rPr lang="en-US" dirty="0">
                <a:solidFill>
                  <a:srgbClr val="C00000"/>
                </a:solidFill>
              </a:rPr>
              <a:t>BASE</a:t>
            </a:r>
            <a:r>
              <a:rPr lang="en-US" dirty="0"/>
              <a:t> (Basically Available, soft State, eventual consistency).</a:t>
            </a:r>
          </a:p>
          <a:p>
            <a:r>
              <a:rPr lang="en-US" dirty="0"/>
              <a:t>Not standardized.</a:t>
            </a:r>
          </a:p>
        </p:txBody>
      </p:sp>
      <p:sp>
        <p:nvSpPr>
          <p:cNvPr id="6" name="מציין מיקום של מספר שקופית 5">
            <a:extLst>
              <a:ext uri="{FF2B5EF4-FFF2-40B4-BE49-F238E27FC236}">
                <a16:creationId xmlns:a16="http://schemas.microsoft.com/office/drawing/2014/main" id="{A9F4E777-BC69-4076-B6F6-262921088202}"/>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8" name="תמונה 7">
            <a:extLst>
              <a:ext uri="{FF2B5EF4-FFF2-40B4-BE49-F238E27FC236}">
                <a16:creationId xmlns:a16="http://schemas.microsoft.com/office/drawing/2014/main" id="{35AF2B23-FC04-48E5-A0D2-58A94364CF9A}"/>
              </a:ext>
            </a:extLst>
          </p:cNvPr>
          <p:cNvPicPr>
            <a:picLocks noChangeAspect="1"/>
          </p:cNvPicPr>
          <p:nvPr/>
        </p:nvPicPr>
        <p:blipFill>
          <a:blip r:embed="rId3"/>
          <a:stretch>
            <a:fillRect/>
          </a:stretch>
        </p:blipFill>
        <p:spPr>
          <a:xfrm>
            <a:off x="8763000" y="456408"/>
            <a:ext cx="666750" cy="685800"/>
          </a:xfrm>
          <a:prstGeom prst="rect">
            <a:avLst/>
          </a:prstGeom>
        </p:spPr>
      </p:pic>
    </p:spTree>
    <p:extLst>
      <p:ext uri="{BB962C8B-B14F-4D97-AF65-F5344CB8AC3E}">
        <p14:creationId xmlns:p14="http://schemas.microsoft.com/office/powerpoint/2010/main" val="781543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73B636-8341-4E7F-B962-2F5F6DF7D8C2}"/>
              </a:ext>
            </a:extLst>
          </p:cNvPr>
          <p:cNvSpPr>
            <a:spLocks noGrp="1"/>
          </p:cNvSpPr>
          <p:nvPr>
            <p:ph type="title"/>
          </p:nvPr>
        </p:nvSpPr>
        <p:spPr/>
        <p:txBody>
          <a:bodyPr/>
          <a:lstStyle/>
          <a:p>
            <a:r>
              <a:rPr lang="en-US" dirty="0"/>
              <a:t>Advanced Search (bool query)</a:t>
            </a:r>
            <a:endParaRPr lang="he-IL" dirty="0"/>
          </a:p>
        </p:txBody>
      </p:sp>
      <p:sp>
        <p:nvSpPr>
          <p:cNvPr id="3" name="מציין מיקום תוכן 2">
            <a:extLst>
              <a:ext uri="{FF2B5EF4-FFF2-40B4-BE49-F238E27FC236}">
                <a16:creationId xmlns:a16="http://schemas.microsoft.com/office/drawing/2014/main" id="{EC4F8E8B-C907-4097-B397-F329041261D5}"/>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POST _search</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  "query":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	{    "bool"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      "must"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"filter":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a:t>
            </a:r>
            <a:r>
              <a:rPr lang="en-US" altLang="he-IL" sz="3200" b="0" i="0" dirty="0" err="1">
                <a:solidFill>
                  <a:srgbClr val="0070C0"/>
                </a:solidFill>
                <a:effectLst/>
                <a:latin typeface="Inter"/>
              </a:rPr>
              <a:t>must_not</a:t>
            </a:r>
            <a:r>
              <a:rPr lang="en-US" altLang="he-IL" sz="3200" b="0" i="0" dirty="0">
                <a:solidFill>
                  <a:srgbClr val="0070C0"/>
                </a:solidFill>
                <a:effectLst/>
                <a:latin typeface="Inter"/>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he-IL" sz="3200" b="0" i="0" dirty="0">
                <a:solidFill>
                  <a:srgbClr val="0070C0"/>
                </a:solidFill>
                <a:effectLst/>
                <a:latin typeface="Inter"/>
              </a:rPr>
              <a:t>"should" : []    }  }}</a:t>
            </a:r>
            <a:endParaRPr lang="he-IL" dirty="0"/>
          </a:p>
        </p:txBody>
      </p:sp>
      <p:sp>
        <p:nvSpPr>
          <p:cNvPr id="4" name="מציין מיקום של מספר שקופית 3">
            <a:extLst>
              <a:ext uri="{FF2B5EF4-FFF2-40B4-BE49-F238E27FC236}">
                <a16:creationId xmlns:a16="http://schemas.microsoft.com/office/drawing/2014/main" id="{2B484765-75A7-4AEF-A4A7-30B3D082B87C}"/>
              </a:ext>
            </a:extLst>
          </p:cNvPr>
          <p:cNvSpPr>
            <a:spLocks noGrp="1"/>
          </p:cNvSpPr>
          <p:nvPr>
            <p:ph type="sldNum" sz="quarter" idx="12"/>
          </p:nvPr>
        </p:nvSpPr>
        <p:spPr/>
        <p:txBody>
          <a:bodyPr/>
          <a:lstStyle/>
          <a:p>
            <a:fld id="{B6F15528-21DE-4FAA-801E-634DDDAF4B2B}" type="slidenum">
              <a:rPr lang="en-US" smtClean="0"/>
              <a:pPr/>
              <a:t>80</a:t>
            </a:fld>
            <a:endParaRPr lang="en-US"/>
          </a:p>
        </p:txBody>
      </p:sp>
      <p:graphicFrame>
        <p:nvGraphicFramePr>
          <p:cNvPr id="5" name="טבלה 8">
            <a:extLst>
              <a:ext uri="{FF2B5EF4-FFF2-40B4-BE49-F238E27FC236}">
                <a16:creationId xmlns:a16="http://schemas.microsoft.com/office/drawing/2014/main" id="{75EDC8E2-4F46-4C11-8E29-6B8917A7B185}"/>
              </a:ext>
            </a:extLst>
          </p:cNvPr>
          <p:cNvGraphicFramePr>
            <a:graphicFrameLocks noGrp="1"/>
          </p:cNvGraphicFramePr>
          <p:nvPr>
            <p:extLst>
              <p:ext uri="{D42A27DB-BD31-4B8C-83A1-F6EECF244321}">
                <p14:modId xmlns:p14="http://schemas.microsoft.com/office/powerpoint/2010/main" val="2131229118"/>
              </p:ext>
            </p:extLst>
          </p:nvPr>
        </p:nvGraphicFramePr>
        <p:xfrm>
          <a:off x="4114800" y="2895600"/>
          <a:ext cx="7696203" cy="1849120"/>
        </p:xfrm>
        <a:graphic>
          <a:graphicData uri="http://schemas.openxmlformats.org/drawingml/2006/table">
            <a:tbl>
              <a:tblPr rtl="1" firstRow="1" bandRow="1">
                <a:tableStyleId>{5C22544A-7EE6-4342-B048-85BDC9FD1C3A}</a:tableStyleId>
              </a:tblPr>
              <a:tblGrid>
                <a:gridCol w="2093261">
                  <a:extLst>
                    <a:ext uri="{9D8B030D-6E8A-4147-A177-3AD203B41FA5}">
                      <a16:colId xmlns:a16="http://schemas.microsoft.com/office/drawing/2014/main" val="3985445931"/>
                    </a:ext>
                  </a:extLst>
                </a:gridCol>
                <a:gridCol w="4267436">
                  <a:extLst>
                    <a:ext uri="{9D8B030D-6E8A-4147-A177-3AD203B41FA5}">
                      <a16:colId xmlns:a16="http://schemas.microsoft.com/office/drawing/2014/main" val="2452948983"/>
                    </a:ext>
                  </a:extLst>
                </a:gridCol>
                <a:gridCol w="1335506">
                  <a:extLst>
                    <a:ext uri="{9D8B030D-6E8A-4147-A177-3AD203B41FA5}">
                      <a16:colId xmlns:a16="http://schemas.microsoft.com/office/drawing/2014/main" val="2118764939"/>
                    </a:ext>
                  </a:extLst>
                </a:gridCol>
              </a:tblGrid>
              <a:tr h="173475">
                <a:tc>
                  <a:txBody>
                    <a:bodyPr/>
                    <a:lstStyle/>
                    <a:p>
                      <a:pPr algn="l" rtl="0"/>
                      <a:r>
                        <a:rPr lang="en-US" dirty="0"/>
                        <a:t>Scoring the results</a:t>
                      </a:r>
                      <a:endParaRPr lang="he-IL" dirty="0"/>
                    </a:p>
                  </a:txBody>
                  <a:tcPr anchor="ctr"/>
                </a:tc>
                <a:tc>
                  <a:txBody>
                    <a:bodyPr/>
                    <a:lstStyle/>
                    <a:p>
                      <a:pPr algn="l" rtl="0"/>
                      <a:r>
                        <a:rPr lang="en-US" dirty="0"/>
                        <a:t> meaning </a:t>
                      </a:r>
                      <a:endParaRPr lang="he-IL" dirty="0"/>
                    </a:p>
                  </a:txBody>
                  <a:tcPr anchor="ctr"/>
                </a:tc>
                <a:tc>
                  <a:txBody>
                    <a:bodyPr/>
                    <a:lstStyle/>
                    <a:p>
                      <a:pPr algn="l" rtl="0"/>
                      <a:r>
                        <a:rPr lang="en-US" dirty="0"/>
                        <a:t>keyword</a:t>
                      </a:r>
                      <a:endParaRPr lang="he-IL" dirty="0"/>
                    </a:p>
                  </a:txBody>
                  <a:tcPr anchor="ctr"/>
                </a:tc>
                <a:extLst>
                  <a:ext uri="{0D108BD9-81ED-4DB2-BD59-A6C34878D82A}">
                    <a16:rowId xmlns:a16="http://schemas.microsoft.com/office/drawing/2014/main" val="386811044"/>
                  </a:ext>
                </a:extLst>
              </a:tr>
              <a:tr h="370840">
                <a:tc>
                  <a:txBody>
                    <a:bodyPr/>
                    <a:lstStyle/>
                    <a:p>
                      <a:pPr algn="l" rtl="0"/>
                      <a:r>
                        <a:rPr lang="en-US" dirty="0"/>
                        <a:t>Yes</a:t>
                      </a:r>
                      <a:endParaRPr lang="he-I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the text will increase the score </a:t>
                      </a:r>
                      <a:endParaRPr lang="he-IL" dirty="0"/>
                    </a:p>
                  </a:txBody>
                  <a:tcPr anchor="ctr"/>
                </a:tc>
                <a:tc>
                  <a:txBody>
                    <a:bodyPr/>
                    <a:lstStyle/>
                    <a:p>
                      <a:pPr algn="l" rtl="0"/>
                      <a:r>
                        <a:rPr lang="en-US" dirty="0"/>
                        <a:t>Should</a:t>
                      </a:r>
                      <a:endParaRPr lang="he-IL" dirty="0"/>
                    </a:p>
                  </a:txBody>
                  <a:tcPr anchor="ctr"/>
                </a:tc>
                <a:extLst>
                  <a:ext uri="{0D108BD9-81ED-4DB2-BD59-A6C34878D82A}">
                    <a16:rowId xmlns:a16="http://schemas.microsoft.com/office/drawing/2014/main" val="4191857124"/>
                  </a:ext>
                </a:extLst>
              </a:tr>
              <a:tr h="370840">
                <a:tc>
                  <a:txBody>
                    <a:bodyPr/>
                    <a:lstStyle/>
                    <a:p>
                      <a:pPr algn="l" rtl="0"/>
                      <a:r>
                        <a:rPr lang="en-US" dirty="0"/>
                        <a:t>Yes</a:t>
                      </a:r>
                      <a:endParaRPr lang="he-I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a:t>
                      </a:r>
                      <a:r>
                        <a:rPr lang="en-US" b="1" dirty="0"/>
                        <a:t>must</a:t>
                      </a:r>
                      <a:r>
                        <a:rPr lang="en-US" dirty="0"/>
                        <a:t> contain the string</a:t>
                      </a:r>
                      <a:endParaRPr lang="he-IL" dirty="0"/>
                    </a:p>
                  </a:txBody>
                  <a:tcPr anchor="ctr"/>
                </a:tc>
                <a:tc>
                  <a:txBody>
                    <a:bodyPr/>
                    <a:lstStyle/>
                    <a:p>
                      <a:pPr algn="l" rtl="0"/>
                      <a:r>
                        <a:rPr lang="en-US" dirty="0"/>
                        <a:t>Must</a:t>
                      </a:r>
                      <a:endParaRPr lang="he-IL" dirty="0"/>
                    </a:p>
                  </a:txBody>
                  <a:tcPr anchor="ctr"/>
                </a:tc>
                <a:extLst>
                  <a:ext uri="{0D108BD9-81ED-4DB2-BD59-A6C34878D82A}">
                    <a16:rowId xmlns:a16="http://schemas.microsoft.com/office/drawing/2014/main" val="279139023"/>
                  </a:ext>
                </a:extLst>
              </a:tr>
              <a:tr h="370840">
                <a:tc>
                  <a:txBody>
                    <a:bodyPr/>
                    <a:lstStyle/>
                    <a:p>
                      <a:pPr algn="l" rtl="0"/>
                      <a:r>
                        <a:rPr lang="en-US" dirty="0"/>
                        <a:t>No</a:t>
                      </a:r>
                      <a:endParaRPr lang="he-I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a:t>
                      </a:r>
                      <a:r>
                        <a:rPr lang="en-US" b="1" dirty="0"/>
                        <a:t>must</a:t>
                      </a:r>
                      <a:r>
                        <a:rPr lang="en-US" dirty="0"/>
                        <a:t> contain the string</a:t>
                      </a:r>
                      <a:endParaRPr lang="he-IL" dirty="0"/>
                    </a:p>
                  </a:txBody>
                  <a:tcPr anchor="ctr"/>
                </a:tc>
                <a:tc>
                  <a:txBody>
                    <a:bodyPr/>
                    <a:lstStyle/>
                    <a:p>
                      <a:pPr algn="l" rtl="0"/>
                      <a:r>
                        <a:rPr lang="en-US" dirty="0"/>
                        <a:t>filter</a:t>
                      </a:r>
                    </a:p>
                  </a:txBody>
                  <a:tcPr anchor="ctr"/>
                </a:tc>
                <a:extLst>
                  <a:ext uri="{0D108BD9-81ED-4DB2-BD59-A6C34878D82A}">
                    <a16:rowId xmlns:a16="http://schemas.microsoft.com/office/drawing/2014/main" val="3169516388"/>
                  </a:ext>
                </a:extLst>
              </a:tr>
              <a:tr h="370840">
                <a:tc>
                  <a:txBody>
                    <a:bodyPr/>
                    <a:lstStyle/>
                    <a:p>
                      <a:pPr algn="l" rtl="0"/>
                      <a:r>
                        <a:rPr lang="en-US" dirty="0"/>
                        <a:t>no</a:t>
                      </a:r>
                      <a:endParaRPr lang="he-IL"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a:t>
                      </a:r>
                      <a:r>
                        <a:rPr lang="en-US" b="1" dirty="0"/>
                        <a:t>must not </a:t>
                      </a:r>
                      <a:r>
                        <a:rPr lang="en-US" dirty="0"/>
                        <a:t>contain the string</a:t>
                      </a:r>
                      <a:endParaRPr lang="he-IL" dirty="0"/>
                    </a:p>
                  </a:txBody>
                  <a:tcPr anchor="ctr"/>
                </a:tc>
                <a:tc>
                  <a:txBody>
                    <a:bodyPr/>
                    <a:lstStyle/>
                    <a:p>
                      <a:pPr algn="l" rtl="0"/>
                      <a:r>
                        <a:rPr lang="en-US" dirty="0"/>
                        <a:t>Must not</a:t>
                      </a:r>
                    </a:p>
                  </a:txBody>
                  <a:tcPr anchor="ctr"/>
                </a:tc>
                <a:extLst>
                  <a:ext uri="{0D108BD9-81ED-4DB2-BD59-A6C34878D82A}">
                    <a16:rowId xmlns:a16="http://schemas.microsoft.com/office/drawing/2014/main" val="3331507479"/>
                  </a:ext>
                </a:extLst>
              </a:tr>
            </a:tbl>
          </a:graphicData>
        </a:graphic>
      </p:graphicFrame>
      <p:sp>
        <p:nvSpPr>
          <p:cNvPr id="6" name="בועת דיבור: מלבן 5">
            <a:extLst>
              <a:ext uri="{FF2B5EF4-FFF2-40B4-BE49-F238E27FC236}">
                <a16:creationId xmlns:a16="http://schemas.microsoft.com/office/drawing/2014/main" id="{8D686755-E830-4CCD-B576-9D903E69C00F}"/>
              </a:ext>
            </a:extLst>
          </p:cNvPr>
          <p:cNvSpPr/>
          <p:nvPr/>
        </p:nvSpPr>
        <p:spPr>
          <a:xfrm>
            <a:off x="4343400" y="5715000"/>
            <a:ext cx="1676400" cy="762000"/>
          </a:xfrm>
          <a:prstGeom prst="wedgeRectCallout">
            <a:avLst>
              <a:gd name="adj1" fmla="val -213346"/>
              <a:gd name="adj2" fmla="val -14644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If the results include this query, </a:t>
            </a:r>
            <a:endParaRPr lang="he-IL" dirty="0"/>
          </a:p>
        </p:txBody>
      </p:sp>
    </p:spTree>
    <p:extLst>
      <p:ext uri="{BB962C8B-B14F-4D97-AF65-F5344CB8AC3E}">
        <p14:creationId xmlns:p14="http://schemas.microsoft.com/office/powerpoint/2010/main" val="23441657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E0B152-DB74-4E66-AF9E-5D89349E805C}"/>
              </a:ext>
            </a:extLst>
          </p:cNvPr>
          <p:cNvSpPr>
            <a:spLocks noGrp="1"/>
          </p:cNvSpPr>
          <p:nvPr>
            <p:ph type="title"/>
          </p:nvPr>
        </p:nvSpPr>
        <p:spPr>
          <a:xfrm>
            <a:off x="458993" y="163418"/>
            <a:ext cx="10972800" cy="1143000"/>
          </a:xfrm>
        </p:spPr>
        <p:txBody>
          <a:bodyPr>
            <a:normAutofit fontScale="90000"/>
          </a:bodyPr>
          <a:lstStyle/>
          <a:p>
            <a:pPr algn="l"/>
            <a:r>
              <a:rPr lang="en-US" dirty="0"/>
              <a:t>Advanced Search</a:t>
            </a:r>
            <a:br>
              <a:rPr lang="en-US" dirty="0"/>
            </a:br>
            <a:r>
              <a:rPr lang="en-US" dirty="0"/>
              <a:t> (bool query)</a:t>
            </a:r>
            <a:endParaRPr lang="he-IL" dirty="0"/>
          </a:p>
        </p:txBody>
      </p:sp>
      <p:sp>
        <p:nvSpPr>
          <p:cNvPr id="4" name="מציין מיקום של מספר שקופית 3">
            <a:extLst>
              <a:ext uri="{FF2B5EF4-FFF2-40B4-BE49-F238E27FC236}">
                <a16:creationId xmlns:a16="http://schemas.microsoft.com/office/drawing/2014/main" id="{A53D0587-A1FB-4DB2-AEAE-E3F4C5F61AB0}"/>
              </a:ext>
            </a:extLst>
          </p:cNvPr>
          <p:cNvSpPr>
            <a:spLocks noGrp="1"/>
          </p:cNvSpPr>
          <p:nvPr>
            <p:ph type="sldNum" sz="quarter" idx="12"/>
          </p:nvPr>
        </p:nvSpPr>
        <p:spPr/>
        <p:txBody>
          <a:bodyPr/>
          <a:lstStyle/>
          <a:p>
            <a:fld id="{B6F15528-21DE-4FAA-801E-634DDDAF4B2B}" type="slidenum">
              <a:rPr lang="en-US" smtClean="0"/>
              <a:pPr/>
              <a:t>81</a:t>
            </a:fld>
            <a:endParaRPr lang="en-US"/>
          </a:p>
        </p:txBody>
      </p:sp>
      <p:sp>
        <p:nvSpPr>
          <p:cNvPr id="6" name="מציין מיקום תוכן 5">
            <a:extLst>
              <a:ext uri="{FF2B5EF4-FFF2-40B4-BE49-F238E27FC236}">
                <a16:creationId xmlns:a16="http://schemas.microsoft.com/office/drawing/2014/main" id="{64E24123-C34C-404A-B6B6-24BDA0B7CFC1}"/>
              </a:ext>
            </a:extLst>
          </p:cNvPr>
          <p:cNvSpPr>
            <a:spLocks noGrp="1"/>
          </p:cNvSpPr>
          <p:nvPr>
            <p:ph idx="1"/>
          </p:nvPr>
        </p:nvSpPr>
        <p:spPr>
          <a:xfrm>
            <a:off x="457200" y="1600201"/>
            <a:ext cx="3657600" cy="4832092"/>
          </a:xfr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indent="0" eaLnBrk="0" fontAlgn="base" hangingPunct="0">
              <a:spcBef>
                <a:spcPct val="0"/>
              </a:spcBef>
              <a:spcAft>
                <a:spcPct val="0"/>
              </a:spcAft>
              <a:buNone/>
            </a:pPr>
            <a:r>
              <a:rPr lang="en-US" sz="1100" dirty="0">
                <a:solidFill>
                  <a:srgbClr val="212529"/>
                </a:solidFill>
                <a:latin typeface="Inter"/>
              </a:rPr>
              <a:t>POST employees/_search</a:t>
            </a:r>
          </a:p>
          <a:p>
            <a:pPr marL="0" indent="0" eaLnBrk="0" fontAlgn="base" hangingPunct="0">
              <a:spcBef>
                <a:spcPct val="0"/>
              </a:spcBef>
              <a:spcAft>
                <a:spcPct val="0"/>
              </a:spcAft>
              <a:buNone/>
            </a:pPr>
            <a:r>
              <a:rPr lang="en-US" sz="1100" dirty="0">
                <a:solidFill>
                  <a:srgbClr val="212529"/>
                </a:solidFill>
                <a:latin typeface="Inter"/>
              </a:rPr>
              <a:t>{</a:t>
            </a:r>
          </a:p>
          <a:p>
            <a:pPr marL="0" indent="0" eaLnBrk="0" fontAlgn="base" hangingPunct="0">
              <a:spcBef>
                <a:spcPct val="0"/>
              </a:spcBef>
              <a:spcAft>
                <a:spcPct val="0"/>
              </a:spcAft>
              <a:buNone/>
            </a:pPr>
            <a:r>
              <a:rPr lang="en-US" sz="1100" dirty="0">
                <a:solidFill>
                  <a:srgbClr val="212529"/>
                </a:solidFill>
                <a:latin typeface="Inter"/>
              </a:rPr>
              <a:t>  "query": {</a:t>
            </a:r>
          </a:p>
          <a:p>
            <a:pPr marL="0" indent="0" eaLnBrk="0" fontAlgn="base" hangingPunct="0">
              <a:spcBef>
                <a:spcPct val="0"/>
              </a:spcBef>
              <a:spcAft>
                <a:spcPct val="0"/>
              </a:spcAft>
              <a:buNone/>
            </a:pPr>
            <a:r>
              <a:rPr lang="en-US" sz="1100" dirty="0">
                <a:solidFill>
                  <a:srgbClr val="212529"/>
                </a:solidFill>
                <a:latin typeface="Inter"/>
              </a:rPr>
              <a:t>    "bool": {</a:t>
            </a:r>
          </a:p>
          <a:p>
            <a:pPr marL="0" indent="0" eaLnBrk="0" fontAlgn="base" hangingPunct="0">
              <a:spcBef>
                <a:spcPct val="0"/>
              </a:spcBef>
              <a:spcAft>
                <a:spcPct val="0"/>
              </a:spcAft>
              <a:buNone/>
            </a:pPr>
            <a:r>
              <a:rPr lang="en-US" sz="1100" dirty="0">
                <a:solidFill>
                  <a:srgbClr val="212529"/>
                </a:solidFill>
                <a:latin typeface="Inter"/>
              </a:rPr>
              <a:t>      "</a:t>
            </a:r>
            <a:r>
              <a:rPr lang="en-US" sz="1100" b="1" dirty="0">
                <a:solidFill>
                  <a:schemeClr val="accent3">
                    <a:lumMod val="50000"/>
                  </a:schemeClr>
                </a:solidFill>
                <a:latin typeface="Inter"/>
              </a:rPr>
              <a:t>must</a:t>
            </a:r>
            <a:r>
              <a:rPr lang="en-US" sz="1100" dirty="0">
                <a:solidFill>
                  <a:srgbClr val="212529"/>
                </a:solidFill>
                <a:latin typeface="Inter"/>
              </a:rPr>
              <a:t>": </a:t>
            </a:r>
            <a:r>
              <a:rPr lang="en-US" sz="1100" dirty="0">
                <a:solidFill>
                  <a:srgbClr val="212529"/>
                </a:solidFill>
                <a:highlight>
                  <a:srgbClr val="00FF00"/>
                </a:highlight>
                <a:latin typeface="Inter"/>
              </a:rPr>
              <a:t>[</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"match":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"position": "manager"</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"range":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"experience":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r>
              <a:rPr lang="en-US" sz="1100" dirty="0" err="1">
                <a:solidFill>
                  <a:srgbClr val="212529"/>
                </a:solidFill>
                <a:highlight>
                  <a:srgbClr val="00FF00"/>
                </a:highlight>
                <a:latin typeface="Inter"/>
              </a:rPr>
              <a:t>gte</a:t>
            </a:r>
            <a:r>
              <a:rPr lang="en-US" sz="1100" dirty="0">
                <a:solidFill>
                  <a:srgbClr val="212529"/>
                </a:solidFill>
                <a:highlight>
                  <a:srgbClr val="00FF00"/>
                </a:highlight>
                <a:latin typeface="Inter"/>
              </a:rPr>
              <a:t>": 12</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p>
          <a:p>
            <a:pPr marL="0" indent="0" eaLnBrk="0" fontAlgn="base" hangingPunct="0">
              <a:spcBef>
                <a:spcPct val="0"/>
              </a:spcBef>
              <a:spcAft>
                <a:spcPct val="0"/>
              </a:spcAft>
              <a:buNone/>
            </a:pPr>
            <a:r>
              <a:rPr lang="en-US" sz="1100" dirty="0">
                <a:solidFill>
                  <a:srgbClr val="212529"/>
                </a:solidFill>
                <a:highlight>
                  <a:srgbClr val="00FF00"/>
                </a:highlight>
                <a:latin typeface="Inter"/>
              </a:rPr>
              <a:t>      ]</a:t>
            </a:r>
            <a:r>
              <a:rPr lang="en-US" sz="1100" dirty="0">
                <a:solidFill>
                  <a:srgbClr val="212529"/>
                </a:solidFill>
                <a:latin typeface="Inter"/>
              </a:rPr>
              <a:t>,</a:t>
            </a:r>
          </a:p>
          <a:p>
            <a:pPr marL="0" indent="0" eaLnBrk="0" fontAlgn="base" hangingPunct="0">
              <a:spcBef>
                <a:spcPct val="0"/>
              </a:spcBef>
              <a:spcAft>
                <a:spcPct val="0"/>
              </a:spcAft>
              <a:buNone/>
            </a:pPr>
            <a:r>
              <a:rPr lang="en-US" sz="1100" dirty="0">
                <a:solidFill>
                  <a:srgbClr val="212529"/>
                </a:solidFill>
                <a:latin typeface="Inter"/>
              </a:rPr>
              <a:t>    "</a:t>
            </a:r>
            <a:r>
              <a:rPr lang="en-US" sz="1100" dirty="0">
                <a:solidFill>
                  <a:schemeClr val="accent6">
                    <a:lumMod val="75000"/>
                  </a:schemeClr>
                </a:solidFill>
                <a:latin typeface="Inter"/>
              </a:rPr>
              <a:t>should</a:t>
            </a:r>
            <a:r>
              <a:rPr lang="en-US" sz="1100" dirty="0">
                <a:solidFill>
                  <a:srgbClr val="212529"/>
                </a:solidFill>
                <a:latin typeface="Inter"/>
              </a:rPr>
              <a:t>":</a:t>
            </a:r>
            <a:r>
              <a:rPr lang="en-US" sz="1100" dirty="0">
                <a:solidFill>
                  <a:srgbClr val="212529"/>
                </a:solidFill>
                <a:highlight>
                  <a:srgbClr val="FFFF00"/>
                </a:highlight>
                <a:latin typeface="Inter"/>
              </a:rPr>
              <a:t> [</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"match": {</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"phrase": "versatile"</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a:t>
            </a:r>
          </a:p>
          <a:p>
            <a:pPr marL="0" indent="0" eaLnBrk="0" fontAlgn="base" hangingPunct="0">
              <a:spcBef>
                <a:spcPct val="0"/>
              </a:spcBef>
              <a:spcAft>
                <a:spcPct val="0"/>
              </a:spcAft>
              <a:buNone/>
            </a:pPr>
            <a:r>
              <a:rPr lang="en-US" sz="1100" dirty="0">
                <a:solidFill>
                  <a:srgbClr val="212529"/>
                </a:solidFill>
                <a:highlight>
                  <a:srgbClr val="FFFF00"/>
                </a:highlight>
                <a:latin typeface="Inter"/>
              </a:rPr>
              <a:t>    ]</a:t>
            </a:r>
          </a:p>
          <a:p>
            <a:pPr marL="0" indent="0" eaLnBrk="0" fontAlgn="base" hangingPunct="0">
              <a:spcBef>
                <a:spcPct val="0"/>
              </a:spcBef>
              <a:spcAft>
                <a:spcPct val="0"/>
              </a:spcAft>
              <a:buNone/>
            </a:pPr>
            <a:r>
              <a:rPr lang="en-US" sz="1100" dirty="0">
                <a:solidFill>
                  <a:srgbClr val="212529"/>
                </a:solidFill>
                <a:latin typeface="Inter"/>
              </a:rPr>
              <a:t>    }</a:t>
            </a:r>
          </a:p>
          <a:p>
            <a:pPr marL="0" indent="0" eaLnBrk="0" fontAlgn="base" hangingPunct="0">
              <a:spcBef>
                <a:spcPct val="0"/>
              </a:spcBef>
              <a:spcAft>
                <a:spcPct val="0"/>
              </a:spcAft>
              <a:buNone/>
            </a:pPr>
            <a:r>
              <a:rPr lang="en-US" sz="1100" dirty="0">
                <a:solidFill>
                  <a:srgbClr val="212529"/>
                </a:solidFill>
                <a:latin typeface="Inter"/>
              </a:rPr>
              <a:t>  }</a:t>
            </a:r>
          </a:p>
          <a:p>
            <a:pPr marL="0" indent="0" eaLnBrk="0" fontAlgn="base" hangingPunct="0">
              <a:spcBef>
                <a:spcPct val="0"/>
              </a:spcBef>
              <a:spcAft>
                <a:spcPct val="0"/>
              </a:spcAft>
              <a:buNone/>
            </a:pPr>
            <a:r>
              <a:rPr lang="en-US" sz="1100" dirty="0">
                <a:solidFill>
                  <a:srgbClr val="212529"/>
                </a:solidFill>
                <a:latin typeface="Inter"/>
              </a:rPr>
              <a:t>}</a:t>
            </a:r>
            <a:endParaRPr lang="he-IL" sz="1100" dirty="0">
              <a:solidFill>
                <a:srgbClr val="212529"/>
              </a:solidFill>
              <a:latin typeface="Inter"/>
            </a:endParaRPr>
          </a:p>
        </p:txBody>
      </p:sp>
      <p:sp>
        <p:nvSpPr>
          <p:cNvPr id="9" name="AutoShape 2">
            <a:extLst>
              <a:ext uri="{FF2B5EF4-FFF2-40B4-BE49-F238E27FC236}">
                <a16:creationId xmlns:a16="http://schemas.microsoft.com/office/drawing/2014/main" id="{C57284E3-2DDB-48CC-A8A2-68C39609515E}"/>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0" name="תמונה 9">
            <a:extLst>
              <a:ext uri="{FF2B5EF4-FFF2-40B4-BE49-F238E27FC236}">
                <a16:creationId xmlns:a16="http://schemas.microsoft.com/office/drawing/2014/main" id="{6361DB26-F344-4243-9BAE-1C3896D425CE}"/>
              </a:ext>
            </a:extLst>
          </p:cNvPr>
          <p:cNvPicPr>
            <a:picLocks noChangeAspect="1"/>
          </p:cNvPicPr>
          <p:nvPr/>
        </p:nvPicPr>
        <p:blipFill>
          <a:blip r:embed="rId3"/>
          <a:stretch>
            <a:fillRect/>
          </a:stretch>
        </p:blipFill>
        <p:spPr>
          <a:xfrm>
            <a:off x="4953000" y="197748"/>
            <a:ext cx="7124549" cy="6417887"/>
          </a:xfrm>
          <a:prstGeom prst="rect">
            <a:avLst/>
          </a:prstGeom>
        </p:spPr>
      </p:pic>
      <p:sp>
        <p:nvSpPr>
          <p:cNvPr id="11" name="חץ: שמאלה 10">
            <a:extLst>
              <a:ext uri="{FF2B5EF4-FFF2-40B4-BE49-F238E27FC236}">
                <a16:creationId xmlns:a16="http://schemas.microsoft.com/office/drawing/2014/main" id="{BA41AD6B-5402-4178-BF3D-23DD1FD5E6BB}"/>
              </a:ext>
            </a:extLst>
          </p:cNvPr>
          <p:cNvSpPr/>
          <p:nvPr/>
        </p:nvSpPr>
        <p:spPr>
          <a:xfrm rot="10800000">
            <a:off x="4495800" y="3429000"/>
            <a:ext cx="457200" cy="30480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677172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Relevance</a:t>
            </a:r>
          </a:p>
        </p:txBody>
      </p:sp>
      <p:sp>
        <p:nvSpPr>
          <p:cNvPr id="3" name="Content Placeholder 2"/>
          <p:cNvSpPr>
            <a:spLocks noGrp="1"/>
          </p:cNvSpPr>
          <p:nvPr>
            <p:ph idx="1"/>
          </p:nvPr>
        </p:nvSpPr>
        <p:spPr>
          <a:xfrm>
            <a:off x="381000" y="1471165"/>
            <a:ext cx="11277600" cy="5105400"/>
          </a:xfrm>
        </p:spPr>
        <p:txBody>
          <a:bodyPr>
            <a:normAutofit/>
          </a:bodyPr>
          <a:lstStyle/>
          <a:p>
            <a:r>
              <a:rPr lang="en-US" sz="3000" dirty="0" err="1"/>
              <a:t>Elasticsearch</a:t>
            </a:r>
            <a:r>
              <a:rPr lang="en-US" sz="3000" dirty="0"/>
              <a:t> returns the document</a:t>
            </a:r>
            <a:r>
              <a:rPr lang="en-US" sz="3000" dirty="0">
                <a:solidFill>
                  <a:srgbClr val="C00000"/>
                </a:solidFill>
              </a:rPr>
              <a:t>s</a:t>
            </a:r>
            <a:r>
              <a:rPr lang="en-US" sz="3000" dirty="0"/>
              <a:t> with the highest score. </a:t>
            </a:r>
          </a:p>
          <a:p>
            <a:r>
              <a:rPr lang="en-US" sz="3000" dirty="0"/>
              <a:t>As seen, when querying with "</a:t>
            </a:r>
            <a:r>
              <a:rPr lang="en-US" sz="3000" dirty="0">
                <a:solidFill>
                  <a:srgbClr val="C00000"/>
                </a:solidFill>
              </a:rPr>
              <a:t>filter</a:t>
            </a:r>
            <a:r>
              <a:rPr lang="en-US" sz="3000" dirty="0"/>
              <a:t>" no score is aggregated. ("</a:t>
            </a:r>
            <a:r>
              <a:rPr lang="en-US" sz="3000" dirty="0" err="1">
                <a:solidFill>
                  <a:srgbClr val="C00000"/>
                </a:solidFill>
              </a:rPr>
              <a:t>must_not</a:t>
            </a:r>
            <a:r>
              <a:rPr lang="en-US" sz="3000" dirty="0"/>
              <a:t>" doesn't have a score either).</a:t>
            </a:r>
          </a:p>
          <a:p>
            <a:r>
              <a:rPr lang="en-US" sz="3000" dirty="0" err="1"/>
              <a:t>Elasticsearch</a:t>
            </a:r>
            <a:r>
              <a:rPr lang="en-US" sz="3000" dirty="0"/>
              <a:t> supports also "</a:t>
            </a:r>
            <a:r>
              <a:rPr lang="en-US" sz="3000" dirty="0">
                <a:solidFill>
                  <a:srgbClr val="C00000"/>
                </a:solidFill>
              </a:rPr>
              <a:t>must</a:t>
            </a:r>
            <a:r>
              <a:rPr lang="en-US" sz="3000" dirty="0"/>
              <a:t>" and "</a:t>
            </a:r>
            <a:r>
              <a:rPr lang="en-US" sz="3000" dirty="0">
                <a:solidFill>
                  <a:srgbClr val="C00000"/>
                </a:solidFill>
              </a:rPr>
              <a:t>should</a:t>
            </a:r>
            <a:r>
              <a:rPr lang="en-US" sz="3000" dirty="0"/>
              <a:t>". Both influence the score.</a:t>
            </a:r>
          </a:p>
          <a:p>
            <a:r>
              <a:rPr lang="en-US" sz="3000" dirty="0"/>
              <a:t>"</a:t>
            </a:r>
            <a:r>
              <a:rPr lang="en-US" sz="3000" dirty="0">
                <a:solidFill>
                  <a:srgbClr val="C00000"/>
                </a:solidFill>
              </a:rPr>
              <a:t>must</a:t>
            </a:r>
            <a:r>
              <a:rPr lang="en-US" sz="3000" dirty="0"/>
              <a:t>" and "</a:t>
            </a:r>
            <a:r>
              <a:rPr lang="en-US" sz="3000" dirty="0">
                <a:solidFill>
                  <a:srgbClr val="C00000"/>
                </a:solidFill>
              </a:rPr>
              <a:t>should</a:t>
            </a:r>
            <a:r>
              <a:rPr lang="en-US" sz="3000" dirty="0"/>
              <a:t>" can also appear inside a "filter", in which case "must" is a logical "AND", while "should" is a logical "OR".</a:t>
            </a:r>
          </a:p>
          <a:p>
            <a:r>
              <a:rPr lang="en-US" sz="3000" dirty="0"/>
              <a:t>Scoring becomes interesting when we start matching strings.</a:t>
            </a:r>
          </a:p>
          <a:p>
            <a:r>
              <a:rPr lang="en-US" sz="3000" dirty="0" err="1"/>
              <a:t>Elasticsearch</a:t>
            </a:r>
            <a:r>
              <a:rPr lang="en-US" sz="3000" dirty="0"/>
              <a:t> uses a bag of words TF-IDF model (will discuss later on).</a:t>
            </a:r>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AB3CBF84-6C4D-4F5E-820C-A8E18A0A70AF}"/>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2282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143000"/>
          </a:xfrm>
        </p:spPr>
        <p:txBody>
          <a:bodyPr/>
          <a:lstStyle/>
          <a:p>
            <a:r>
              <a:rPr lang="en-US" dirty="0"/>
              <a:t>Advanced Search (</a:t>
            </a:r>
            <a:r>
              <a:rPr lang="en-US" dirty="0" err="1"/>
              <a:t>bool</a:t>
            </a:r>
            <a:r>
              <a:rPr lang="en-US" dirty="0"/>
              <a:t> query)</a:t>
            </a:r>
          </a:p>
        </p:txBody>
      </p:sp>
      <p:sp>
        <p:nvSpPr>
          <p:cNvPr id="3" name="Content Placeholder 2"/>
          <p:cNvSpPr>
            <a:spLocks noGrp="1"/>
          </p:cNvSpPr>
          <p:nvPr>
            <p:ph idx="1"/>
          </p:nvPr>
        </p:nvSpPr>
        <p:spPr/>
        <p:txBody>
          <a:bodyPr>
            <a:normAutofit fontScale="85000" lnSpcReduction="20000"/>
          </a:bodyPr>
          <a:lstStyle/>
          <a:p>
            <a:pPr>
              <a:buFont typeface="Wingdings"/>
              <a:buChar char="Ø"/>
            </a:pPr>
            <a:r>
              <a:rPr lang="en-US" dirty="0"/>
              <a:t> curl -XGET "http://localhost:9200/university/students/_search" -d" </a:t>
            </a:r>
          </a:p>
          <a:p>
            <a:pPr marL="0" indent="0">
              <a:buNone/>
            </a:pPr>
            <a:r>
              <a:rPr lang="en-US" dirty="0"/>
              <a:t>{ \"query\" : </a:t>
            </a:r>
          </a:p>
          <a:p>
            <a:pPr marL="0" indent="0">
              <a:buNone/>
            </a:pPr>
            <a:r>
              <a:rPr lang="en-US" dirty="0"/>
              <a:t>  { \"</a:t>
            </a:r>
            <a:r>
              <a:rPr lang="en-US" dirty="0" err="1"/>
              <a:t>bool</a:t>
            </a:r>
            <a:r>
              <a:rPr lang="en-US" dirty="0"/>
              <a:t>\" : </a:t>
            </a:r>
          </a:p>
          <a:p>
            <a:pPr marL="0" indent="0">
              <a:buNone/>
            </a:pPr>
            <a:r>
              <a:rPr lang="en-US" dirty="0"/>
              <a:t>    </a:t>
            </a:r>
            <a:r>
              <a:rPr lang="en-US" dirty="0">
                <a:highlight>
                  <a:srgbClr val="FFFF00"/>
                </a:highlight>
              </a:rPr>
              <a:t>{ \"filter\" : </a:t>
            </a:r>
          </a:p>
          <a:p>
            <a:pPr marL="0" indent="0">
              <a:buNone/>
            </a:pPr>
            <a:r>
              <a:rPr lang="en-US" dirty="0">
                <a:highlight>
                  <a:srgbClr val="FFFF00"/>
                </a:highlight>
              </a:rPr>
              <a:t>      { \"match\" : </a:t>
            </a:r>
          </a:p>
          <a:p>
            <a:pPr marL="0" indent="0">
              <a:buNone/>
            </a:pPr>
            <a:r>
              <a:rPr lang="en-US" dirty="0">
                <a:highlight>
                  <a:srgbClr val="FFFF00"/>
                </a:highlight>
              </a:rPr>
              <a:t>        { \"</a:t>
            </a:r>
            <a:r>
              <a:rPr lang="en-US" dirty="0" err="1">
                <a:highlight>
                  <a:srgbClr val="FFFF00"/>
                </a:highlight>
              </a:rPr>
              <a:t>Address.City</a:t>
            </a:r>
            <a:r>
              <a:rPr lang="en-US" dirty="0">
                <a:highlight>
                  <a:srgbClr val="FFFF00"/>
                </a:highlight>
              </a:rPr>
              <a:t>\" : \"Ariel\" } </a:t>
            </a:r>
            <a:r>
              <a:rPr lang="en-US" dirty="0"/>
              <a:t>}, </a:t>
            </a:r>
          </a:p>
          <a:p>
            <a:pPr marL="0" indent="0">
              <a:buNone/>
            </a:pPr>
            <a:r>
              <a:rPr lang="en-US" dirty="0">
                <a:highlight>
                  <a:srgbClr val="00FF00"/>
                </a:highlight>
              </a:rPr>
              <a:t>     \"filter\" : </a:t>
            </a:r>
          </a:p>
          <a:p>
            <a:pPr marL="0" indent="0">
              <a:buNone/>
            </a:pPr>
            <a:r>
              <a:rPr lang="en-US" dirty="0">
                <a:highlight>
                  <a:srgbClr val="00FF00"/>
                </a:highlight>
              </a:rPr>
              <a:t>      { \"range\" : </a:t>
            </a:r>
          </a:p>
          <a:p>
            <a:pPr marL="0" indent="0">
              <a:buNone/>
            </a:pPr>
            <a:r>
              <a:rPr lang="en-US" dirty="0">
                <a:highlight>
                  <a:srgbClr val="00FF00"/>
                </a:highlight>
              </a:rPr>
              <a:t>        { \"age\" : </a:t>
            </a:r>
          </a:p>
          <a:p>
            <a:pPr marL="0" indent="0">
              <a:buNone/>
            </a:pPr>
            <a:r>
              <a:rPr lang="en-US" dirty="0">
                <a:highlight>
                  <a:srgbClr val="00FF00"/>
                </a:highlight>
              </a:rPr>
              <a:t>          { \"</a:t>
            </a:r>
            <a:r>
              <a:rPr lang="en-US" dirty="0" err="1">
                <a:highlight>
                  <a:srgbClr val="00FF00"/>
                </a:highlight>
              </a:rPr>
              <a:t>lt</a:t>
            </a:r>
            <a:r>
              <a:rPr lang="en-US" dirty="0">
                <a:highlight>
                  <a:srgbClr val="00FF00"/>
                </a:highlight>
              </a:rPr>
              <a:t>\" : 30 } } } }</a:t>
            </a:r>
            <a:r>
              <a:rPr lang="en-US" dirty="0"/>
              <a:t> } } "</a:t>
            </a:r>
          </a:p>
          <a:p>
            <a:pPr marL="0" indent="0">
              <a:buNone/>
            </a:pPr>
            <a:endParaRPr lang="en-US" dirty="0"/>
          </a:p>
          <a:p>
            <a:pPr>
              <a:buFont typeface="Wingdings"/>
              <a:buChar char="Ø"/>
            </a:pPr>
            <a:endParaRPr lang="en-US" dirty="0"/>
          </a:p>
        </p:txBody>
      </p:sp>
      <p:sp>
        <p:nvSpPr>
          <p:cNvPr id="4" name="Rectangular Callout 3"/>
          <p:cNvSpPr/>
          <p:nvPr/>
        </p:nvSpPr>
        <p:spPr>
          <a:xfrm>
            <a:off x="4038600" y="2103437"/>
            <a:ext cx="3962400" cy="639763"/>
          </a:xfrm>
          <a:prstGeom prst="wedgeRectCallout">
            <a:avLst>
              <a:gd name="adj1" fmla="val -85468"/>
              <a:gd name="adj2" fmla="val 28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Boolean combination of  several  queries.</a:t>
            </a:r>
          </a:p>
        </p:txBody>
      </p:sp>
      <p:sp>
        <p:nvSpPr>
          <p:cNvPr id="5" name="Rectangular Callout 4"/>
          <p:cNvSpPr/>
          <p:nvPr/>
        </p:nvSpPr>
        <p:spPr>
          <a:xfrm>
            <a:off x="4419600" y="3048000"/>
            <a:ext cx="1828800" cy="609600"/>
          </a:xfrm>
          <a:prstGeom prst="wedgeRectCallout">
            <a:avLst>
              <a:gd name="adj1" fmla="val -72102"/>
              <a:gd name="adj2" fmla="val -11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students living in Ariel</a:t>
            </a:r>
          </a:p>
        </p:txBody>
      </p:sp>
      <p:sp>
        <p:nvSpPr>
          <p:cNvPr id="6" name="Rectangular Callout 5"/>
          <p:cNvSpPr/>
          <p:nvPr/>
        </p:nvSpPr>
        <p:spPr>
          <a:xfrm>
            <a:off x="4572000" y="4572000"/>
            <a:ext cx="2133600" cy="457200"/>
          </a:xfrm>
          <a:prstGeom prst="wedgeRectCallout">
            <a:avLst>
              <a:gd name="adj1" fmla="val -74011"/>
              <a:gd name="adj2" fmla="val 39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Students under 30</a:t>
            </a:r>
          </a:p>
        </p:txBody>
      </p:sp>
      <p:sp>
        <p:nvSpPr>
          <p:cNvPr id="7" name="TextBox 6"/>
          <p:cNvSpPr txBox="1"/>
          <p:nvPr/>
        </p:nvSpPr>
        <p:spPr>
          <a:xfrm>
            <a:off x="6715408" y="3200401"/>
            <a:ext cx="3876392" cy="3139321"/>
          </a:xfrm>
          <a:prstGeom prst="rect">
            <a:avLst/>
          </a:prstGeom>
          <a:noFill/>
        </p:spPr>
        <p:txBody>
          <a:bodyPr wrap="square" rtlCol="0">
            <a:spAutoFit/>
          </a:bodyPr>
          <a:lstStyle/>
          <a:p>
            <a:r>
              <a:rPr lang="en-US" dirty="0"/>
              <a:t>{"took":6,"timed_out":false,"_shards":{"total":5,"successful":5,"failed":0},"hit</a:t>
            </a:r>
          </a:p>
          <a:p>
            <a:r>
              <a:rPr lang="en-US" dirty="0"/>
              <a:t>s":{"total":1,"max_score":0.0,"hits":[{"_</a:t>
            </a:r>
            <a:r>
              <a:rPr lang="en-US" dirty="0" err="1"/>
              <a:t>index":"university","_type":"students</a:t>
            </a:r>
            <a:r>
              <a:rPr lang="en-US" dirty="0"/>
              <a:t>",</a:t>
            </a:r>
          </a:p>
          <a:p>
            <a:r>
              <a:rPr lang="en-US" dirty="0"/>
              <a:t>"_id":"111","_score":0.0,"_source":{"</a:t>
            </a:r>
            <a:r>
              <a:rPr lang="en-US" dirty="0" err="1"/>
              <a:t>FirstName</a:t>
            </a:r>
            <a:r>
              <a:rPr lang="en-US" dirty="0"/>
              <a:t>": "</a:t>
            </a:r>
            <a:r>
              <a:rPr lang="en-US" dirty="0" err="1"/>
              <a:t>Chaya</a:t>
            </a:r>
            <a:r>
              <a:rPr lang="en-US" dirty="0"/>
              <a:t>", "</a:t>
            </a:r>
            <a:r>
              <a:rPr lang="en-US" dirty="0" err="1"/>
              <a:t>LastName</a:t>
            </a:r>
            <a:r>
              <a:rPr lang="en-US" dirty="0"/>
              <a:t>": "Glass", "</a:t>
            </a:r>
          </a:p>
          <a:p>
            <a:r>
              <a:rPr lang="en-US" dirty="0"/>
              <a:t>age": "21", "Address": { "Street": "</a:t>
            </a:r>
            <a:r>
              <a:rPr lang="en-US" dirty="0" err="1"/>
              <a:t>Hatamr</a:t>
            </a:r>
            <a:r>
              <a:rPr lang="en-US" dirty="0"/>
              <a:t> 5", "City": "</a:t>
            </a:r>
            <a:r>
              <a:rPr lang="en-US" dirty="0" err="1"/>
              <a:t>Ariel","Zip</a:t>
            </a:r>
            <a:r>
              <a:rPr lang="en-US" dirty="0"/>
              <a:t>": "40792"}}}</a:t>
            </a:r>
          </a:p>
          <a:p>
            <a:r>
              <a:rPr lang="en-US" dirty="0"/>
              <a:t>]}}</a:t>
            </a:r>
          </a:p>
        </p:txBody>
      </p:sp>
      <p:sp>
        <p:nvSpPr>
          <p:cNvPr id="8" name="Oval 7"/>
          <p:cNvSpPr/>
          <p:nvPr/>
        </p:nvSpPr>
        <p:spPr>
          <a:xfrm>
            <a:off x="7924800" y="4343400"/>
            <a:ext cx="12954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מציין מיקום של מספר שקופית 9">
            <a:extLst>
              <a:ext uri="{FF2B5EF4-FFF2-40B4-BE49-F238E27FC236}">
                <a16:creationId xmlns:a16="http://schemas.microsoft.com/office/drawing/2014/main" id="{A7CE3D42-E5BB-48CC-8C18-F87751DC0826}"/>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6602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Queries (cont.)</a:t>
            </a:r>
          </a:p>
        </p:txBody>
      </p:sp>
      <p:sp>
        <p:nvSpPr>
          <p:cNvPr id="3" name="Content Placeholder 2"/>
          <p:cNvSpPr>
            <a:spLocks noGrp="1"/>
          </p:cNvSpPr>
          <p:nvPr>
            <p:ph idx="1"/>
          </p:nvPr>
        </p:nvSpPr>
        <p:spPr>
          <a:xfrm>
            <a:off x="609600" y="1461179"/>
            <a:ext cx="10972800" cy="4525963"/>
          </a:xfrm>
        </p:spPr>
        <p:txBody>
          <a:bodyPr/>
          <a:lstStyle/>
          <a:p>
            <a:pPr>
              <a:buFont typeface="Wingdings"/>
              <a:buChar char="Ø"/>
            </a:pPr>
            <a:r>
              <a:rPr lang="en-US" sz="2400" dirty="0">
                <a:solidFill>
                  <a:srgbClr val="0070C0"/>
                </a:solidFill>
              </a:rPr>
              <a:t>curl -XGET http://localhost:9200/university/students/_search -d "{ \"query\" : { \"match\" : { \"description\" : \"doesn't show-up learns\" }    }}</a:t>
            </a:r>
          </a:p>
          <a:p>
            <a:pPr>
              <a:buFont typeface="Wingdings"/>
              <a:buChar char="Ø"/>
            </a:pP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828800" y="2819400"/>
            <a:ext cx="8534400" cy="3416320"/>
          </a:xfrm>
          <a:prstGeom prst="rect">
            <a:avLst/>
          </a:prstGeom>
          <a:noFill/>
        </p:spPr>
        <p:txBody>
          <a:bodyPr wrap="square" rtlCol="0">
            <a:spAutoFit/>
          </a:bodyPr>
          <a:lstStyle/>
          <a:p>
            <a:r>
              <a:rPr lang="en-US" dirty="0"/>
              <a:t>{"took":8,"timed_out":false,"_shards":{"total":5,"successful":5,"failed":0},"hits":{"total":3,"max_score":1.0514642,"hits":[</a:t>
            </a:r>
          </a:p>
          <a:p>
            <a:r>
              <a:rPr lang="en-US" dirty="0"/>
              <a:t>{"_index":"university","_type":"students","_id":"222","_score":1.0514642,"_source":{"FirstName":"Tal","LastName":"Negev","age":"28","description":"Doesn't show-up to lessons, but is very smart and learns a lot."}},</a:t>
            </a:r>
          </a:p>
          <a:p>
            <a:r>
              <a:rPr lang="en-US" dirty="0"/>
              <a:t>{"_index":"university","_type":"students","_id":"AVohwsYTVPDjS737L8vs","_score":0.56008905,"_source":{"FirstName":"Gadi","LastName":"Golan","age":"24","description": "Doesn't know anything. Goes on trips all day, never showed-up to a single lesson."}},</a:t>
            </a:r>
          </a:p>
          <a:p>
            <a:r>
              <a:rPr lang="en-US" dirty="0"/>
              <a:t>{"_index":"university","_type":"students","_id":"111","_score":0.25316024,"_source":{"FirstName":"Chaya","LastName":"Glass","age":"21","Address":{"Street":"</a:t>
            </a:r>
            <a:r>
              <a:rPr lang="en-US" dirty="0" err="1"/>
              <a:t>Hatamr</a:t>
            </a:r>
            <a:r>
              <a:rPr lang="en-US" dirty="0"/>
              <a:t> 5","City":"Ariel","Zip":"40792"},"</a:t>
            </a:r>
            <a:r>
              <a:rPr lang="en-US" dirty="0" err="1"/>
              <a:t>description":"Likes</a:t>
            </a:r>
            <a:r>
              <a:rPr lang="en-US" dirty="0"/>
              <a:t> learning but gets board very quickly. Doesn't enjoy trips that much."}}]}}</a:t>
            </a:r>
          </a:p>
        </p:txBody>
      </p:sp>
      <p:sp>
        <p:nvSpPr>
          <p:cNvPr id="6" name="Oval 5"/>
          <p:cNvSpPr/>
          <p:nvPr/>
        </p:nvSpPr>
        <p:spPr>
          <a:xfrm>
            <a:off x="6934200" y="3352800"/>
            <a:ext cx="19812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763000" y="4222760"/>
            <a:ext cx="16002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0" y="5029200"/>
            <a:ext cx="2209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696200" y="3962400"/>
            <a:ext cx="1600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48200" y="4221936"/>
            <a:ext cx="762000" cy="8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99148" y="5029200"/>
            <a:ext cx="97325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50462" y="6172200"/>
            <a:ext cx="8001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93809" y="5047306"/>
            <a:ext cx="8001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715000" y="6018518"/>
            <a:ext cx="4800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underlined words, can be highlighted automatically, using the "highlight" option!</a:t>
            </a:r>
          </a:p>
        </p:txBody>
      </p:sp>
      <p:sp>
        <p:nvSpPr>
          <p:cNvPr id="9" name="מציין מיקום של מספר שקופית 8">
            <a:extLst>
              <a:ext uri="{FF2B5EF4-FFF2-40B4-BE49-F238E27FC236}">
                <a16:creationId xmlns:a16="http://schemas.microsoft.com/office/drawing/2014/main" id="{15C73DCD-D84A-414F-8E2F-55B43AE6240F}"/>
              </a:ext>
            </a:extLst>
          </p:cNvPr>
          <p:cNvSpPr>
            <a:spLocks noGrp="1"/>
          </p:cNvSpPr>
          <p:nvPr>
            <p:ph type="sldNum" sz="quarter" idx="12"/>
          </p:nvPr>
        </p:nvSpPr>
        <p:spPr/>
        <p:txBody>
          <a:bodyPr/>
          <a:lstStyle/>
          <a:p>
            <a:fld id="{B6F15528-21DE-4FAA-801E-634DDDAF4B2B}" type="slidenum">
              <a:rPr lang="en-US" smtClean="0"/>
              <a:pPr/>
              <a:t>84</a:t>
            </a:fld>
            <a:endParaRPr lang="en-US"/>
          </a:p>
        </p:txBody>
      </p:sp>
      <p:sp>
        <p:nvSpPr>
          <p:cNvPr id="18" name="תיבת טקסט 17">
            <a:extLst>
              <a:ext uri="{FF2B5EF4-FFF2-40B4-BE49-F238E27FC236}">
                <a16:creationId xmlns:a16="http://schemas.microsoft.com/office/drawing/2014/main" id="{CE0CDEA6-32E0-4E7D-AF75-A305AA301999}"/>
              </a:ext>
            </a:extLst>
          </p:cNvPr>
          <p:cNvSpPr txBox="1"/>
          <p:nvPr/>
        </p:nvSpPr>
        <p:spPr>
          <a:xfrm>
            <a:off x="5484160" y="2436175"/>
            <a:ext cx="47266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dirty="0">
                <a:solidFill>
                  <a:schemeClr val="bg1"/>
                </a:solidFill>
              </a:rPr>
              <a:t>,\"highlight\": { \"fields\" : { \"description\" : {} }</a:t>
            </a:r>
          </a:p>
        </p:txBody>
      </p:sp>
      <p:cxnSp>
        <p:nvCxnSpPr>
          <p:cNvPr id="16" name="מחבר חץ ישר 15">
            <a:extLst>
              <a:ext uri="{FF2B5EF4-FFF2-40B4-BE49-F238E27FC236}">
                <a16:creationId xmlns:a16="http://schemas.microsoft.com/office/drawing/2014/main" id="{975C29C4-8AF1-49AE-9C7F-01B19708C895}"/>
              </a:ext>
            </a:extLst>
          </p:cNvPr>
          <p:cNvCxnSpPr>
            <a:cxnSpLocks/>
          </p:cNvCxnSpPr>
          <p:nvPr/>
        </p:nvCxnSpPr>
        <p:spPr>
          <a:xfrm flipV="1">
            <a:off x="8444753" y="2131375"/>
            <a:ext cx="0" cy="3048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34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animBg="1"/>
      <p:bldP spid="21"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Exact Phrase (Like " " in Google)</a:t>
            </a:r>
          </a:p>
        </p:txBody>
      </p:sp>
      <p:sp>
        <p:nvSpPr>
          <p:cNvPr id="3" name="Content Placeholder 2"/>
          <p:cNvSpPr>
            <a:spLocks noGrp="1"/>
          </p:cNvSpPr>
          <p:nvPr>
            <p:ph idx="1"/>
          </p:nvPr>
        </p:nvSpPr>
        <p:spPr/>
        <p:txBody>
          <a:bodyPr/>
          <a:lstStyle/>
          <a:p>
            <a:r>
              <a:rPr lang="en-US" dirty="0"/>
              <a:t>If we want the exact phrase, we can use "</a:t>
            </a:r>
            <a:r>
              <a:rPr lang="en-US" dirty="0" err="1"/>
              <a:t>match_phrase</a:t>
            </a:r>
            <a:r>
              <a:rPr lang="en-US" dirty="0"/>
              <a:t>" instead of "match".</a:t>
            </a:r>
          </a:p>
          <a:p>
            <a:r>
              <a:rPr lang="en-US" dirty="0"/>
              <a:t>We can also mix "match" and "</a:t>
            </a:r>
            <a:r>
              <a:rPr lang="en-US" dirty="0" err="1"/>
              <a:t>match_phrase</a:t>
            </a:r>
            <a:r>
              <a:rPr lang="en-US" dirty="0"/>
              <a:t>".</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45" y="0"/>
            <a:ext cx="81233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90B198C5-8FA3-4CF1-A806-75857140B6A4}"/>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4055469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Information Retrieval (TF-IDF)</a:t>
            </a:r>
            <a:br>
              <a:rPr lang="en-US" dirty="0"/>
            </a:br>
            <a:r>
              <a:rPr lang="en-US" dirty="0"/>
              <a:t>Document Ranking</a:t>
            </a:r>
          </a:p>
        </p:txBody>
      </p:sp>
      <p:sp>
        <p:nvSpPr>
          <p:cNvPr id="3" name="Content Placeholder 2"/>
          <p:cNvSpPr>
            <a:spLocks noGrp="1"/>
          </p:cNvSpPr>
          <p:nvPr>
            <p:ph idx="1"/>
          </p:nvPr>
        </p:nvSpPr>
        <p:spPr/>
        <p:txBody>
          <a:bodyPr/>
          <a:lstStyle/>
          <a:p>
            <a:r>
              <a:rPr lang="en-US" dirty="0"/>
              <a:t>Suppose we have a query (Q) and many possible documents (D={d1,d2…}). How can we rank these documents based on the query?</a:t>
            </a:r>
          </a:p>
        </p:txBody>
      </p:sp>
      <p:sp>
        <p:nvSpPr>
          <p:cNvPr id="4" name="מציין מיקום של מספר שקופית 3">
            <a:extLst>
              <a:ext uri="{FF2B5EF4-FFF2-40B4-BE49-F238E27FC236}">
                <a16:creationId xmlns:a16="http://schemas.microsoft.com/office/drawing/2014/main" id="{CD6EF23B-3CF5-421F-9349-B3B0C475827E}"/>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1981586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Ranking Example</a:t>
            </a:r>
          </a:p>
        </p:txBody>
      </p:sp>
      <p:sp>
        <p:nvSpPr>
          <p:cNvPr id="3" name="Content Placeholder 2"/>
          <p:cNvSpPr>
            <a:spLocks noGrp="1"/>
          </p:cNvSpPr>
          <p:nvPr>
            <p:ph idx="1"/>
          </p:nvPr>
        </p:nvSpPr>
        <p:spPr/>
        <p:txBody>
          <a:bodyPr>
            <a:normAutofit/>
          </a:bodyPr>
          <a:lstStyle/>
          <a:p>
            <a:r>
              <a:rPr lang="en-US" dirty="0"/>
              <a:t>Q: </a:t>
            </a:r>
            <a:r>
              <a:rPr lang="en-US" dirty="0">
                <a:solidFill>
                  <a:schemeClr val="accent2">
                    <a:lumMod val="75000"/>
                  </a:schemeClr>
                </a:solidFill>
              </a:rPr>
              <a:t>“Who is the president of the united states?”</a:t>
            </a:r>
          </a:p>
          <a:p>
            <a:pPr marL="0" indent="0">
              <a:buNone/>
            </a:pPr>
            <a:r>
              <a:rPr lang="en-US" dirty="0">
                <a:solidFill>
                  <a:schemeClr val="accent2">
                    <a:lumMod val="75000"/>
                  </a:schemeClr>
                </a:solidFill>
              </a:rPr>
              <a:t>=========                                                     ========</a:t>
            </a:r>
          </a:p>
          <a:p>
            <a:r>
              <a:rPr lang="en-US" sz="3000" dirty="0"/>
              <a:t>D1: </a:t>
            </a:r>
            <a:r>
              <a:rPr lang="en-US" sz="3000" dirty="0">
                <a:solidFill>
                  <a:schemeClr val="tx1">
                    <a:lumMod val="65000"/>
                    <a:lumOff val="35000"/>
                  </a:schemeClr>
                </a:solidFill>
              </a:rPr>
              <a:t>Donald Trump is United States’ president.</a:t>
            </a:r>
          </a:p>
          <a:p>
            <a:r>
              <a:rPr lang="en-US" sz="3000" dirty="0"/>
              <a:t>D2: </a:t>
            </a:r>
            <a:r>
              <a:rPr lang="en-US" sz="3000" dirty="0">
                <a:solidFill>
                  <a:schemeClr val="tx1">
                    <a:lumMod val="65000"/>
                    <a:lumOff val="35000"/>
                  </a:schemeClr>
                </a:solidFill>
              </a:rPr>
              <a:t>We are the most united out of all the people and of all the places.</a:t>
            </a:r>
          </a:p>
          <a:p>
            <a:r>
              <a:rPr lang="en-US" sz="3000" dirty="0"/>
              <a:t>D3: </a:t>
            </a:r>
            <a:r>
              <a:rPr lang="en-US" sz="3000" dirty="0">
                <a:solidFill>
                  <a:schemeClr val="tx1">
                    <a:lumMod val="65000"/>
                    <a:lumOff val="35000"/>
                  </a:schemeClr>
                </a:solidFill>
              </a:rPr>
              <a:t>The United States of America is united again, who is more united than it?</a:t>
            </a:r>
          </a:p>
          <a:p>
            <a:r>
              <a:rPr lang="en-US" sz="3000" dirty="0"/>
              <a:t>D4: </a:t>
            </a:r>
            <a:r>
              <a:rPr lang="en-US" sz="3000" dirty="0">
                <a:solidFill>
                  <a:schemeClr val="tx1">
                    <a:lumMod val="65000"/>
                    <a:lumOff val="35000"/>
                  </a:schemeClr>
                </a:solidFill>
              </a:rPr>
              <a:t>Who would like to take the box out of the kitchen?</a:t>
            </a:r>
          </a:p>
        </p:txBody>
      </p:sp>
      <p:sp>
        <p:nvSpPr>
          <p:cNvPr id="4" name="מציין מיקום של מספר שקופית 3">
            <a:extLst>
              <a:ext uri="{FF2B5EF4-FFF2-40B4-BE49-F238E27FC236}">
                <a16:creationId xmlns:a16="http://schemas.microsoft.com/office/drawing/2014/main" id="{9C62CA20-15A5-4954-A906-82CCCD64D0BA}"/>
              </a:ext>
            </a:extLst>
          </p:cNvPr>
          <p:cNvSpPr>
            <a:spLocks noGrp="1"/>
          </p:cNvSpPr>
          <p:nvPr>
            <p:ph type="sldNum" sz="quarter" idx="12"/>
          </p:nvPr>
        </p:nvSpPr>
        <p:spPr/>
        <p:txBody>
          <a:bodyPr/>
          <a:lstStyle/>
          <a:p>
            <a:fld id="{B6F15528-21DE-4FAA-801E-634DDDAF4B2B}" type="slidenum">
              <a:rPr lang="en-US" smtClean="0"/>
              <a:pPr/>
              <a:t>87</a:t>
            </a:fld>
            <a:endParaRPr lang="en-US"/>
          </a:p>
        </p:txBody>
      </p:sp>
      <p:sp>
        <p:nvSpPr>
          <p:cNvPr id="5" name="אליפסה 4">
            <a:extLst>
              <a:ext uri="{FF2B5EF4-FFF2-40B4-BE49-F238E27FC236}">
                <a16:creationId xmlns:a16="http://schemas.microsoft.com/office/drawing/2014/main" id="{E31238C3-8B18-415A-B795-A68501A60C08}"/>
              </a:ext>
            </a:extLst>
          </p:cNvPr>
          <p:cNvSpPr/>
          <p:nvPr/>
        </p:nvSpPr>
        <p:spPr>
          <a:xfrm>
            <a:off x="2743200" y="2286000"/>
            <a:ext cx="533400" cy="46498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3200" dirty="0"/>
              <a:t>?</a:t>
            </a:r>
            <a:endParaRPr lang="he-IL" sz="3200" dirty="0"/>
          </a:p>
        </p:txBody>
      </p:sp>
      <p:sp>
        <p:nvSpPr>
          <p:cNvPr id="7" name="תיבת טקסט 6">
            <a:extLst>
              <a:ext uri="{FF2B5EF4-FFF2-40B4-BE49-F238E27FC236}">
                <a16:creationId xmlns:a16="http://schemas.microsoft.com/office/drawing/2014/main" id="{A8725A0A-E4A1-4D2A-99E9-95403A16233D}"/>
              </a:ext>
            </a:extLst>
          </p:cNvPr>
          <p:cNvSpPr txBox="1"/>
          <p:nvPr/>
        </p:nvSpPr>
        <p:spPr>
          <a:xfrm>
            <a:off x="3429000" y="2308116"/>
            <a:ext cx="4343400" cy="369332"/>
          </a:xfrm>
          <a:prstGeom prst="rect">
            <a:avLst/>
          </a:prstGeom>
          <a:noFill/>
        </p:spPr>
        <p:txBody>
          <a:bodyPr wrap="square">
            <a:spAutoFit/>
          </a:bodyPr>
          <a:lstStyle/>
          <a:p>
            <a:r>
              <a:rPr lang="en-US" dirty="0">
                <a:solidFill>
                  <a:srgbClr val="00B0F0"/>
                </a:solidFill>
                <a:latin typeface="Comic Sans MS" panose="030F0702030302020204" pitchFamily="66" charset="0"/>
              </a:rPr>
              <a:t>What is the most relevant  match ?</a:t>
            </a:r>
            <a:endParaRPr lang="he-IL" dirty="0">
              <a:solidFill>
                <a:srgbClr val="00B0F0"/>
              </a:solidFill>
              <a:latin typeface="Comic Sans MS" panose="030F0702030302020204" pitchFamily="66" charset="0"/>
            </a:endParaRPr>
          </a:p>
        </p:txBody>
      </p:sp>
    </p:spTree>
    <p:extLst>
      <p:ext uri="{BB962C8B-B14F-4D97-AF65-F5344CB8AC3E}">
        <p14:creationId xmlns:p14="http://schemas.microsoft.com/office/powerpoint/2010/main" val="91163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Tf-Idf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43000"/>
                <a:ext cx="10972800" cy="4525963"/>
              </a:xfrm>
            </p:spPr>
            <p:txBody>
              <a:bodyPr>
                <a:normAutofit lnSpcReduction="10000"/>
              </a:bodyPr>
              <a:lstStyle/>
              <a:p>
                <a:r>
                  <a:rPr lang="en-US" dirty="0"/>
                  <a:t>TF: </a:t>
                </a:r>
                <a:r>
                  <a:rPr lang="en-US" dirty="0">
                    <a:solidFill>
                      <a:srgbClr val="C00000"/>
                    </a:solidFill>
                  </a:rPr>
                  <a:t>Term Frequency</a:t>
                </a:r>
                <a:r>
                  <a:rPr lang="en-US" dirty="0"/>
                  <a:t>. A simple count of how many times the given keyword appears in the document normalized by the number of words in the document.</a:t>
                </a:r>
              </a:p>
              <a:p>
                <a:r>
                  <a:rPr lang="en-US" dirty="0"/>
                  <a:t>IDF: </a:t>
                </a:r>
                <a:r>
                  <a:rPr lang="en-US" dirty="0">
                    <a:solidFill>
                      <a:srgbClr val="C00000"/>
                    </a:solidFill>
                  </a:rPr>
                  <a:t>Inverse Document Frequency</a:t>
                </a:r>
                <a:r>
                  <a:rPr lang="en-US" dirty="0"/>
                  <a:t>: The </a:t>
                </a:r>
                <a:r>
                  <a:rPr lang="en-US" i="1" dirty="0"/>
                  <a:t>log</a:t>
                </a:r>
                <a:r>
                  <a:rPr lang="en-US" dirty="0"/>
                  <a:t> of: the total number of </a:t>
                </a:r>
                <a:r>
                  <a:rPr lang="en-US" i="1" dirty="0"/>
                  <a:t>documents</a:t>
                </a:r>
                <a:r>
                  <a:rPr lang="en-US" dirty="0"/>
                  <a:t> divided by the number of documents the term appears in.</a:t>
                </a:r>
              </a:p>
              <a:p>
                <a:endParaRPr lang="en-US" dirty="0"/>
              </a:p>
              <a:p>
                <a14:m>
                  <m:oMath xmlns:m="http://schemas.openxmlformats.org/officeDocument/2006/math">
                    <m:r>
                      <a:rPr lang="en-US" i="1">
                        <a:latin typeface="Cambria Math"/>
                      </a:rPr>
                      <m:t>𝑡𝑓𝑖𝑑𝑓</m:t>
                    </m:r>
                    <m:r>
                      <a:rPr lang="en-US" i="1">
                        <a:latin typeface="Cambria Math"/>
                      </a:rPr>
                      <m:t>(</m:t>
                    </m:r>
                    <m:r>
                      <a:rPr lang="en-US" i="1">
                        <a:latin typeface="Cambria Math"/>
                      </a:rPr>
                      <m:t>𝑑</m:t>
                    </m:r>
                    <m:r>
                      <a:rPr lang="en-US" i="1">
                        <a:latin typeface="Cambria Math"/>
                      </a:rPr>
                      <m:t>)=</m:t>
                    </m:r>
                    <m:nary>
                      <m:naryPr>
                        <m:chr m:val="∑"/>
                        <m:ctrlPr>
                          <a:rPr lang="pt-BR" i="1" smtClean="0">
                            <a:latin typeface="Cambria Math" panose="02040503050406030204" pitchFamily="18" charset="0"/>
                          </a:rPr>
                        </m:ctrlPr>
                      </m:naryPr>
                      <m:sub>
                        <m:r>
                          <a:rPr lang="pt-BR" i="1" smtClean="0">
                            <a:latin typeface="Cambria Math"/>
                          </a:rPr>
                          <m:t>𝑘</m:t>
                        </m:r>
                        <m:r>
                          <a:rPr lang="pt-BR" i="1" smtClean="0">
                            <a:latin typeface="Cambria Math"/>
                          </a:rPr>
                          <m:t>=</m:t>
                        </m:r>
                        <m:r>
                          <a:rPr lang="pt-BR" i="1" smtClean="0">
                            <a:latin typeface="Cambria Math"/>
                          </a:rPr>
                          <m:t>0</m:t>
                        </m:r>
                      </m:sub>
                      <m:sup>
                        <m:r>
                          <a:rPr lang="en-US" b="0" i="1" smtClean="0">
                            <a:latin typeface="Cambria Math"/>
                          </a:rPr>
                          <m:t>|</m:t>
                        </m:r>
                        <m:r>
                          <a:rPr lang="en-US" b="0" i="1" smtClean="0">
                            <a:latin typeface="Cambria Math"/>
                          </a:rPr>
                          <m:t>𝑄</m:t>
                        </m:r>
                        <m:r>
                          <a:rPr lang="en-US" b="0" i="1" smtClean="0">
                            <a:latin typeface="Cambria Math"/>
                          </a:rPr>
                          <m:t>|</m:t>
                        </m:r>
                      </m:sup>
                      <m:e>
                        <m:f>
                          <m:fPr>
                            <m:ctrlPr>
                              <a:rPr lang="pt-BR" i="1" smtClean="0">
                                <a:latin typeface="Cambria Math" panose="02040503050406030204" pitchFamily="18" charset="0"/>
                              </a:rPr>
                            </m:ctrlPr>
                          </m:fPr>
                          <m:num>
                            <m:r>
                              <a:rPr lang="en-US" b="0" i="1" smtClean="0">
                                <a:latin typeface="Cambria Math"/>
                              </a:rPr>
                              <m:t>#</m:t>
                            </m:r>
                            <m:r>
                              <a:rPr lang="en-US" b="0" i="1" smtClean="0">
                                <a:latin typeface="Cambria Math"/>
                              </a:rPr>
                              <m:t>𝑘</m:t>
                            </m:r>
                            <m:r>
                              <a:rPr lang="en-US" b="0" i="1" smtClean="0">
                                <a:latin typeface="Cambria Math"/>
                              </a:rPr>
                              <m:t> </m:t>
                            </m:r>
                            <m:r>
                              <a:rPr lang="en-US" b="0" i="1" smtClean="0">
                                <a:latin typeface="Cambria Math"/>
                              </a:rPr>
                              <m:t>𝑖𝑛</m:t>
                            </m:r>
                            <m:r>
                              <a:rPr lang="en-US" b="0" i="1" smtClean="0">
                                <a:latin typeface="Cambria Math"/>
                              </a:rPr>
                              <m:t> </m:t>
                            </m:r>
                            <m:r>
                              <a:rPr lang="en-US" b="0" i="1" smtClean="0">
                                <a:latin typeface="Cambria Math"/>
                              </a:rPr>
                              <m:t>𝑑</m:t>
                            </m:r>
                          </m:num>
                          <m:den>
                            <m:r>
                              <a:rPr lang="en-US" b="0" i="1" smtClean="0">
                                <a:latin typeface="Cambria Math"/>
                              </a:rPr>
                              <m:t>|</m:t>
                            </m:r>
                            <m:r>
                              <a:rPr lang="en-US" b="0" i="1" smtClean="0">
                                <a:latin typeface="Cambria Math"/>
                              </a:rPr>
                              <m:t>𝑑</m:t>
                            </m:r>
                            <m:r>
                              <a:rPr lang="en-US" b="0" i="1" smtClean="0">
                                <a:latin typeface="Cambria Math"/>
                              </a:rPr>
                              <m:t>|</m:t>
                            </m:r>
                          </m:den>
                        </m:f>
                        <m:r>
                          <m:rPr>
                            <m:sty m:val="p"/>
                          </m:rPr>
                          <a:rPr lang="en-US" b="0" i="0" smtClean="0">
                            <a:latin typeface="Cambria Math"/>
                          </a:rPr>
                          <m:t>log</m:t>
                        </m:r>
                        <m:r>
                          <a:rPr lang="en-US" b="0" i="1" smtClean="0">
                            <a:latin typeface="Cambria Math"/>
                          </a:rPr>
                          <m:t>⁡(</m:t>
                        </m:r>
                        <m:f>
                          <m:fPr>
                            <m:ctrlPr>
                              <a:rPr lang="pt-BR"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a:rPr>
                                  <m:t>𝐷</m:t>
                                </m:r>
                              </m:e>
                            </m:d>
                          </m:num>
                          <m:den>
                            <m:r>
                              <a:rPr lang="en-US" b="0" i="1" smtClean="0">
                                <a:latin typeface="Cambria Math"/>
                              </a:rPr>
                              <m:t>#</m:t>
                            </m:r>
                            <m:r>
                              <a:rPr lang="en-US" b="0" i="1" smtClean="0">
                                <a:latin typeface="Cambria Math"/>
                              </a:rPr>
                              <m:t>𝐷</m:t>
                            </m:r>
                            <m:r>
                              <a:rPr lang="en-US" b="0" i="1" smtClean="0">
                                <a:latin typeface="Cambria Math"/>
                              </a:rPr>
                              <m:t> </m:t>
                            </m:r>
                            <m:r>
                              <a:rPr lang="en-US" b="0" i="1" smtClean="0">
                                <a:latin typeface="Cambria Math"/>
                              </a:rPr>
                              <m:t>𝑤𝑖𝑡</m:t>
                            </m:r>
                            <m:r>
                              <a:rPr lang="en-US" b="0" i="1" smtClean="0">
                                <a:latin typeface="Cambria Math"/>
                              </a:rPr>
                              <m:t>h</m:t>
                            </m:r>
                            <m:r>
                              <a:rPr lang="en-US" b="0" i="1" smtClean="0">
                                <a:latin typeface="Cambria Math"/>
                              </a:rPr>
                              <m:t> </m:t>
                            </m:r>
                            <m:r>
                              <a:rPr lang="en-US" b="0" i="1" smtClean="0">
                                <a:latin typeface="Cambria Math"/>
                              </a:rPr>
                              <m:t>𝑘</m:t>
                            </m:r>
                          </m:den>
                        </m:f>
                        <m:r>
                          <a:rPr lang="en-US" b="0" i="1" smtClean="0">
                            <a:latin typeface="Cambria Math"/>
                          </a:rPr>
                          <m:t>)</m:t>
                        </m:r>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143000"/>
                <a:ext cx="10972800" cy="4525963"/>
              </a:xfrm>
              <a:blipFill>
                <a:blip r:embed="rId3"/>
                <a:stretch>
                  <a:fillRect l="-1278" t="-2830" r="-2056"/>
                </a:stretch>
              </a:blipFill>
            </p:spPr>
            <p:txBody>
              <a:bodyPr/>
              <a:lstStyle/>
              <a:p>
                <a:r>
                  <a:rPr lang="he-IL">
                    <a:noFill/>
                  </a:rPr>
                  <a:t> </a:t>
                </a:r>
              </a:p>
            </p:txBody>
          </p:sp>
        </mc:Fallback>
      </mc:AlternateContent>
      <p:grpSp>
        <p:nvGrpSpPr>
          <p:cNvPr id="8" name="Group 7"/>
          <p:cNvGrpSpPr/>
          <p:nvPr/>
        </p:nvGrpSpPr>
        <p:grpSpPr>
          <a:xfrm>
            <a:off x="3929045" y="4419600"/>
            <a:ext cx="1176355" cy="1828800"/>
            <a:chOff x="3505200" y="4953000"/>
            <a:chExt cx="1111002" cy="1662700"/>
          </a:xfrm>
        </p:grpSpPr>
        <p:sp>
          <p:nvSpPr>
            <p:cNvPr id="4" name="Rectangular Callout 3"/>
            <p:cNvSpPr/>
            <p:nvPr/>
          </p:nvSpPr>
          <p:spPr>
            <a:xfrm>
              <a:off x="3505200" y="6082300"/>
              <a:ext cx="762000" cy="533400"/>
            </a:xfrm>
            <a:prstGeom prst="wedgeRectCallout">
              <a:avLst>
                <a:gd name="adj1" fmla="val -3246"/>
                <a:gd name="adj2" fmla="val -1012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TF</a:t>
              </a:r>
            </a:p>
          </p:txBody>
        </p:sp>
        <p:sp>
          <p:nvSpPr>
            <p:cNvPr id="6" name="Oval 5"/>
            <p:cNvSpPr/>
            <p:nvPr/>
          </p:nvSpPr>
          <p:spPr>
            <a:xfrm>
              <a:off x="3581400" y="4953000"/>
              <a:ext cx="1034802" cy="105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ular Callout 4"/>
          <p:cNvSpPr/>
          <p:nvPr/>
        </p:nvSpPr>
        <p:spPr>
          <a:xfrm>
            <a:off x="6979623" y="5839067"/>
            <a:ext cx="712911" cy="533400"/>
          </a:xfrm>
          <a:prstGeom prst="wedgeRectCallout">
            <a:avLst>
              <a:gd name="adj1" fmla="val -45497"/>
              <a:gd name="adj2" fmla="val -1193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IDF</a:t>
            </a:r>
          </a:p>
        </p:txBody>
      </p:sp>
      <p:sp>
        <p:nvSpPr>
          <p:cNvPr id="7" name="Oval 6"/>
          <p:cNvSpPr/>
          <p:nvPr/>
        </p:nvSpPr>
        <p:spPr>
          <a:xfrm>
            <a:off x="5105400" y="4569826"/>
            <a:ext cx="2776891" cy="1053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8185" y="5971932"/>
            <a:ext cx="2971800" cy="50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 word in document/query</a:t>
            </a:r>
          </a:p>
          <a:p>
            <a:pPr algn="ctr"/>
            <a:r>
              <a:rPr lang="en-US" dirty="0"/>
              <a:t>Q: set of words in query</a:t>
            </a:r>
          </a:p>
        </p:txBody>
      </p:sp>
      <p:sp>
        <p:nvSpPr>
          <p:cNvPr id="11" name="מציין מיקום של מספר שקופית 10">
            <a:extLst>
              <a:ext uri="{FF2B5EF4-FFF2-40B4-BE49-F238E27FC236}">
                <a16:creationId xmlns:a16="http://schemas.microsoft.com/office/drawing/2014/main" id="{BFD0AD92-1F99-4A3A-95E6-AD9F2BB79C3E}"/>
              </a:ext>
            </a:extLst>
          </p:cNvPr>
          <p:cNvSpPr>
            <a:spLocks noGrp="1"/>
          </p:cNvSpPr>
          <p:nvPr>
            <p:ph type="sldNum" sz="quarter" idx="12"/>
          </p:nvPr>
        </p:nvSpPr>
        <p:spPr>
          <a:xfrm>
            <a:off x="8737600" y="5899150"/>
            <a:ext cx="2844800" cy="365125"/>
          </a:xfrm>
        </p:spPr>
        <p:txBody>
          <a:bodyPr/>
          <a:lstStyle/>
          <a:p>
            <a:fld id="{B6F15528-21DE-4FAA-801E-634DDDAF4B2B}" type="slidenum">
              <a:rPr lang="en-US" smtClean="0"/>
              <a:pPr/>
              <a:t>88</a:t>
            </a:fld>
            <a:endParaRPr lang="en-US" dirty="0"/>
          </a:p>
        </p:txBody>
      </p:sp>
      <p:sp>
        <p:nvSpPr>
          <p:cNvPr id="13" name="תיבת טקסט 12">
            <a:extLst>
              <a:ext uri="{FF2B5EF4-FFF2-40B4-BE49-F238E27FC236}">
                <a16:creationId xmlns:a16="http://schemas.microsoft.com/office/drawing/2014/main" id="{8BB7D67A-4B9A-4520-8438-B6237D746EBB}"/>
              </a:ext>
            </a:extLst>
          </p:cNvPr>
          <p:cNvSpPr txBox="1"/>
          <p:nvPr/>
        </p:nvSpPr>
        <p:spPr>
          <a:xfrm>
            <a:off x="8505527" y="3949408"/>
            <a:ext cx="1629073"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dirty="0"/>
              <a:t>Total number of documents</a:t>
            </a:r>
            <a:endParaRPr lang="he-IL" dirty="0"/>
          </a:p>
        </p:txBody>
      </p:sp>
      <p:cxnSp>
        <p:nvCxnSpPr>
          <p:cNvPr id="15" name="מחבר חץ ישר 14">
            <a:extLst>
              <a:ext uri="{FF2B5EF4-FFF2-40B4-BE49-F238E27FC236}">
                <a16:creationId xmlns:a16="http://schemas.microsoft.com/office/drawing/2014/main" id="{EBA08B2A-69FF-4D11-8C11-977EF7113741}"/>
              </a:ext>
            </a:extLst>
          </p:cNvPr>
          <p:cNvCxnSpPr>
            <a:cxnSpLocks/>
          </p:cNvCxnSpPr>
          <p:nvPr/>
        </p:nvCxnSpPr>
        <p:spPr>
          <a:xfrm flipH="1">
            <a:off x="6979623" y="4333289"/>
            <a:ext cx="1525904" cy="467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תיבת טקסט 15">
            <a:extLst>
              <a:ext uri="{FF2B5EF4-FFF2-40B4-BE49-F238E27FC236}">
                <a16:creationId xmlns:a16="http://schemas.microsoft.com/office/drawing/2014/main" id="{5CBC90AC-1D57-414D-A33A-2AE919A70372}"/>
              </a:ext>
            </a:extLst>
          </p:cNvPr>
          <p:cNvSpPr txBox="1"/>
          <p:nvPr/>
        </p:nvSpPr>
        <p:spPr>
          <a:xfrm>
            <a:off x="8103316" y="5034502"/>
            <a:ext cx="1946231"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dirty="0"/>
              <a:t>number of documents with the word “k”</a:t>
            </a:r>
            <a:endParaRPr lang="he-IL" dirty="0"/>
          </a:p>
        </p:txBody>
      </p:sp>
      <p:cxnSp>
        <p:nvCxnSpPr>
          <p:cNvPr id="18" name="מחבר חץ ישר 17">
            <a:extLst>
              <a:ext uri="{FF2B5EF4-FFF2-40B4-BE49-F238E27FC236}">
                <a16:creationId xmlns:a16="http://schemas.microsoft.com/office/drawing/2014/main" id="{E23B8462-2DD5-431D-8C45-AD50E5FCB672}"/>
              </a:ext>
            </a:extLst>
          </p:cNvPr>
          <p:cNvCxnSpPr>
            <a:cxnSpLocks/>
            <a:stCxn id="16" idx="1"/>
          </p:cNvCxnSpPr>
          <p:nvPr/>
        </p:nvCxnSpPr>
        <p:spPr>
          <a:xfrm flipH="1" flipV="1">
            <a:off x="7239000" y="5257457"/>
            <a:ext cx="864316" cy="23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תיבת טקסט 18">
            <a:extLst>
              <a:ext uri="{FF2B5EF4-FFF2-40B4-BE49-F238E27FC236}">
                <a16:creationId xmlns:a16="http://schemas.microsoft.com/office/drawing/2014/main" id="{F733BFEB-1ED4-40EC-854A-BF2652114D03}"/>
              </a:ext>
            </a:extLst>
          </p:cNvPr>
          <p:cNvSpPr txBox="1"/>
          <p:nvPr/>
        </p:nvSpPr>
        <p:spPr>
          <a:xfrm>
            <a:off x="4763358" y="6183997"/>
            <a:ext cx="160020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dirty="0"/>
              <a:t>Total Number of words in d</a:t>
            </a:r>
            <a:endParaRPr lang="he-IL" dirty="0"/>
          </a:p>
        </p:txBody>
      </p:sp>
      <p:cxnSp>
        <p:nvCxnSpPr>
          <p:cNvPr id="22" name="מחבר חץ ישר 21">
            <a:extLst>
              <a:ext uri="{FF2B5EF4-FFF2-40B4-BE49-F238E27FC236}">
                <a16:creationId xmlns:a16="http://schemas.microsoft.com/office/drawing/2014/main" id="{2D5FB1A6-AFBD-434C-A2FF-F59198CE8868}"/>
              </a:ext>
            </a:extLst>
          </p:cNvPr>
          <p:cNvCxnSpPr>
            <a:cxnSpLocks/>
            <a:stCxn id="19" idx="0"/>
          </p:cNvCxnSpPr>
          <p:nvPr/>
        </p:nvCxnSpPr>
        <p:spPr>
          <a:xfrm flipH="1" flipV="1">
            <a:off x="4828336" y="5344098"/>
            <a:ext cx="735123" cy="839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תיבת טקסט 25">
            <a:extLst>
              <a:ext uri="{FF2B5EF4-FFF2-40B4-BE49-F238E27FC236}">
                <a16:creationId xmlns:a16="http://schemas.microsoft.com/office/drawing/2014/main" id="{7EDD516A-EA38-4B89-AA52-A0643A0C4519}"/>
              </a:ext>
            </a:extLst>
          </p:cNvPr>
          <p:cNvSpPr txBox="1"/>
          <p:nvPr/>
        </p:nvSpPr>
        <p:spPr>
          <a:xfrm>
            <a:off x="3200400" y="3639235"/>
            <a:ext cx="19050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dirty="0"/>
              <a:t>Number of instances of k in d</a:t>
            </a:r>
            <a:endParaRPr lang="he-IL" dirty="0"/>
          </a:p>
        </p:txBody>
      </p:sp>
      <p:cxnSp>
        <p:nvCxnSpPr>
          <p:cNvPr id="28" name="מחבר חץ ישר 27">
            <a:extLst>
              <a:ext uri="{FF2B5EF4-FFF2-40B4-BE49-F238E27FC236}">
                <a16:creationId xmlns:a16="http://schemas.microsoft.com/office/drawing/2014/main" id="{F7EC8E21-BAC0-461B-A4D4-7CC1B71EA237}"/>
              </a:ext>
            </a:extLst>
          </p:cNvPr>
          <p:cNvCxnSpPr>
            <a:cxnSpLocks/>
            <a:stCxn id="26" idx="2"/>
          </p:cNvCxnSpPr>
          <p:nvPr/>
        </p:nvCxnSpPr>
        <p:spPr>
          <a:xfrm>
            <a:off x="4152900" y="4285566"/>
            <a:ext cx="190500" cy="310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2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Ranking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5465203"/>
              </p:ext>
            </p:extLst>
          </p:nvPr>
        </p:nvGraphicFramePr>
        <p:xfrm>
          <a:off x="2438400" y="1295400"/>
          <a:ext cx="8305802" cy="22250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702734">
                  <a:extLst>
                    <a:ext uri="{9D8B030D-6E8A-4147-A177-3AD203B41FA5}">
                      <a16:colId xmlns:a16="http://schemas.microsoft.com/office/drawing/2014/main" val="20001"/>
                    </a:ext>
                  </a:extLst>
                </a:gridCol>
                <a:gridCol w="922867">
                  <a:extLst>
                    <a:ext uri="{9D8B030D-6E8A-4147-A177-3AD203B41FA5}">
                      <a16:colId xmlns:a16="http://schemas.microsoft.com/office/drawing/2014/main" val="20002"/>
                    </a:ext>
                  </a:extLst>
                </a:gridCol>
                <a:gridCol w="786145">
                  <a:extLst>
                    <a:ext uri="{9D8B030D-6E8A-4147-A177-3AD203B41FA5}">
                      <a16:colId xmlns:a16="http://schemas.microsoft.com/office/drawing/2014/main" val="20003"/>
                    </a:ext>
                  </a:extLst>
                </a:gridCol>
                <a:gridCol w="1136494">
                  <a:extLst>
                    <a:ext uri="{9D8B030D-6E8A-4147-A177-3AD203B41FA5}">
                      <a16:colId xmlns:a16="http://schemas.microsoft.com/office/drawing/2014/main" val="20004"/>
                    </a:ext>
                  </a:extLst>
                </a:gridCol>
                <a:gridCol w="845961">
                  <a:extLst>
                    <a:ext uri="{9D8B030D-6E8A-4147-A177-3AD203B41FA5}">
                      <a16:colId xmlns:a16="http://schemas.microsoft.com/office/drawing/2014/main" val="20005"/>
                    </a:ext>
                  </a:extLst>
                </a:gridCol>
                <a:gridCol w="922867">
                  <a:extLst>
                    <a:ext uri="{9D8B030D-6E8A-4147-A177-3AD203B41FA5}">
                      <a16:colId xmlns:a16="http://schemas.microsoft.com/office/drawing/2014/main" val="20006"/>
                    </a:ext>
                  </a:extLst>
                </a:gridCol>
                <a:gridCol w="922867">
                  <a:extLst>
                    <a:ext uri="{9D8B030D-6E8A-4147-A177-3AD203B41FA5}">
                      <a16:colId xmlns:a16="http://schemas.microsoft.com/office/drawing/2014/main" val="20007"/>
                    </a:ext>
                  </a:extLst>
                </a:gridCol>
                <a:gridCol w="922867">
                  <a:extLst>
                    <a:ext uri="{9D8B030D-6E8A-4147-A177-3AD203B41FA5}">
                      <a16:colId xmlns:a16="http://schemas.microsoft.com/office/drawing/2014/main" val="20008"/>
                    </a:ext>
                  </a:extLst>
                </a:gridCol>
              </a:tblGrid>
              <a:tr h="370840">
                <a:tc>
                  <a:txBody>
                    <a:bodyPr/>
                    <a:lstStyle/>
                    <a:p>
                      <a:endParaRPr lang="en-US" dirty="0"/>
                    </a:p>
                  </a:txBody>
                  <a:tcPr/>
                </a:tc>
                <a:tc>
                  <a:txBody>
                    <a:bodyPr/>
                    <a:lstStyle/>
                    <a:p>
                      <a:r>
                        <a:rPr lang="en-US" dirty="0"/>
                        <a:t>Who</a:t>
                      </a:r>
                    </a:p>
                  </a:txBody>
                  <a:tcPr/>
                </a:tc>
                <a:tc>
                  <a:txBody>
                    <a:bodyPr/>
                    <a:lstStyle/>
                    <a:p>
                      <a:r>
                        <a:rPr lang="en-US" dirty="0"/>
                        <a:t>Is</a:t>
                      </a:r>
                    </a:p>
                  </a:txBody>
                  <a:tcPr/>
                </a:tc>
                <a:tc>
                  <a:txBody>
                    <a:bodyPr/>
                    <a:lstStyle/>
                    <a:p>
                      <a:r>
                        <a:rPr lang="en-US" dirty="0"/>
                        <a:t>The</a:t>
                      </a:r>
                    </a:p>
                  </a:txBody>
                  <a:tcPr/>
                </a:tc>
                <a:tc>
                  <a:txBody>
                    <a:bodyPr/>
                    <a:lstStyle/>
                    <a:p>
                      <a:r>
                        <a:rPr lang="en-US" dirty="0"/>
                        <a:t>President</a:t>
                      </a:r>
                    </a:p>
                  </a:txBody>
                  <a:tcPr/>
                </a:tc>
                <a:tc>
                  <a:txBody>
                    <a:bodyPr/>
                    <a:lstStyle/>
                    <a:p>
                      <a:r>
                        <a:rPr lang="en-US" dirty="0"/>
                        <a:t>Of</a:t>
                      </a:r>
                    </a:p>
                  </a:txBody>
                  <a:tcPr/>
                </a:tc>
                <a:tc>
                  <a:txBody>
                    <a:bodyPr/>
                    <a:lstStyle/>
                    <a:p>
                      <a:r>
                        <a:rPr lang="en-US" dirty="0"/>
                        <a:t>United</a:t>
                      </a:r>
                    </a:p>
                  </a:txBody>
                  <a:tcPr/>
                </a:tc>
                <a:tc>
                  <a:txBody>
                    <a:bodyPr/>
                    <a:lstStyle/>
                    <a:p>
                      <a:r>
                        <a:rPr lang="en-US" dirty="0"/>
                        <a:t>States</a:t>
                      </a:r>
                    </a:p>
                  </a:txBody>
                  <a:tcPr/>
                </a:tc>
                <a:tc>
                  <a:txBody>
                    <a:bodyPr/>
                    <a:lstStyle/>
                    <a:p>
                      <a:r>
                        <a:rPr lang="en-US" dirty="0"/>
                        <a:t>#words</a:t>
                      </a:r>
                    </a:p>
                  </a:txBody>
                  <a:tcPr/>
                </a:tc>
                <a:extLst>
                  <a:ext uri="{0D108BD9-81ED-4DB2-BD59-A6C34878D82A}">
                    <a16:rowId xmlns:a16="http://schemas.microsoft.com/office/drawing/2014/main" val="10000"/>
                  </a:ext>
                </a:extLst>
              </a:tr>
              <a:tr h="370840">
                <a:tc>
                  <a:txBody>
                    <a:bodyPr/>
                    <a:lstStyle/>
                    <a:p>
                      <a:r>
                        <a:rPr lang="en-US" dirty="0"/>
                        <a:t>D1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6</a:t>
                      </a:r>
                    </a:p>
                  </a:txBody>
                  <a:tcPr/>
                </a:tc>
                <a:extLst>
                  <a:ext uri="{0D108BD9-81ED-4DB2-BD59-A6C34878D82A}">
                    <a16:rowId xmlns:a16="http://schemas.microsoft.com/office/drawing/2014/main" val="10001"/>
                  </a:ext>
                </a:extLst>
              </a:tr>
              <a:tr h="370840">
                <a:tc>
                  <a:txBody>
                    <a:bodyPr/>
                    <a:lstStyle/>
                    <a:p>
                      <a:r>
                        <a:rPr lang="en-US" dirty="0"/>
                        <a:t>D2</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15</a:t>
                      </a:r>
                    </a:p>
                  </a:txBody>
                  <a:tcPr/>
                </a:tc>
                <a:extLst>
                  <a:ext uri="{0D108BD9-81ED-4DB2-BD59-A6C34878D82A}">
                    <a16:rowId xmlns:a16="http://schemas.microsoft.com/office/drawing/2014/main" val="10002"/>
                  </a:ext>
                </a:extLst>
              </a:tr>
              <a:tr h="370840">
                <a:tc>
                  <a:txBody>
                    <a:bodyPr/>
                    <a:lstStyle/>
                    <a:p>
                      <a:r>
                        <a:rPr lang="en-US" dirty="0"/>
                        <a:t>D3</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1</a:t>
                      </a:r>
                    </a:p>
                  </a:txBody>
                  <a:tcPr/>
                </a:tc>
                <a:tc>
                  <a:txBody>
                    <a:bodyPr/>
                    <a:lstStyle/>
                    <a:p>
                      <a:r>
                        <a:rPr lang="en-US" dirty="0"/>
                        <a:t>14</a:t>
                      </a:r>
                    </a:p>
                  </a:txBody>
                  <a:tcPr/>
                </a:tc>
                <a:extLst>
                  <a:ext uri="{0D108BD9-81ED-4DB2-BD59-A6C34878D82A}">
                    <a16:rowId xmlns:a16="http://schemas.microsoft.com/office/drawing/2014/main" val="10003"/>
                  </a:ext>
                </a:extLst>
              </a:tr>
              <a:tr h="370840">
                <a:tc>
                  <a:txBody>
                    <a:bodyPr/>
                    <a:lstStyle/>
                    <a:p>
                      <a:r>
                        <a:rPr lang="en-US" dirty="0"/>
                        <a:t>D4</a:t>
                      </a:r>
                    </a:p>
                  </a:txBody>
                  <a:tcPr/>
                </a:tc>
                <a:tc>
                  <a:txBody>
                    <a:bodyPr/>
                    <a:lstStyle/>
                    <a:p>
                      <a:r>
                        <a:rPr lang="en-US" dirty="0"/>
                        <a:t>1</a:t>
                      </a:r>
                    </a:p>
                  </a:txBody>
                  <a:tcPr/>
                </a:tc>
                <a:tc>
                  <a:txBody>
                    <a:bodyPr/>
                    <a:lstStyle/>
                    <a:p>
                      <a:r>
                        <a:rPr lang="en-US" dirty="0"/>
                        <a:t>0</a:t>
                      </a:r>
                    </a:p>
                  </a:txBody>
                  <a:tcPr/>
                </a:tc>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10004"/>
                  </a:ext>
                </a:extLst>
              </a:tr>
              <a:tr h="370840">
                <a:tc>
                  <a:txBody>
                    <a:bodyPr/>
                    <a:lstStyle/>
                    <a:p>
                      <a:r>
                        <a:rPr lang="en-US" dirty="0"/>
                        <a:t>#D with k</a:t>
                      </a:r>
                    </a:p>
                  </a:txBody>
                  <a:tcPr/>
                </a:tc>
                <a:tc>
                  <a:txBody>
                    <a:bodyPr/>
                    <a:lstStyle/>
                    <a:p>
                      <a:r>
                        <a:rPr lang="en-US" dirty="0"/>
                        <a:t>2</a:t>
                      </a:r>
                    </a:p>
                  </a:txBody>
                  <a:tcPr/>
                </a:tc>
                <a:tc>
                  <a:txBody>
                    <a:bodyPr/>
                    <a:lstStyle/>
                    <a:p>
                      <a:r>
                        <a:rPr lang="en-US" dirty="0"/>
                        <a:t>2</a:t>
                      </a:r>
                    </a:p>
                  </a:txBody>
                  <a:tcPr/>
                </a:tc>
                <a:tc>
                  <a:txBody>
                    <a:bodyPr/>
                    <a:lstStyle/>
                    <a:p>
                      <a:r>
                        <a:rPr lang="en-US" dirty="0"/>
                        <a:t>3</a:t>
                      </a:r>
                    </a:p>
                  </a:txBody>
                  <a:tcPr/>
                </a:tc>
                <a:tc>
                  <a:txBody>
                    <a:bodyPr/>
                    <a:lstStyle/>
                    <a:p>
                      <a:r>
                        <a:rPr lang="en-US" dirty="0"/>
                        <a:t>1</a:t>
                      </a:r>
                    </a:p>
                  </a:txBody>
                  <a:tcPr/>
                </a:tc>
                <a:tc>
                  <a:txBody>
                    <a:bodyPr/>
                    <a:lstStyle/>
                    <a:p>
                      <a:r>
                        <a:rPr lang="en-US" dirty="0"/>
                        <a:t>3</a:t>
                      </a:r>
                    </a:p>
                  </a:txBody>
                  <a:tcPr/>
                </a:tc>
                <a:tc>
                  <a:txBody>
                    <a:bodyPr/>
                    <a:lstStyle/>
                    <a:p>
                      <a:r>
                        <a:rPr lang="en-US" dirty="0"/>
                        <a:t>3</a:t>
                      </a:r>
                    </a:p>
                  </a:txBody>
                  <a:tcPr/>
                </a:tc>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5" name="Content Placeholder 2"/>
          <p:cNvSpPr txBox="1">
            <a:spLocks/>
          </p:cNvSpPr>
          <p:nvPr/>
        </p:nvSpPr>
        <p:spPr>
          <a:xfrm>
            <a:off x="1981200" y="4057253"/>
            <a:ext cx="8229600" cy="2766219"/>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C00000"/>
                </a:solidFill>
              </a:rPr>
              <a:t>Q: Who is the president of the united states?</a:t>
            </a:r>
          </a:p>
          <a:p>
            <a:r>
              <a:rPr lang="en-US" dirty="0"/>
              <a:t>D1: Donald Trump is United States’ president.</a:t>
            </a:r>
          </a:p>
          <a:p>
            <a:r>
              <a:rPr lang="en-US" dirty="0"/>
              <a:t>D2: We are the most united out of all the people and of all the places.</a:t>
            </a:r>
          </a:p>
          <a:p>
            <a:r>
              <a:rPr lang="en-US" dirty="0"/>
              <a:t>D3: The United States of America is united again, who is more united than it?</a:t>
            </a:r>
          </a:p>
          <a:p>
            <a:r>
              <a:rPr lang="en-US" dirty="0"/>
              <a:t>D4: Who would like to take the box out of the kitchen?</a:t>
            </a:r>
          </a:p>
        </p:txBody>
      </p:sp>
      <p:sp>
        <p:nvSpPr>
          <p:cNvPr id="7" name="מציין מיקום של מספר שקופית 6">
            <a:extLst>
              <a:ext uri="{FF2B5EF4-FFF2-40B4-BE49-F238E27FC236}">
                <a16:creationId xmlns:a16="http://schemas.microsoft.com/office/drawing/2014/main" id="{43E4E2F8-CAF5-4B57-9687-CAA1F911AF4F}"/>
              </a:ext>
            </a:extLst>
          </p:cNvPr>
          <p:cNvSpPr>
            <a:spLocks noGrp="1"/>
          </p:cNvSpPr>
          <p:nvPr>
            <p:ph type="sldNum" sz="quarter" idx="12"/>
          </p:nvPr>
        </p:nvSpPr>
        <p:spPr>
          <a:xfrm>
            <a:off x="9271000" y="6356351"/>
            <a:ext cx="2844800" cy="365125"/>
          </a:xfrm>
        </p:spPr>
        <p:txBody>
          <a:bodyPr/>
          <a:lstStyle/>
          <a:p>
            <a:fld id="{B6F15528-21DE-4FAA-801E-634DDDAF4B2B}" type="slidenum">
              <a:rPr lang="en-US" smtClean="0"/>
              <a:pPr/>
              <a:t>89</a:t>
            </a:fld>
            <a:endParaRPr lang="en-US"/>
          </a:p>
        </p:txBody>
      </p:sp>
      <p:sp>
        <p:nvSpPr>
          <p:cNvPr id="8" name="תיבת טקסט 7">
            <a:extLst>
              <a:ext uri="{FF2B5EF4-FFF2-40B4-BE49-F238E27FC236}">
                <a16:creationId xmlns:a16="http://schemas.microsoft.com/office/drawing/2014/main" id="{D1A80DC7-9B89-47FB-8A4A-9FC64CFC3BC0}"/>
              </a:ext>
            </a:extLst>
          </p:cNvPr>
          <p:cNvSpPr txBox="1"/>
          <p:nvPr/>
        </p:nvSpPr>
        <p:spPr>
          <a:xfrm>
            <a:off x="7620" y="3059668"/>
            <a:ext cx="17526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sz="1400" dirty="0"/>
              <a:t>number of documents with the word “k”</a:t>
            </a:r>
            <a:endParaRPr lang="he-IL" sz="1400" dirty="0"/>
          </a:p>
        </p:txBody>
      </p:sp>
      <p:cxnSp>
        <p:nvCxnSpPr>
          <p:cNvPr id="12" name="מחבר חץ ישר 11">
            <a:extLst>
              <a:ext uri="{FF2B5EF4-FFF2-40B4-BE49-F238E27FC236}">
                <a16:creationId xmlns:a16="http://schemas.microsoft.com/office/drawing/2014/main" id="{F32E3E7C-FD74-4241-8A2C-80B8CE6BC69A}"/>
              </a:ext>
            </a:extLst>
          </p:cNvPr>
          <p:cNvCxnSpPr>
            <a:stCxn id="8" idx="3"/>
          </p:cNvCxnSpPr>
          <p:nvPr/>
        </p:nvCxnSpPr>
        <p:spPr>
          <a:xfrm>
            <a:off x="1760220" y="3429000"/>
            <a:ext cx="678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4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Vs </a:t>
            </a:r>
            <a:r>
              <a:rPr lang="en-US" b="1" dirty="0"/>
              <a:t>BASE</a:t>
            </a:r>
          </a:p>
        </p:txBody>
      </p:sp>
      <p:sp>
        <p:nvSpPr>
          <p:cNvPr id="3" name="Content Placeholder 2"/>
          <p:cNvSpPr>
            <a:spLocks noGrp="1"/>
          </p:cNvSpPr>
          <p:nvPr>
            <p:ph idx="1"/>
          </p:nvPr>
        </p:nvSpPr>
        <p:spPr/>
        <p:txBody>
          <a:bodyPr/>
          <a:lstStyle/>
          <a:p>
            <a:r>
              <a:rPr lang="en-US" b="1" dirty="0"/>
              <a:t>B</a:t>
            </a:r>
            <a:r>
              <a:rPr lang="en-US" dirty="0"/>
              <a:t>asically </a:t>
            </a:r>
            <a:r>
              <a:rPr lang="en-US" b="1" dirty="0"/>
              <a:t>A</a:t>
            </a:r>
            <a:r>
              <a:rPr lang="en-US" dirty="0"/>
              <a:t>vailable: data is mostly available.</a:t>
            </a:r>
          </a:p>
          <a:p>
            <a:r>
              <a:rPr lang="en-US" dirty="0"/>
              <a:t>soft </a:t>
            </a:r>
            <a:r>
              <a:rPr lang="en-US" b="1" dirty="0"/>
              <a:t>S</a:t>
            </a:r>
            <a:r>
              <a:rPr lang="en-US" dirty="0"/>
              <a:t>tate: state may change even with no updates (since older updates are still propagating).</a:t>
            </a:r>
          </a:p>
          <a:p>
            <a:r>
              <a:rPr lang="en-US" b="1" dirty="0"/>
              <a:t>E</a:t>
            </a:r>
            <a:r>
              <a:rPr lang="en-US" dirty="0"/>
              <a:t>ventual consistency: if we let the data propagate enough time, it will become consistent.</a:t>
            </a:r>
          </a:p>
        </p:txBody>
      </p:sp>
      <p:sp>
        <p:nvSpPr>
          <p:cNvPr id="4" name="מציין מיקום של מספר שקופית 3">
            <a:extLst>
              <a:ext uri="{FF2B5EF4-FFF2-40B4-BE49-F238E27FC236}">
                <a16:creationId xmlns:a16="http://schemas.microsoft.com/office/drawing/2014/main" id="{57DBE36C-7AF4-4359-9850-B63AA14F51CD}"/>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722746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Ranking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5465203"/>
              </p:ext>
            </p:extLst>
          </p:nvPr>
        </p:nvGraphicFramePr>
        <p:xfrm>
          <a:off x="2438400" y="1295400"/>
          <a:ext cx="8305802" cy="22250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702734">
                  <a:extLst>
                    <a:ext uri="{9D8B030D-6E8A-4147-A177-3AD203B41FA5}">
                      <a16:colId xmlns:a16="http://schemas.microsoft.com/office/drawing/2014/main" val="20001"/>
                    </a:ext>
                  </a:extLst>
                </a:gridCol>
                <a:gridCol w="922867">
                  <a:extLst>
                    <a:ext uri="{9D8B030D-6E8A-4147-A177-3AD203B41FA5}">
                      <a16:colId xmlns:a16="http://schemas.microsoft.com/office/drawing/2014/main" val="20002"/>
                    </a:ext>
                  </a:extLst>
                </a:gridCol>
                <a:gridCol w="786145">
                  <a:extLst>
                    <a:ext uri="{9D8B030D-6E8A-4147-A177-3AD203B41FA5}">
                      <a16:colId xmlns:a16="http://schemas.microsoft.com/office/drawing/2014/main" val="20003"/>
                    </a:ext>
                  </a:extLst>
                </a:gridCol>
                <a:gridCol w="1136494">
                  <a:extLst>
                    <a:ext uri="{9D8B030D-6E8A-4147-A177-3AD203B41FA5}">
                      <a16:colId xmlns:a16="http://schemas.microsoft.com/office/drawing/2014/main" val="20004"/>
                    </a:ext>
                  </a:extLst>
                </a:gridCol>
                <a:gridCol w="845961">
                  <a:extLst>
                    <a:ext uri="{9D8B030D-6E8A-4147-A177-3AD203B41FA5}">
                      <a16:colId xmlns:a16="http://schemas.microsoft.com/office/drawing/2014/main" val="20005"/>
                    </a:ext>
                  </a:extLst>
                </a:gridCol>
                <a:gridCol w="922867">
                  <a:extLst>
                    <a:ext uri="{9D8B030D-6E8A-4147-A177-3AD203B41FA5}">
                      <a16:colId xmlns:a16="http://schemas.microsoft.com/office/drawing/2014/main" val="20006"/>
                    </a:ext>
                  </a:extLst>
                </a:gridCol>
                <a:gridCol w="922867">
                  <a:extLst>
                    <a:ext uri="{9D8B030D-6E8A-4147-A177-3AD203B41FA5}">
                      <a16:colId xmlns:a16="http://schemas.microsoft.com/office/drawing/2014/main" val="20007"/>
                    </a:ext>
                  </a:extLst>
                </a:gridCol>
                <a:gridCol w="922867">
                  <a:extLst>
                    <a:ext uri="{9D8B030D-6E8A-4147-A177-3AD203B41FA5}">
                      <a16:colId xmlns:a16="http://schemas.microsoft.com/office/drawing/2014/main" val="20008"/>
                    </a:ext>
                  </a:extLst>
                </a:gridCol>
              </a:tblGrid>
              <a:tr h="370840">
                <a:tc>
                  <a:txBody>
                    <a:bodyPr/>
                    <a:lstStyle/>
                    <a:p>
                      <a:endParaRPr lang="en-US" dirty="0"/>
                    </a:p>
                  </a:txBody>
                  <a:tcPr/>
                </a:tc>
                <a:tc>
                  <a:txBody>
                    <a:bodyPr/>
                    <a:lstStyle/>
                    <a:p>
                      <a:r>
                        <a:rPr lang="en-US" dirty="0"/>
                        <a:t>Who</a:t>
                      </a:r>
                    </a:p>
                  </a:txBody>
                  <a:tcPr/>
                </a:tc>
                <a:tc>
                  <a:txBody>
                    <a:bodyPr/>
                    <a:lstStyle/>
                    <a:p>
                      <a:r>
                        <a:rPr lang="en-US" dirty="0"/>
                        <a:t>Is</a:t>
                      </a:r>
                    </a:p>
                  </a:txBody>
                  <a:tcPr/>
                </a:tc>
                <a:tc>
                  <a:txBody>
                    <a:bodyPr/>
                    <a:lstStyle/>
                    <a:p>
                      <a:r>
                        <a:rPr lang="en-US" dirty="0"/>
                        <a:t>The</a:t>
                      </a:r>
                    </a:p>
                  </a:txBody>
                  <a:tcPr/>
                </a:tc>
                <a:tc>
                  <a:txBody>
                    <a:bodyPr/>
                    <a:lstStyle/>
                    <a:p>
                      <a:r>
                        <a:rPr lang="en-US" dirty="0"/>
                        <a:t>President</a:t>
                      </a:r>
                    </a:p>
                  </a:txBody>
                  <a:tcPr/>
                </a:tc>
                <a:tc>
                  <a:txBody>
                    <a:bodyPr/>
                    <a:lstStyle/>
                    <a:p>
                      <a:r>
                        <a:rPr lang="en-US" dirty="0"/>
                        <a:t>Of</a:t>
                      </a:r>
                    </a:p>
                  </a:txBody>
                  <a:tcPr/>
                </a:tc>
                <a:tc>
                  <a:txBody>
                    <a:bodyPr/>
                    <a:lstStyle/>
                    <a:p>
                      <a:r>
                        <a:rPr lang="en-US" dirty="0"/>
                        <a:t>United</a:t>
                      </a:r>
                    </a:p>
                  </a:txBody>
                  <a:tcPr/>
                </a:tc>
                <a:tc>
                  <a:txBody>
                    <a:bodyPr/>
                    <a:lstStyle/>
                    <a:p>
                      <a:r>
                        <a:rPr lang="en-US" dirty="0"/>
                        <a:t>States</a:t>
                      </a:r>
                    </a:p>
                  </a:txBody>
                  <a:tcPr/>
                </a:tc>
                <a:tc>
                  <a:txBody>
                    <a:bodyPr/>
                    <a:lstStyle/>
                    <a:p>
                      <a:r>
                        <a:rPr lang="en-US" dirty="0"/>
                        <a:t>#words</a:t>
                      </a:r>
                    </a:p>
                  </a:txBody>
                  <a:tcPr/>
                </a:tc>
                <a:extLst>
                  <a:ext uri="{0D108BD9-81ED-4DB2-BD59-A6C34878D82A}">
                    <a16:rowId xmlns:a16="http://schemas.microsoft.com/office/drawing/2014/main" val="10000"/>
                  </a:ext>
                </a:extLst>
              </a:tr>
              <a:tr h="370840">
                <a:tc>
                  <a:txBody>
                    <a:bodyPr/>
                    <a:lstStyle/>
                    <a:p>
                      <a:r>
                        <a:rPr lang="en-US" dirty="0"/>
                        <a:t>D1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6</a:t>
                      </a:r>
                    </a:p>
                  </a:txBody>
                  <a:tcPr/>
                </a:tc>
                <a:extLst>
                  <a:ext uri="{0D108BD9-81ED-4DB2-BD59-A6C34878D82A}">
                    <a16:rowId xmlns:a16="http://schemas.microsoft.com/office/drawing/2014/main" val="10001"/>
                  </a:ext>
                </a:extLst>
              </a:tr>
              <a:tr h="370840">
                <a:tc>
                  <a:txBody>
                    <a:bodyPr/>
                    <a:lstStyle/>
                    <a:p>
                      <a:r>
                        <a:rPr lang="en-US" dirty="0"/>
                        <a:t>D2</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15</a:t>
                      </a:r>
                    </a:p>
                  </a:txBody>
                  <a:tcPr/>
                </a:tc>
                <a:extLst>
                  <a:ext uri="{0D108BD9-81ED-4DB2-BD59-A6C34878D82A}">
                    <a16:rowId xmlns:a16="http://schemas.microsoft.com/office/drawing/2014/main" val="10002"/>
                  </a:ext>
                </a:extLst>
              </a:tr>
              <a:tr h="370840">
                <a:tc>
                  <a:txBody>
                    <a:bodyPr/>
                    <a:lstStyle/>
                    <a:p>
                      <a:r>
                        <a:rPr lang="en-US" dirty="0"/>
                        <a:t>D3</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1</a:t>
                      </a:r>
                    </a:p>
                  </a:txBody>
                  <a:tcPr/>
                </a:tc>
                <a:tc>
                  <a:txBody>
                    <a:bodyPr/>
                    <a:lstStyle/>
                    <a:p>
                      <a:r>
                        <a:rPr lang="en-US" dirty="0"/>
                        <a:t>14</a:t>
                      </a:r>
                    </a:p>
                  </a:txBody>
                  <a:tcPr/>
                </a:tc>
                <a:extLst>
                  <a:ext uri="{0D108BD9-81ED-4DB2-BD59-A6C34878D82A}">
                    <a16:rowId xmlns:a16="http://schemas.microsoft.com/office/drawing/2014/main" val="10003"/>
                  </a:ext>
                </a:extLst>
              </a:tr>
              <a:tr h="370840">
                <a:tc>
                  <a:txBody>
                    <a:bodyPr/>
                    <a:lstStyle/>
                    <a:p>
                      <a:r>
                        <a:rPr lang="en-US" dirty="0"/>
                        <a:t>D4</a:t>
                      </a:r>
                    </a:p>
                  </a:txBody>
                  <a:tcPr/>
                </a:tc>
                <a:tc>
                  <a:txBody>
                    <a:bodyPr/>
                    <a:lstStyle/>
                    <a:p>
                      <a:r>
                        <a:rPr lang="en-US" dirty="0"/>
                        <a:t>1</a:t>
                      </a:r>
                    </a:p>
                  </a:txBody>
                  <a:tcPr/>
                </a:tc>
                <a:tc>
                  <a:txBody>
                    <a:bodyPr/>
                    <a:lstStyle/>
                    <a:p>
                      <a:r>
                        <a:rPr lang="en-US" dirty="0"/>
                        <a:t>0</a:t>
                      </a:r>
                    </a:p>
                  </a:txBody>
                  <a:tcPr/>
                </a:tc>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10004"/>
                  </a:ext>
                </a:extLst>
              </a:tr>
              <a:tr h="370840">
                <a:tc>
                  <a:txBody>
                    <a:bodyPr/>
                    <a:lstStyle/>
                    <a:p>
                      <a:r>
                        <a:rPr lang="en-US" dirty="0"/>
                        <a:t>#D with k</a:t>
                      </a:r>
                    </a:p>
                  </a:txBody>
                  <a:tcPr/>
                </a:tc>
                <a:tc>
                  <a:txBody>
                    <a:bodyPr/>
                    <a:lstStyle/>
                    <a:p>
                      <a:r>
                        <a:rPr lang="en-US" dirty="0"/>
                        <a:t>2</a:t>
                      </a:r>
                    </a:p>
                  </a:txBody>
                  <a:tcPr/>
                </a:tc>
                <a:tc>
                  <a:txBody>
                    <a:bodyPr/>
                    <a:lstStyle/>
                    <a:p>
                      <a:r>
                        <a:rPr lang="en-US" dirty="0"/>
                        <a:t>2</a:t>
                      </a:r>
                    </a:p>
                  </a:txBody>
                  <a:tcPr/>
                </a:tc>
                <a:tc>
                  <a:txBody>
                    <a:bodyPr/>
                    <a:lstStyle/>
                    <a:p>
                      <a:r>
                        <a:rPr lang="en-US" dirty="0"/>
                        <a:t>3</a:t>
                      </a:r>
                    </a:p>
                  </a:txBody>
                  <a:tcPr/>
                </a:tc>
                <a:tc>
                  <a:txBody>
                    <a:bodyPr/>
                    <a:lstStyle/>
                    <a:p>
                      <a:r>
                        <a:rPr lang="en-US" dirty="0"/>
                        <a:t>1</a:t>
                      </a:r>
                    </a:p>
                  </a:txBody>
                  <a:tcPr/>
                </a:tc>
                <a:tc>
                  <a:txBody>
                    <a:bodyPr/>
                    <a:lstStyle/>
                    <a:p>
                      <a:r>
                        <a:rPr lang="en-US" dirty="0"/>
                        <a:t>3</a:t>
                      </a:r>
                    </a:p>
                  </a:txBody>
                  <a:tcPr/>
                </a:tc>
                <a:tc>
                  <a:txBody>
                    <a:bodyPr/>
                    <a:lstStyle/>
                    <a:p>
                      <a:r>
                        <a:rPr lang="en-US" dirty="0"/>
                        <a:t>3</a:t>
                      </a:r>
                    </a:p>
                  </a:txBody>
                  <a:tcPr/>
                </a:tc>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62228150"/>
              </p:ext>
            </p:extLst>
          </p:nvPr>
        </p:nvGraphicFramePr>
        <p:xfrm>
          <a:off x="2514600" y="4419600"/>
          <a:ext cx="8153400" cy="212344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7467600">
                  <a:extLst>
                    <a:ext uri="{9D8B030D-6E8A-4147-A177-3AD203B41FA5}">
                      <a16:colId xmlns:a16="http://schemas.microsoft.com/office/drawing/2014/main" val="20001"/>
                    </a:ext>
                  </a:extLst>
                </a:gridCol>
              </a:tblGrid>
              <a:tr h="370840">
                <a:tc>
                  <a:txBody>
                    <a:bodyPr/>
                    <a:lstStyle/>
                    <a:p>
                      <a:r>
                        <a:rPr lang="en-US" dirty="0"/>
                        <a:t>Doc</a:t>
                      </a:r>
                    </a:p>
                  </a:txBody>
                  <a:tcPr/>
                </a:tc>
                <a:tc>
                  <a:txBody>
                    <a:bodyPr/>
                    <a:lstStyle/>
                    <a:p>
                      <a:r>
                        <a:rPr lang="en-US" dirty="0" err="1"/>
                        <a:t>Tf-Idf</a:t>
                      </a:r>
                      <a:r>
                        <a:rPr lang="en-US" dirty="0"/>
                        <a:t> score</a:t>
                      </a:r>
                    </a:p>
                  </a:txBody>
                  <a:tcPr/>
                </a:tc>
                <a:extLst>
                  <a:ext uri="{0D108BD9-81ED-4DB2-BD59-A6C34878D82A}">
                    <a16:rowId xmlns:a16="http://schemas.microsoft.com/office/drawing/2014/main" val="10000"/>
                  </a:ext>
                </a:extLst>
              </a:tr>
              <a:tr h="370840">
                <a:tc>
                  <a:txBody>
                    <a:bodyPr/>
                    <a:lstStyle/>
                    <a:p>
                      <a:r>
                        <a:rPr lang="en-US" dirty="0"/>
                        <a:t>D1</a:t>
                      </a:r>
                    </a:p>
                  </a:txBody>
                  <a:tcPr/>
                </a:tc>
                <a:tc>
                  <a:txBody>
                    <a:bodyPr/>
                    <a:lstStyle/>
                    <a:p>
                      <a:r>
                        <a:rPr lang="en-US" dirty="0"/>
                        <a:t>(1/6)*log(4/2)+(1/6)*log(4/1)+(1/6)*log(4/3)+(1/6)*log(4/2)=0.736</a:t>
                      </a:r>
                    </a:p>
                  </a:txBody>
                  <a:tcPr/>
                </a:tc>
                <a:extLst>
                  <a:ext uri="{0D108BD9-81ED-4DB2-BD59-A6C34878D82A}">
                    <a16:rowId xmlns:a16="http://schemas.microsoft.com/office/drawing/2014/main" val="10001"/>
                  </a:ext>
                </a:extLst>
              </a:tr>
              <a:tr h="370840">
                <a:tc>
                  <a:txBody>
                    <a:bodyPr/>
                    <a:lstStyle/>
                    <a:p>
                      <a:r>
                        <a:rPr lang="en-US" dirty="0"/>
                        <a:t>D2</a:t>
                      </a:r>
                    </a:p>
                  </a:txBody>
                  <a:tcPr/>
                </a:tc>
                <a:tc>
                  <a:txBody>
                    <a:bodyPr/>
                    <a:lstStyle/>
                    <a:p>
                      <a:r>
                        <a:rPr lang="en-US" dirty="0"/>
                        <a:t>(3/15)*log(4/3)+(2/15)*log(4/3)+(1/15)*log(4/3)=0.166</a:t>
                      </a:r>
                    </a:p>
                  </a:txBody>
                  <a:tcPr/>
                </a:tc>
                <a:extLst>
                  <a:ext uri="{0D108BD9-81ED-4DB2-BD59-A6C34878D82A}">
                    <a16:rowId xmlns:a16="http://schemas.microsoft.com/office/drawing/2014/main" val="10002"/>
                  </a:ext>
                </a:extLst>
              </a:tr>
              <a:tr h="370840">
                <a:tc>
                  <a:txBody>
                    <a:bodyPr/>
                    <a:lstStyle/>
                    <a:p>
                      <a:r>
                        <a:rPr lang="en-US" dirty="0"/>
                        <a:t>D3</a:t>
                      </a:r>
                    </a:p>
                  </a:txBody>
                  <a:tcPr/>
                </a:tc>
                <a:tc>
                  <a:txBody>
                    <a:bodyPr/>
                    <a:lstStyle/>
                    <a:p>
                      <a:r>
                        <a:rPr lang="en-US" dirty="0"/>
                        <a:t>(1/14)*log(4/2)+(1/14)*log(4/2)+(1/14)*log(4/3)+(1/14)*log(4/3)+(3/14)*log(4/3)+(1/14)*log(4/2)=0.363</a:t>
                      </a:r>
                    </a:p>
                  </a:txBody>
                  <a:tcPr/>
                </a:tc>
                <a:extLst>
                  <a:ext uri="{0D108BD9-81ED-4DB2-BD59-A6C34878D82A}">
                    <a16:rowId xmlns:a16="http://schemas.microsoft.com/office/drawing/2014/main" val="10003"/>
                  </a:ext>
                </a:extLst>
              </a:tr>
              <a:tr h="370840">
                <a:tc>
                  <a:txBody>
                    <a:bodyPr/>
                    <a:lstStyle/>
                    <a:p>
                      <a:r>
                        <a:rPr lang="en-US" dirty="0"/>
                        <a:t>D4</a:t>
                      </a:r>
                    </a:p>
                  </a:txBody>
                  <a:tcPr/>
                </a:tc>
                <a:tc>
                  <a:txBody>
                    <a:bodyPr/>
                    <a:lstStyle/>
                    <a:p>
                      <a:r>
                        <a:rPr lang="en-US" dirty="0"/>
                        <a:t>(log(4/2)+2*log(4/3)+log(4/3))/11=0.204</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3124200" y="3505201"/>
                <a:ext cx="6096000" cy="11594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𝑡𝑓𝑖𝑑𝑓</m:t>
                      </m:r>
                      <m:r>
                        <a:rPr lang="en-US" i="1">
                          <a:latin typeface="Cambria Math"/>
                        </a:rPr>
                        <m:t>(</m:t>
                      </m:r>
                      <m:r>
                        <a:rPr lang="en-US" i="1">
                          <a:latin typeface="Cambria Math"/>
                        </a:rPr>
                        <m:t>𝑑</m:t>
                      </m:r>
                      <m:r>
                        <a:rPr lang="en-US" i="1">
                          <a:latin typeface="Cambria Math"/>
                        </a:rPr>
                        <m:t>)=</m:t>
                      </m:r>
                      <m:nary>
                        <m:naryPr>
                          <m:chr m:val="∑"/>
                          <m:ctrlPr>
                            <a:rPr lang="pt-BR" i="1">
                              <a:latin typeface="Cambria Math" panose="02040503050406030204" pitchFamily="18" charset="0"/>
                            </a:rPr>
                          </m:ctrlPr>
                        </m:naryPr>
                        <m:sub>
                          <m:r>
                            <a:rPr lang="pt-BR" i="1">
                              <a:latin typeface="Cambria Math"/>
                            </a:rPr>
                            <m:t>𝑘</m:t>
                          </m:r>
                          <m:r>
                            <a:rPr lang="pt-BR" i="1">
                              <a:latin typeface="Cambria Math"/>
                            </a:rPr>
                            <m:t>=</m:t>
                          </m:r>
                          <m:r>
                            <a:rPr lang="pt-BR" i="1">
                              <a:latin typeface="Cambria Math"/>
                            </a:rPr>
                            <m:t>0</m:t>
                          </m:r>
                        </m:sub>
                        <m:sup>
                          <m:r>
                            <a:rPr lang="en-US" i="1">
                              <a:latin typeface="Cambria Math"/>
                            </a:rPr>
                            <m:t>|</m:t>
                          </m:r>
                          <m:r>
                            <a:rPr lang="en-US" i="1">
                              <a:latin typeface="Cambria Math"/>
                            </a:rPr>
                            <m:t>𝑄</m:t>
                          </m:r>
                          <m:r>
                            <a:rPr lang="en-US" i="1">
                              <a:latin typeface="Cambria Math"/>
                            </a:rPr>
                            <m:t>|</m:t>
                          </m:r>
                        </m:sup>
                        <m:e>
                          <m:f>
                            <m:fPr>
                              <m:ctrlPr>
                                <a:rPr lang="pt-BR" i="1">
                                  <a:latin typeface="Cambria Math" panose="02040503050406030204" pitchFamily="18" charset="0"/>
                                </a:rPr>
                              </m:ctrlPr>
                            </m:fPr>
                            <m:num>
                              <m:r>
                                <a:rPr lang="en-US" i="1">
                                  <a:latin typeface="Cambria Math"/>
                                </a:rPr>
                                <m:t>#</m:t>
                              </m:r>
                              <m:r>
                                <a:rPr lang="en-US" i="1">
                                  <a:latin typeface="Cambria Math"/>
                                </a:rPr>
                                <m:t>𝑘</m:t>
                              </m:r>
                              <m:r>
                                <a:rPr lang="en-US" i="1">
                                  <a:latin typeface="Cambria Math"/>
                                </a:rPr>
                                <m:t> </m:t>
                              </m:r>
                              <m:r>
                                <a:rPr lang="en-US" i="1">
                                  <a:latin typeface="Cambria Math"/>
                                </a:rPr>
                                <m:t>𝑖𝑛</m:t>
                              </m:r>
                              <m:r>
                                <a:rPr lang="en-US" i="1">
                                  <a:latin typeface="Cambria Math"/>
                                </a:rPr>
                                <m:t> </m:t>
                              </m:r>
                              <m:r>
                                <a:rPr lang="en-US" i="1">
                                  <a:latin typeface="Cambria Math"/>
                                </a:rPr>
                                <m:t>𝑑</m:t>
                              </m:r>
                            </m:num>
                            <m:den>
                              <m:r>
                                <a:rPr lang="en-US" i="1">
                                  <a:latin typeface="Cambria Math"/>
                                </a:rPr>
                                <m:t>|</m:t>
                              </m:r>
                              <m:r>
                                <a:rPr lang="en-US" i="1">
                                  <a:latin typeface="Cambria Math"/>
                                </a:rPr>
                                <m:t>𝑑</m:t>
                              </m:r>
                              <m:r>
                                <a:rPr lang="en-US" i="1">
                                  <a:latin typeface="Cambria Math"/>
                                </a:rPr>
                                <m:t>|</m:t>
                              </m:r>
                            </m:den>
                          </m:f>
                          <m:r>
                            <m:rPr>
                              <m:sty m:val="p"/>
                            </m:rPr>
                            <a:rPr lang="en-US">
                              <a:latin typeface="Cambria Math"/>
                            </a:rPr>
                            <m:t>log</m:t>
                          </m:r>
                          <m:r>
                            <a:rPr lang="en-US" i="1">
                              <a:latin typeface="Cambria Math"/>
                            </a:rPr>
                            <m:t>⁡(</m:t>
                          </m:r>
                          <m:f>
                            <m:fPr>
                              <m:ctrlPr>
                                <a:rPr lang="pt-BR"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a:rPr>
                                    <m:t>𝐷</m:t>
                                  </m:r>
                                </m:e>
                              </m:d>
                            </m:num>
                            <m:den>
                              <m:r>
                                <a:rPr lang="en-US" i="1">
                                  <a:latin typeface="Cambria Math"/>
                                </a:rPr>
                                <m:t>#</m:t>
                              </m:r>
                              <m:r>
                                <a:rPr lang="en-US" i="1">
                                  <a:latin typeface="Cambria Math"/>
                                </a:rPr>
                                <m:t>𝐷</m:t>
                              </m:r>
                              <m:r>
                                <a:rPr lang="en-US" i="1">
                                  <a:latin typeface="Cambria Math"/>
                                </a:rPr>
                                <m:t> </m:t>
                              </m:r>
                              <m:r>
                                <a:rPr lang="en-US" i="1">
                                  <a:latin typeface="Cambria Math"/>
                                </a:rPr>
                                <m:t>𝑤𝑖𝑡</m:t>
                              </m:r>
                              <m:r>
                                <a:rPr lang="en-US" i="1">
                                  <a:latin typeface="Cambria Math"/>
                                </a:rPr>
                                <m:t>h</m:t>
                              </m:r>
                              <m:r>
                                <a:rPr lang="en-US" i="1">
                                  <a:latin typeface="Cambria Math"/>
                                </a:rPr>
                                <m:t> </m:t>
                              </m:r>
                              <m:r>
                                <a:rPr lang="en-US" i="1">
                                  <a:latin typeface="Cambria Math"/>
                                </a:rPr>
                                <m:t>𝑘</m:t>
                              </m:r>
                            </m:den>
                          </m:f>
                          <m:r>
                            <a:rPr lang="en-US" i="1">
                              <a:latin typeface="Cambria Math"/>
                            </a:rPr>
                            <m:t>)</m:t>
                          </m:r>
                        </m:e>
                      </m:nary>
                    </m:oMath>
                  </m:oMathPara>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124200" y="3505201"/>
                <a:ext cx="6096000" cy="1159485"/>
              </a:xfrm>
              <a:prstGeom prst="rect">
                <a:avLst/>
              </a:prstGeom>
              <a:blipFill>
                <a:blip r:embed="rId3"/>
                <a:stretch>
                  <a:fillRect/>
                </a:stretch>
              </a:blipFill>
            </p:spPr>
            <p:txBody>
              <a:bodyPr/>
              <a:lstStyle/>
              <a:p>
                <a:r>
                  <a:rPr lang="he-IL">
                    <a:noFill/>
                  </a:rPr>
                  <a:t> </a:t>
                </a:r>
              </a:p>
            </p:txBody>
          </p:sp>
        </mc:Fallback>
      </mc:AlternateContent>
      <p:sp>
        <p:nvSpPr>
          <p:cNvPr id="7" name="מציין מיקום של מספר שקופית 6">
            <a:extLst>
              <a:ext uri="{FF2B5EF4-FFF2-40B4-BE49-F238E27FC236}">
                <a16:creationId xmlns:a16="http://schemas.microsoft.com/office/drawing/2014/main" id="{43E4E2F8-CAF5-4B57-9687-CAA1F911AF4F}"/>
              </a:ext>
            </a:extLst>
          </p:cNvPr>
          <p:cNvSpPr>
            <a:spLocks noGrp="1"/>
          </p:cNvSpPr>
          <p:nvPr>
            <p:ph type="sldNum" sz="quarter" idx="12"/>
          </p:nvPr>
        </p:nvSpPr>
        <p:spPr>
          <a:xfrm>
            <a:off x="9271000" y="6356351"/>
            <a:ext cx="2844800" cy="365125"/>
          </a:xfrm>
        </p:spPr>
        <p:txBody>
          <a:bodyPr/>
          <a:lstStyle/>
          <a:p>
            <a:fld id="{B6F15528-21DE-4FAA-801E-634DDDAF4B2B}" type="slidenum">
              <a:rPr lang="en-US" smtClean="0"/>
              <a:pPr/>
              <a:t>90</a:t>
            </a:fld>
            <a:endParaRPr lang="en-US"/>
          </a:p>
        </p:txBody>
      </p:sp>
      <p:sp>
        <p:nvSpPr>
          <p:cNvPr id="8" name="תיבת טקסט 7">
            <a:extLst>
              <a:ext uri="{FF2B5EF4-FFF2-40B4-BE49-F238E27FC236}">
                <a16:creationId xmlns:a16="http://schemas.microsoft.com/office/drawing/2014/main" id="{D1A80DC7-9B89-47FB-8A4A-9FC64CFC3BC0}"/>
              </a:ext>
            </a:extLst>
          </p:cNvPr>
          <p:cNvSpPr txBox="1"/>
          <p:nvPr/>
        </p:nvSpPr>
        <p:spPr>
          <a:xfrm>
            <a:off x="7620" y="3059668"/>
            <a:ext cx="17526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1">
            <a:spAutoFit/>
          </a:bodyPr>
          <a:lstStyle/>
          <a:p>
            <a:r>
              <a:rPr lang="en-US" sz="1400" dirty="0"/>
              <a:t>number of documents with the word “k”</a:t>
            </a:r>
            <a:endParaRPr lang="he-IL" sz="1400" dirty="0"/>
          </a:p>
        </p:txBody>
      </p:sp>
      <p:cxnSp>
        <p:nvCxnSpPr>
          <p:cNvPr id="12" name="מחבר חץ ישר 11">
            <a:extLst>
              <a:ext uri="{FF2B5EF4-FFF2-40B4-BE49-F238E27FC236}">
                <a16:creationId xmlns:a16="http://schemas.microsoft.com/office/drawing/2014/main" id="{F32E3E7C-FD74-4241-8A2C-80B8CE6BC69A}"/>
              </a:ext>
            </a:extLst>
          </p:cNvPr>
          <p:cNvCxnSpPr>
            <a:stCxn id="8" idx="3"/>
          </p:cNvCxnSpPr>
          <p:nvPr/>
        </p:nvCxnSpPr>
        <p:spPr>
          <a:xfrm>
            <a:off x="1760220" y="3429000"/>
            <a:ext cx="678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0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idx="1"/>
          </p:nvPr>
        </p:nvSpPr>
        <p:spPr/>
        <p:txBody>
          <a:bodyPr/>
          <a:lstStyle/>
          <a:p>
            <a:r>
              <a:rPr lang="en-US" dirty="0"/>
              <a:t>Store information as graphs, with nodes and relations between the nodes.</a:t>
            </a:r>
          </a:p>
          <a:p>
            <a:r>
              <a:rPr lang="en-US" dirty="0"/>
              <a:t>Allow interesting queries such as, finding all the friends of a person, all their friends, and so on until 10 levels.</a:t>
            </a:r>
          </a:p>
        </p:txBody>
      </p:sp>
      <p:sp>
        <p:nvSpPr>
          <p:cNvPr id="4" name="מציין מיקום של מספר שקופית 3">
            <a:extLst>
              <a:ext uri="{FF2B5EF4-FFF2-40B4-BE49-F238E27FC236}">
                <a16:creationId xmlns:a16="http://schemas.microsoft.com/office/drawing/2014/main" id="{8A879038-EFFA-4A97-92DA-06C2DBEDE67A}"/>
              </a:ext>
            </a:extLst>
          </p:cNvPr>
          <p:cNvSpPr>
            <a:spLocks noGrp="1"/>
          </p:cNvSpPr>
          <p:nvPr>
            <p:ph type="sldNum" sz="quarter" idx="12"/>
          </p:nvPr>
        </p:nvSpPr>
        <p:spPr/>
        <p:txBody>
          <a:bodyPr/>
          <a:lstStyle/>
          <a:p>
            <a:fld id="{B6F15528-21DE-4FAA-801E-634DDDAF4B2B}" type="slidenum">
              <a:rPr lang="en-US" smtClean="0"/>
              <a:pPr/>
              <a:t>91</a:t>
            </a:fld>
            <a:endParaRPr lang="en-US"/>
          </a:p>
        </p:txBody>
      </p:sp>
      <p:pic>
        <p:nvPicPr>
          <p:cNvPr id="5" name="תמונה 4">
            <a:extLst>
              <a:ext uri="{FF2B5EF4-FFF2-40B4-BE49-F238E27FC236}">
                <a16:creationId xmlns:a16="http://schemas.microsoft.com/office/drawing/2014/main" id="{CAE28F97-6598-44A7-B737-3641400064AF}"/>
              </a:ext>
            </a:extLst>
          </p:cNvPr>
          <p:cNvPicPr>
            <a:picLocks noChangeAspect="1"/>
          </p:cNvPicPr>
          <p:nvPr/>
        </p:nvPicPr>
        <p:blipFill>
          <a:blip r:embed="rId3"/>
          <a:stretch>
            <a:fillRect/>
          </a:stretch>
        </p:blipFill>
        <p:spPr>
          <a:xfrm>
            <a:off x="3200400" y="4191000"/>
            <a:ext cx="1458297" cy="1621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733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i="1" dirty="0">
                <a:solidFill>
                  <a:schemeClr val="accent2">
                    <a:lumMod val="75000"/>
                  </a:schemeClr>
                </a:solidFill>
              </a:rPr>
              <a:t>Resource Description Framework </a:t>
            </a:r>
            <a:r>
              <a:rPr lang="en-US" dirty="0"/>
              <a:t>(RDF) graph databases</a:t>
            </a:r>
          </a:p>
        </p:txBody>
      </p:sp>
      <p:sp>
        <p:nvSpPr>
          <p:cNvPr id="3" name="Content Placeholder 2"/>
          <p:cNvSpPr>
            <a:spLocks noGrp="1"/>
          </p:cNvSpPr>
          <p:nvPr>
            <p:ph idx="1"/>
          </p:nvPr>
        </p:nvSpPr>
        <p:spPr/>
        <p:txBody>
          <a:bodyPr/>
          <a:lstStyle/>
          <a:p>
            <a:r>
              <a:rPr lang="en-US" dirty="0"/>
              <a:t>RDF is a standard model for data interchange on the Web.</a:t>
            </a:r>
          </a:p>
          <a:p>
            <a:r>
              <a:rPr lang="en-US" dirty="0"/>
              <a:t>RDF has features that facilitate data merging even if the underlying schemas differ.</a:t>
            </a:r>
          </a:p>
          <a:p>
            <a:r>
              <a:rPr lang="en-US" dirty="0"/>
              <a:t>RDF specifically supports the evolution of schemas over time without requiring all the data consumers to be changed.</a:t>
            </a:r>
          </a:p>
        </p:txBody>
      </p:sp>
      <p:sp>
        <p:nvSpPr>
          <p:cNvPr id="4" name="מציין מיקום של מספר שקופית 3">
            <a:extLst>
              <a:ext uri="{FF2B5EF4-FFF2-40B4-BE49-F238E27FC236}">
                <a16:creationId xmlns:a16="http://schemas.microsoft.com/office/drawing/2014/main" id="{6354DA82-13A8-432F-BDF9-B9A07B0A559E}"/>
              </a:ext>
            </a:extLst>
          </p:cNvPr>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64700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RDF Triples</a:t>
            </a:r>
          </a:p>
        </p:txBody>
      </p:sp>
      <p:sp>
        <p:nvSpPr>
          <p:cNvPr id="3" name="Content Placeholder 2"/>
          <p:cNvSpPr>
            <a:spLocks noGrp="1"/>
          </p:cNvSpPr>
          <p:nvPr>
            <p:ph idx="1"/>
          </p:nvPr>
        </p:nvSpPr>
        <p:spPr/>
        <p:txBody>
          <a:bodyPr>
            <a:normAutofit/>
          </a:bodyPr>
          <a:lstStyle/>
          <a:p>
            <a:r>
              <a:rPr lang="en-US" dirty="0"/>
              <a:t>The dataset includes a list of triples of the form: </a:t>
            </a:r>
          </a:p>
          <a:p>
            <a:pPr lvl="1"/>
            <a:r>
              <a:rPr lang="en-US" dirty="0"/>
              <a:t>subject, predicate, object.</a:t>
            </a:r>
          </a:p>
          <a:p>
            <a:endParaRPr lang="en-US" dirty="0"/>
          </a:p>
          <a:p>
            <a:endParaRPr lang="en-US" dirty="0"/>
          </a:p>
          <a:p>
            <a:endParaRPr lang="en-US" dirty="0"/>
          </a:p>
          <a:p>
            <a:r>
              <a:rPr lang="en-US" dirty="0"/>
              <a:t>All data is presented only by these triples.</a:t>
            </a:r>
          </a:p>
          <a:p>
            <a:r>
              <a:rPr lang="en-US" dirty="0"/>
              <a:t>There is only a single "table", containing all these triples (a triple store).</a:t>
            </a:r>
          </a:p>
        </p:txBody>
      </p:sp>
      <p:grpSp>
        <p:nvGrpSpPr>
          <p:cNvPr id="4" name="Group 3"/>
          <p:cNvGrpSpPr/>
          <p:nvPr/>
        </p:nvGrpSpPr>
        <p:grpSpPr>
          <a:xfrm>
            <a:off x="4503934" y="3048000"/>
            <a:ext cx="4495800" cy="914400"/>
            <a:chOff x="3581400" y="5562600"/>
            <a:chExt cx="4495800" cy="914400"/>
          </a:xfrm>
        </p:grpSpPr>
        <p:sp>
          <p:nvSpPr>
            <p:cNvPr id="5" name="Oval 4"/>
            <p:cNvSpPr/>
            <p:nvPr/>
          </p:nvSpPr>
          <p:spPr>
            <a:xfrm>
              <a:off x="3581400" y="5562600"/>
              <a:ext cx="1295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6" name="Oval 5"/>
            <p:cNvSpPr/>
            <p:nvPr/>
          </p:nvSpPr>
          <p:spPr>
            <a:xfrm>
              <a:off x="6934200" y="5562600"/>
              <a:ext cx="1143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p>
          </p:txBody>
        </p:sp>
        <p:cxnSp>
          <p:nvCxnSpPr>
            <p:cNvPr id="7" name="Straight Connector 6"/>
            <p:cNvCxnSpPr>
              <a:stCxn id="5" idx="6"/>
              <a:endCxn id="6" idx="2"/>
            </p:cNvCxnSpPr>
            <p:nvPr/>
          </p:nvCxnSpPr>
          <p:spPr>
            <a:xfrm>
              <a:off x="4876800" y="6019800"/>
              <a:ext cx="2057400" cy="0"/>
            </a:xfrm>
            <a:prstGeom prst="line">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05400" y="5638800"/>
              <a:ext cx="1295400" cy="369332"/>
            </a:xfrm>
            <a:prstGeom prst="rect">
              <a:avLst/>
            </a:prstGeom>
            <a:noFill/>
          </p:spPr>
          <p:txBody>
            <a:bodyPr wrap="square" rtlCol="0">
              <a:spAutoFit/>
            </a:bodyPr>
            <a:lstStyle/>
            <a:p>
              <a:pPr algn="ctr"/>
              <a:r>
                <a:rPr lang="en-US" dirty="0"/>
                <a:t>Predicate</a:t>
              </a:r>
            </a:p>
          </p:txBody>
        </p:sp>
      </p:grpSp>
      <p:sp>
        <p:nvSpPr>
          <p:cNvPr id="9" name="מציין מיקום של מספר שקופית 8">
            <a:extLst>
              <a:ext uri="{FF2B5EF4-FFF2-40B4-BE49-F238E27FC236}">
                <a16:creationId xmlns:a16="http://schemas.microsoft.com/office/drawing/2014/main" id="{74DD23CF-DB95-4F31-8782-00BD05660833}"/>
              </a:ext>
            </a:extLst>
          </p:cNvPr>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411780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Jena</a:t>
            </a:r>
          </a:p>
        </p:txBody>
      </p:sp>
      <p:sp>
        <p:nvSpPr>
          <p:cNvPr id="3" name="Content Placeholder 2"/>
          <p:cNvSpPr>
            <a:spLocks noGrp="1"/>
          </p:cNvSpPr>
          <p:nvPr>
            <p:ph idx="1"/>
          </p:nvPr>
        </p:nvSpPr>
        <p:spPr/>
        <p:txBody>
          <a:bodyPr/>
          <a:lstStyle/>
          <a:p>
            <a:r>
              <a:rPr lang="en-US" dirty="0"/>
              <a:t>Download from: </a:t>
            </a:r>
            <a:r>
              <a:rPr lang="en-US" dirty="0">
                <a:hlinkClick r:id="rId3"/>
              </a:rPr>
              <a:t>https://jena.apache.org/download/index.cgi</a:t>
            </a:r>
            <a:endParaRPr lang="en-US" dirty="0"/>
          </a:p>
          <a:p>
            <a:r>
              <a:rPr lang="en-US" dirty="0"/>
              <a:t>There is no need to actually install Jena, unless you intend to use it.</a:t>
            </a:r>
          </a:p>
          <a:p>
            <a:r>
              <a:rPr lang="en-US" dirty="0"/>
              <a:t>Jena uses URIs to identify all entities and relations.</a:t>
            </a:r>
          </a:p>
          <a:p>
            <a:r>
              <a:rPr lang="en-US" dirty="0"/>
              <a:t>We will focus on </a:t>
            </a:r>
            <a:r>
              <a:rPr lang="en-US" dirty="0">
                <a:solidFill>
                  <a:schemeClr val="accent2">
                    <a:lumMod val="75000"/>
                  </a:schemeClr>
                </a:solidFill>
              </a:rPr>
              <a:t>SPARQL</a:t>
            </a:r>
            <a:r>
              <a:rPr lang="en-US" dirty="0"/>
              <a:t> which is the RDF query language.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2286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09E456A4-8619-4DB7-A87F-994EA42D1B73}"/>
              </a:ext>
            </a:extLst>
          </p:cNvPr>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1855690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ARQ / SPARQL</a:t>
            </a:r>
          </a:p>
        </p:txBody>
      </p:sp>
      <p:sp>
        <p:nvSpPr>
          <p:cNvPr id="3" name="Content Placeholder 2"/>
          <p:cNvSpPr>
            <a:spLocks noGrp="1"/>
          </p:cNvSpPr>
          <p:nvPr>
            <p:ph idx="1"/>
          </p:nvPr>
        </p:nvSpPr>
        <p:spPr/>
        <p:txBody>
          <a:bodyPr>
            <a:normAutofit/>
          </a:bodyPr>
          <a:lstStyle/>
          <a:p>
            <a:r>
              <a:rPr lang="en-US" dirty="0"/>
              <a:t>RDF query language is called SPARQL.</a:t>
            </a:r>
          </a:p>
          <a:p>
            <a:r>
              <a:rPr lang="en-US" dirty="0"/>
              <a:t>ARQ is an implementation of </a:t>
            </a:r>
            <a:r>
              <a:rPr lang="pt-BR" dirty="0"/>
              <a:t>a SPARQL Processor for Jena</a:t>
            </a:r>
            <a:r>
              <a:rPr lang="en-US" dirty="0"/>
              <a:t>.</a:t>
            </a:r>
          </a:p>
          <a:p>
            <a:r>
              <a:rPr lang="en-US" dirty="0"/>
              <a:t>All queries include a set of triples: subject, predicate, object.</a:t>
            </a:r>
          </a:p>
          <a:p>
            <a:r>
              <a:rPr lang="en-US" dirty="0"/>
              <a:t>We will only learn selection.</a:t>
            </a:r>
          </a:p>
          <a:p>
            <a:r>
              <a:rPr lang="en-US" dirty="0"/>
              <a:t>You can try SPARQL at: </a:t>
            </a:r>
            <a:r>
              <a:rPr lang="en-US" u="sng" dirty="0">
                <a:hlinkClick r:id="rId3"/>
              </a:rPr>
              <a:t>http://sparql-playground.sib.swiss/</a:t>
            </a:r>
            <a:endParaRPr lang="en-US" u="sng" dirty="0"/>
          </a:p>
          <a:p>
            <a:r>
              <a:rPr lang="en-US" dirty="0"/>
              <a:t>[The queries and images in the following slides are taken from there.]</a:t>
            </a:r>
          </a:p>
          <a:p>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מספר שקופית 3">
            <a:extLst>
              <a:ext uri="{FF2B5EF4-FFF2-40B4-BE49-F238E27FC236}">
                <a16:creationId xmlns:a16="http://schemas.microsoft.com/office/drawing/2014/main" id="{ED1549B1-1A20-4665-B64A-13D3192077F2}"/>
              </a:ext>
            </a:extLst>
          </p:cNvPr>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3838657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Partial View of Our Database (Ontology + Data)</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61157"/>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447800"/>
            <a:ext cx="71056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מציין מיקום של מספר שקופית 4">
            <a:extLst>
              <a:ext uri="{FF2B5EF4-FFF2-40B4-BE49-F238E27FC236}">
                <a16:creationId xmlns:a16="http://schemas.microsoft.com/office/drawing/2014/main" id="{BF052992-36F5-475A-8613-5FAE7C98E0D7}"/>
              </a:ext>
            </a:extLst>
          </p:cNvPr>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2573103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p>
        </p:txBody>
      </p:sp>
      <p:sp>
        <p:nvSpPr>
          <p:cNvPr id="3" name="Content Placeholder 2"/>
          <p:cNvSpPr>
            <a:spLocks noGrp="1"/>
          </p:cNvSpPr>
          <p:nvPr>
            <p:ph idx="1"/>
          </p:nvPr>
        </p:nvSpPr>
        <p:spPr/>
        <p:txBody>
          <a:bodyPr/>
          <a:lstStyle/>
          <a:p>
            <a:r>
              <a:rPr lang="en-US" dirty="0">
                <a:solidFill>
                  <a:srgbClr val="0070C0"/>
                </a:solidFill>
              </a:rPr>
              <a:t>SELECT * WHERE {?s ?p ?o}</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80271622"/>
              </p:ext>
            </p:extLst>
          </p:nvPr>
        </p:nvGraphicFramePr>
        <p:xfrm>
          <a:off x="1681780" y="2209800"/>
          <a:ext cx="4191000" cy="13997818"/>
        </p:xfrm>
        <a:graphic>
          <a:graphicData uri="http://schemas.openxmlformats.org/drawingml/2006/table">
            <a:tbl>
              <a:tblPr>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56744">
                <a:tc>
                  <a:txBody>
                    <a:bodyPr/>
                    <a:lstStyle/>
                    <a:p>
                      <a:pPr algn="ctr" fontAlgn="ctr"/>
                      <a:r>
                        <a:rPr lang="en-US" sz="1200" u="none" strike="noStrike" dirty="0">
                          <a:effectLst/>
                        </a:rPr>
                        <a:t>s</a:t>
                      </a:r>
                      <a:endParaRPr lang="en-US" sz="1200" b="1" i="0" u="none" strike="noStrike" dirty="0">
                        <a:solidFill>
                          <a:srgbClr val="000000"/>
                        </a:solidFill>
                        <a:effectLst/>
                        <a:latin typeface="Calibri"/>
                      </a:endParaRPr>
                    </a:p>
                  </a:txBody>
                  <a:tcPr marL="1337" marR="1337" marT="1337" marB="0" anchor="ctr"/>
                </a:tc>
                <a:tc>
                  <a:txBody>
                    <a:bodyPr/>
                    <a:lstStyle/>
                    <a:p>
                      <a:pPr algn="ctr" fontAlgn="ctr"/>
                      <a:r>
                        <a:rPr lang="en-US" sz="1200" u="none" strike="noStrike">
                          <a:effectLst/>
                        </a:rPr>
                        <a:t>p</a:t>
                      </a:r>
                      <a:endParaRPr lang="en-US" sz="1200" b="1" i="0" u="none" strike="noStrike">
                        <a:solidFill>
                          <a:srgbClr val="000000"/>
                        </a:solidFill>
                        <a:effectLst/>
                        <a:latin typeface="Calibri"/>
                      </a:endParaRPr>
                    </a:p>
                  </a:txBody>
                  <a:tcPr marL="1337" marR="1337" marT="1337" marB="0" anchor="ctr"/>
                </a:tc>
                <a:tc>
                  <a:txBody>
                    <a:bodyPr/>
                    <a:lstStyle/>
                    <a:p>
                      <a:pPr algn="ctr" fontAlgn="ctr"/>
                      <a:r>
                        <a:rPr lang="en-US" sz="1200" u="none" strike="noStrike" dirty="0">
                          <a:effectLst/>
                        </a:rPr>
                        <a:t>o</a:t>
                      </a:r>
                      <a:endParaRPr lang="en-US" sz="1200" b="1" i="0" u="none" strike="noStrike" dirty="0">
                        <a:solidFill>
                          <a:srgbClr val="000000"/>
                        </a:solidFill>
                        <a:effectLst/>
                        <a:latin typeface="Calibri"/>
                      </a:endParaRPr>
                    </a:p>
                  </a:txBody>
                  <a:tcPr marL="1337" marR="1337" marT="1337" marB="0" anchor="ctr"/>
                </a:tc>
                <a:extLst>
                  <a:ext uri="{0D108BD9-81ED-4DB2-BD59-A6C34878D82A}">
                    <a16:rowId xmlns:a16="http://schemas.microsoft.com/office/drawing/2014/main" val="10000"/>
                  </a:ext>
                </a:extLst>
              </a:tr>
              <a:tr h="113489">
                <a:tc>
                  <a:txBody>
                    <a:bodyPr/>
                    <a:lstStyle/>
                    <a:p>
                      <a:pPr algn="l" fontAlgn="ctr"/>
                      <a:r>
                        <a:rPr lang="en-US" sz="1200" u="none" strike="noStrike">
                          <a:effectLst/>
                        </a:rPr>
                        <a:t>ttr:Eve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rPr>
                        <a:t>dbo:parent</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1"/>
                  </a:ext>
                </a:extLst>
              </a:tr>
              <a:tr h="113489">
                <a:tc>
                  <a:txBody>
                    <a:bodyPr/>
                    <a:lstStyle/>
                    <a:p>
                      <a:pPr algn="l" fontAlgn="ctr"/>
                      <a:r>
                        <a:rPr lang="en-US" sz="1200" u="none" strike="noStrike">
                          <a:effectLst/>
                        </a:rPr>
                        <a:t>ttr:Eve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dbp:birthDate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"2006-11-03"</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2"/>
                  </a:ext>
                </a:extLst>
              </a:tr>
              <a:tr h="113489">
                <a:tc>
                  <a:txBody>
                    <a:bodyPr/>
                    <a:lstStyle/>
                    <a:p>
                      <a:pPr algn="l" fontAlgn="ctr"/>
                      <a:r>
                        <a:rPr lang="en-US" sz="1200" u="none" strike="noStrike">
                          <a:effectLst/>
                        </a:rPr>
                        <a:t>ttr:Eve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"Eve"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3"/>
                  </a:ext>
                </a:extLst>
              </a:tr>
              <a:tr h="56744">
                <a:tc>
                  <a:txBody>
                    <a:bodyPr/>
                    <a:lstStyle/>
                    <a:p>
                      <a:pPr algn="l" fontAlgn="ctr"/>
                      <a:r>
                        <a:rPr lang="en-US" sz="1200" u="none" strike="noStrike">
                          <a:effectLst/>
                        </a:rPr>
                        <a:t>ttr:Eve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"female"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4"/>
                  </a:ext>
                </a:extLst>
              </a:tr>
              <a:tr h="113489">
                <a:tc>
                  <a:txBody>
                    <a:bodyPr/>
                    <a:lstStyle/>
                    <a:p>
                      <a:pPr algn="l" fontAlgn="ctr"/>
                      <a:r>
                        <a:rPr lang="en-US" sz="1200" u="none" strike="noStrike">
                          <a:effectLst/>
                        </a:rPr>
                        <a:t>ttr:Eve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rPr>
                        <a:t>rdf:type</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dbo:Person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5"/>
                  </a:ext>
                </a:extLst>
              </a:tr>
              <a:tr h="113489">
                <a:tc>
                  <a:txBody>
                    <a:bodyPr/>
                    <a:lstStyle/>
                    <a:p>
                      <a:pPr algn="l" fontAlgn="ctr"/>
                      <a:r>
                        <a:rPr lang="en-US" sz="1200" u="none" strike="noStrike" dirty="0" err="1">
                          <a:effectLst/>
                        </a:rPr>
                        <a:t>ttr:John</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dbp:birthDate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"1942-02-02"</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6"/>
                  </a:ext>
                </a:extLst>
              </a:tr>
              <a:tr h="113489">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a:effectLst/>
                        </a:rPr>
                        <a:t>"John"</a:t>
                      </a:r>
                      <a:endParaRPr lang="en-US" sz="1200" b="0" i="0" u="none" strike="noStrike" dirty="0">
                        <a:solidFill>
                          <a:srgbClr val="000000"/>
                        </a:solidFill>
                        <a:effectLst/>
                        <a:latin typeface="Calibri"/>
                      </a:endParaRPr>
                    </a:p>
                  </a:txBody>
                  <a:tcPr marL="1337" marR="1337" marT="1337" marB="0" anchor="ctr"/>
                </a:tc>
                <a:extLst>
                  <a:ext uri="{0D108BD9-81ED-4DB2-BD59-A6C34878D82A}">
                    <a16:rowId xmlns:a16="http://schemas.microsoft.com/office/drawing/2014/main" val="10007"/>
                  </a:ext>
                </a:extLst>
              </a:tr>
              <a:tr h="113489">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8"/>
                  </a:ext>
                </a:extLst>
              </a:tr>
              <a:tr h="113489">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09"/>
                  </a:ext>
                </a:extLst>
              </a:tr>
              <a:tr h="56744">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rPr>
                        <a:t>tto:sex</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dirty="0">
                          <a:effectLst/>
                        </a:rPr>
                        <a:t>"male"</a:t>
                      </a:r>
                      <a:endParaRPr lang="en-US" sz="1200" b="0" i="0" u="none" strike="noStrike" dirty="0">
                        <a:solidFill>
                          <a:srgbClr val="000000"/>
                        </a:solidFill>
                        <a:effectLst/>
                        <a:latin typeface="Calibri"/>
                      </a:endParaRPr>
                    </a:p>
                  </a:txBody>
                  <a:tcPr marL="1337" marR="1337" marT="1337" marB="0" anchor="ctr"/>
                </a:tc>
                <a:extLst>
                  <a:ext uri="{0D108BD9-81ED-4DB2-BD59-A6C34878D82A}">
                    <a16:rowId xmlns:a16="http://schemas.microsoft.com/office/drawing/2014/main" val="10010"/>
                  </a:ext>
                </a:extLst>
              </a:tr>
              <a:tr h="113489">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dbo:Person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1"/>
                  </a:ext>
                </a:extLst>
              </a:tr>
              <a:tr h="113489">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"Luna"</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2"/>
                  </a:ext>
                </a:extLst>
              </a:tr>
              <a:tr h="113489">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tto:color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"violet"</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3"/>
                  </a:ext>
                </a:extLst>
              </a:tr>
              <a:tr h="113489">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"female"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4"/>
                  </a:ext>
                </a:extLst>
              </a:tr>
              <a:tr h="113489">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"4.2"</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5"/>
                  </a:ext>
                </a:extLst>
              </a:tr>
              <a:tr h="113489">
                <a:tc>
                  <a:txBody>
                    <a:bodyPr/>
                    <a:lstStyle/>
                    <a:p>
                      <a:pPr algn="l" fontAlgn="ctr"/>
                      <a:r>
                        <a:rPr lang="en-US" sz="1200" u="none" strike="noStrike">
                          <a:effectLst/>
                        </a:rPr>
                        <a:t>ttr:LunaCat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6"/>
                  </a:ext>
                </a:extLst>
              </a:tr>
              <a:tr h="113489">
                <a:tc>
                  <a:txBody>
                    <a:bodyPr/>
                    <a:lstStyle/>
                    <a:p>
                      <a:pPr algn="l" fontAlgn="ctr"/>
                      <a:r>
                        <a:rPr lang="en-US" sz="1200" u="none" strike="noStrike">
                          <a:effectLst/>
                        </a:rPr>
                        <a:t>ttr:RexDog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"Rex"</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7"/>
                  </a:ext>
                </a:extLst>
              </a:tr>
              <a:tr h="113489">
                <a:tc>
                  <a:txBody>
                    <a:bodyPr/>
                    <a:lstStyle/>
                    <a:p>
                      <a:pPr algn="l" fontAlgn="ctr"/>
                      <a:r>
                        <a:rPr lang="en-US" sz="1200" u="none" strike="noStrike" dirty="0" err="1">
                          <a:effectLst/>
                        </a:rPr>
                        <a:t>ttr:RexDog</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tto:color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"brown"</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8"/>
                  </a:ext>
                </a:extLst>
              </a:tr>
              <a:tr h="113489">
                <a:tc>
                  <a:txBody>
                    <a:bodyPr/>
                    <a:lstStyle/>
                    <a:p>
                      <a:pPr algn="l" fontAlgn="ctr"/>
                      <a:r>
                        <a:rPr lang="en-US" sz="1200" u="none" strike="noStrike">
                          <a:effectLst/>
                        </a:rPr>
                        <a:t>ttr:RexDog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19"/>
                  </a:ext>
                </a:extLst>
              </a:tr>
              <a:tr h="113489">
                <a:tc>
                  <a:txBody>
                    <a:bodyPr/>
                    <a:lstStyle/>
                    <a:p>
                      <a:pPr algn="l" fontAlgn="ctr"/>
                      <a:r>
                        <a:rPr lang="en-US" sz="1200" u="none" strike="noStrike">
                          <a:effectLst/>
                        </a:rPr>
                        <a:t>ttr:RexDog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"8.8"</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0"/>
                  </a:ext>
                </a:extLst>
              </a:tr>
              <a:tr h="113489">
                <a:tc>
                  <a:txBody>
                    <a:bodyPr/>
                    <a:lstStyle/>
                    <a:p>
                      <a:pPr algn="l" fontAlgn="ctr"/>
                      <a:r>
                        <a:rPr lang="en-US" sz="1200" u="none" strike="noStrike">
                          <a:effectLst/>
                        </a:rPr>
                        <a:t>ttr:RexDog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tto:Dog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1"/>
                  </a:ext>
                </a:extLst>
              </a:tr>
              <a:tr h="113489">
                <a:tc>
                  <a:txBody>
                    <a:bodyPr/>
                    <a:lstStyle/>
                    <a:p>
                      <a:pPr algn="l" fontAlgn="ctr"/>
                      <a:r>
                        <a:rPr lang="en-US" sz="1200" u="none" strike="noStrike">
                          <a:effectLst/>
                        </a:rPr>
                        <a:t>ttr:SnuffMonkey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"Snuff"</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2"/>
                  </a:ext>
                </a:extLst>
              </a:tr>
              <a:tr h="113489">
                <a:tc>
                  <a:txBody>
                    <a:bodyPr/>
                    <a:lstStyle/>
                    <a:p>
                      <a:pPr algn="l" fontAlgn="ctr"/>
                      <a:r>
                        <a:rPr lang="en-US" sz="1200" u="none" strike="noStrike">
                          <a:effectLst/>
                        </a:rPr>
                        <a:t>ttr:SnuffMonkey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tto:color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"golden"</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3"/>
                  </a:ext>
                </a:extLst>
              </a:tr>
              <a:tr h="113489">
                <a:tc>
                  <a:txBody>
                    <a:bodyPr/>
                    <a:lstStyle/>
                    <a:p>
                      <a:pPr algn="l" fontAlgn="ctr"/>
                      <a:r>
                        <a:rPr lang="en-US" sz="1200" u="none" strike="noStrike">
                          <a:effectLst/>
                        </a:rPr>
                        <a:t>ttr:SnuffMonkey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4"/>
                  </a:ext>
                </a:extLst>
              </a:tr>
              <a:tr h="113489">
                <a:tc>
                  <a:txBody>
                    <a:bodyPr/>
                    <a:lstStyle/>
                    <a:p>
                      <a:pPr algn="l" fontAlgn="ctr"/>
                      <a:r>
                        <a:rPr lang="en-US" sz="1200" u="none" strike="noStrike">
                          <a:effectLst/>
                        </a:rPr>
                        <a:t>ttr:SnuffMonkey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"3.6"</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5"/>
                  </a:ext>
                </a:extLst>
              </a:tr>
              <a:tr h="113489">
                <a:tc>
                  <a:txBody>
                    <a:bodyPr/>
                    <a:lstStyle/>
                    <a:p>
                      <a:pPr algn="l" fontAlgn="ctr"/>
                      <a:r>
                        <a:rPr lang="en-US" sz="1200" u="none" strike="noStrike">
                          <a:effectLst/>
                        </a:rPr>
                        <a:t>ttr:SnuffMonkey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rPr>
                        <a:t>tto:Monkey</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extLst>
                  <a:ext uri="{0D108BD9-81ED-4DB2-BD59-A6C34878D82A}">
                    <a16:rowId xmlns:a16="http://schemas.microsoft.com/office/drawing/2014/main" val="10026"/>
                  </a:ext>
                </a:extLst>
              </a:tr>
              <a:tr h="113489">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dbp:name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"Tom"</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7"/>
                  </a:ext>
                </a:extLst>
              </a:tr>
              <a:tr h="113489">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tto:color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"grey"</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8"/>
                  </a:ext>
                </a:extLst>
              </a:tr>
              <a:tr h="113489">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29"/>
                  </a:ext>
                </a:extLst>
              </a:tr>
              <a:tr h="113489">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"5.8"</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0"/>
                  </a:ext>
                </a:extLst>
              </a:tr>
              <a:tr h="113489">
                <a:tc>
                  <a:txBody>
                    <a:bodyPr/>
                    <a:lstStyle/>
                    <a:p>
                      <a:pPr algn="l" fontAlgn="ctr"/>
                      <a:r>
                        <a:rPr lang="en-US" sz="1200" u="none" strike="noStrike">
                          <a:effectLst/>
                        </a:rPr>
                        <a:t>ttr:TomCat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1"/>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dbo:parent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ttr:John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2"/>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dbp:birthDate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"1978-07-20"</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3"/>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rPr>
                        <a:t>dbp:name</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"William"</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4"/>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ttr:RexDog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5"/>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"male"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6"/>
                  </a:ext>
                </a:extLst>
              </a:tr>
              <a:tr h="113489">
                <a:tc>
                  <a:txBody>
                    <a:bodyPr/>
                    <a:lstStyle/>
                    <a:p>
                      <a:pPr algn="l" fontAlgn="ctr"/>
                      <a:r>
                        <a:rPr lang="en-US" sz="1200" u="none" strike="noStrike">
                          <a:effectLst/>
                        </a:rPr>
                        <a:t>ttr:William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dbo:Person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7"/>
                  </a:ext>
                </a:extLst>
              </a:tr>
              <a:tr h="113489">
                <a:tc>
                  <a:txBody>
                    <a:bodyPr/>
                    <a:lstStyle/>
                    <a:p>
                      <a:pPr algn="l" fontAlgn="ctr"/>
                      <a:r>
                        <a:rPr lang="en-US" sz="1200" u="none" strike="noStrike">
                          <a:effectLst/>
                        </a:rPr>
                        <a:t>dbo:Person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rdfs:subClassOf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8"/>
                  </a:ext>
                </a:extLst>
              </a:tr>
              <a:tr h="113489">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rdfs:Class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39"/>
                  </a:ext>
                </a:extLst>
              </a:tr>
              <a:tr h="113489">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0"/>
                  </a:ext>
                </a:extLst>
              </a:tr>
              <a:tr h="113489">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"animal"</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1"/>
                  </a:ext>
                </a:extLst>
              </a:tr>
              <a:tr h="113489">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rdfs:subClassOf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2"/>
                  </a:ext>
                </a:extLst>
              </a:tr>
              <a:tr h="56744">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rdfs:Class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3"/>
                  </a:ext>
                </a:extLst>
              </a:tr>
              <a:tr h="113489">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4"/>
                  </a:ext>
                </a:extLst>
              </a:tr>
              <a:tr h="56744">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"cat"</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5"/>
                  </a:ext>
                </a:extLst>
              </a:tr>
              <a:tr h="113489">
                <a:tc>
                  <a:txBody>
                    <a:bodyPr/>
                    <a:lstStyle/>
                    <a:p>
                      <a:pPr algn="l" fontAlgn="ctr"/>
                      <a:r>
                        <a:rPr lang="en-US" sz="1200" u="none" strike="noStrike">
                          <a:effectLst/>
                        </a:rPr>
                        <a:t>tto:Cat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rdfs:subClassOf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6"/>
                  </a:ext>
                </a:extLst>
              </a:tr>
              <a:tr h="113489">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rdfs:Class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7"/>
                  </a:ext>
                </a:extLst>
              </a:tr>
              <a:tr h="113489">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8"/>
                  </a:ext>
                </a:extLst>
              </a:tr>
              <a:tr h="113489">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"creature"</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49"/>
                  </a:ext>
                </a:extLst>
              </a:tr>
              <a:tr h="56744">
                <a:tc>
                  <a:txBody>
                    <a:bodyPr/>
                    <a:lstStyle/>
                    <a:p>
                      <a:pPr algn="l" fontAlgn="ctr"/>
                      <a:r>
                        <a:rPr lang="en-US" sz="1200" u="none" strike="noStrike">
                          <a:effectLst/>
                        </a:rPr>
                        <a:t>tto:Dog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rdfs:Class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0"/>
                  </a:ext>
                </a:extLst>
              </a:tr>
              <a:tr h="113489">
                <a:tc>
                  <a:txBody>
                    <a:bodyPr/>
                    <a:lstStyle/>
                    <a:p>
                      <a:pPr algn="l" fontAlgn="ctr"/>
                      <a:r>
                        <a:rPr lang="en-US" sz="1200" u="none" strike="noStrike">
                          <a:effectLst/>
                        </a:rPr>
                        <a:t>tto:Dog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1"/>
                  </a:ext>
                </a:extLst>
              </a:tr>
              <a:tr h="56744">
                <a:tc>
                  <a:txBody>
                    <a:bodyPr/>
                    <a:lstStyle/>
                    <a:p>
                      <a:pPr algn="l" fontAlgn="ctr"/>
                      <a:r>
                        <a:rPr lang="en-US" sz="1200" u="none" strike="noStrike">
                          <a:effectLst/>
                        </a:rPr>
                        <a:t>tto:Dog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"dog"</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2"/>
                  </a:ext>
                </a:extLst>
              </a:tr>
              <a:tr h="113489">
                <a:tc>
                  <a:txBody>
                    <a:bodyPr/>
                    <a:lstStyle/>
                    <a:p>
                      <a:pPr algn="l" fontAlgn="ctr"/>
                      <a:r>
                        <a:rPr lang="en-US" sz="1200" u="none" strike="noStrike">
                          <a:effectLst/>
                        </a:rPr>
                        <a:t>tto:Dog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rdfs:subClassOf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3"/>
                  </a:ext>
                </a:extLst>
              </a:tr>
              <a:tr h="113489">
                <a:tc>
                  <a:txBody>
                    <a:bodyPr/>
                    <a:lstStyle/>
                    <a:p>
                      <a:pPr algn="l" fontAlgn="ctr"/>
                      <a:r>
                        <a:rPr lang="en-US" sz="1200" u="none" strike="noStrike">
                          <a:effectLst/>
                        </a:rPr>
                        <a:t>tto:Monkey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rdfs:Class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4"/>
                  </a:ext>
                </a:extLst>
              </a:tr>
              <a:tr h="113489">
                <a:tc>
                  <a:txBody>
                    <a:bodyPr/>
                    <a:lstStyle/>
                    <a:p>
                      <a:pPr algn="l" fontAlgn="ctr"/>
                      <a:r>
                        <a:rPr lang="en-US" sz="1200" u="none" strike="noStrike">
                          <a:effectLst/>
                        </a:rPr>
                        <a:t>tto:Monkey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5"/>
                  </a:ext>
                </a:extLst>
              </a:tr>
              <a:tr h="113489">
                <a:tc>
                  <a:txBody>
                    <a:bodyPr/>
                    <a:lstStyle/>
                    <a:p>
                      <a:pPr algn="l" fontAlgn="ctr"/>
                      <a:r>
                        <a:rPr lang="en-US" sz="1200" u="none" strike="noStrike">
                          <a:effectLst/>
                        </a:rPr>
                        <a:t>tto:Monkey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"monkey"</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6"/>
                  </a:ext>
                </a:extLst>
              </a:tr>
              <a:tr h="113489">
                <a:tc>
                  <a:txBody>
                    <a:bodyPr/>
                    <a:lstStyle/>
                    <a:p>
                      <a:pPr algn="l" fontAlgn="ctr"/>
                      <a:r>
                        <a:rPr lang="en-US" sz="1200" u="none" strike="noStrike">
                          <a:effectLst/>
                        </a:rPr>
                        <a:t>tto:Monkey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rdfs:subClassOf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7"/>
                  </a:ext>
                </a:extLst>
              </a:tr>
              <a:tr h="113489">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rdf:Property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8"/>
                  </a:ext>
                </a:extLst>
              </a:tr>
              <a:tr h="113489">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rdfs:domain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dbo:Person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59"/>
                  </a:ext>
                </a:extLst>
              </a:tr>
              <a:tr h="113489">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0"/>
                  </a:ext>
                </a:extLst>
              </a:tr>
              <a:tr h="113489">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"domestic animal"</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1"/>
                  </a:ext>
                </a:extLst>
              </a:tr>
              <a:tr h="113489">
                <a:tc>
                  <a:txBody>
                    <a:bodyPr/>
                    <a:lstStyle/>
                    <a:p>
                      <a:pPr algn="l" fontAlgn="ctr"/>
                      <a:r>
                        <a:rPr lang="en-US" sz="1200" u="none" strike="noStrike">
                          <a:effectLst/>
                        </a:rPr>
                        <a:t>tto:pet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rdfs:range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tto:Animal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2"/>
                  </a:ext>
                </a:extLst>
              </a:tr>
              <a:tr h="113489">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rdf:Property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3"/>
                  </a:ext>
                </a:extLst>
              </a:tr>
              <a:tr h="113489">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rdfs:domain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4"/>
                  </a:ext>
                </a:extLst>
              </a:tr>
              <a:tr h="113489">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5"/>
                  </a:ext>
                </a:extLst>
              </a:tr>
              <a:tr h="56744">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"sex"</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6"/>
                  </a:ext>
                </a:extLst>
              </a:tr>
              <a:tr h="113489">
                <a:tc>
                  <a:txBody>
                    <a:bodyPr/>
                    <a:lstStyle/>
                    <a:p>
                      <a:pPr algn="l" fontAlgn="ctr"/>
                      <a:r>
                        <a:rPr lang="en-US" sz="1200" u="none" strike="noStrike">
                          <a:effectLst/>
                        </a:rPr>
                        <a:t>tto:sex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rdfs:range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xsd:string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7"/>
                  </a:ext>
                </a:extLst>
              </a:tr>
              <a:tr h="113489">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rdf:type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rdf:Property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8"/>
                  </a:ext>
                </a:extLst>
              </a:tr>
              <a:tr h="226978">
                <a:tc>
                  <a:txBody>
                    <a:bodyPr/>
                    <a:lstStyle/>
                    <a:p>
                      <a:pPr algn="l" fontAlgn="ctr"/>
                      <a:r>
                        <a:rPr lang="en-US" sz="1200" u="none" strike="noStrike" dirty="0" err="1">
                          <a:effectLst/>
                        </a:rPr>
                        <a:t>tto:weight</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tc>
                  <a:txBody>
                    <a:bodyPr/>
                    <a:lstStyle/>
                    <a:p>
                      <a:pPr algn="l" fontAlgn="ctr"/>
                      <a:r>
                        <a:rPr lang="en-US" sz="1200" u="none" strike="noStrike">
                          <a:effectLst/>
                        </a:rPr>
                        <a:t>rdfs:comment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"weight in kilograms"</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69"/>
                  </a:ext>
                </a:extLst>
              </a:tr>
              <a:tr h="113489">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rdfs:domain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tto:Creature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70"/>
                  </a:ext>
                </a:extLst>
              </a:tr>
              <a:tr h="113489">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rdfs:isDefinedBy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tto: </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71"/>
                  </a:ext>
                </a:extLst>
              </a:tr>
              <a:tr h="113489">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rdfs:label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"weight"</a:t>
                      </a:r>
                      <a:endParaRPr lang="en-US" sz="1200" b="0" i="0" u="none" strike="noStrike">
                        <a:solidFill>
                          <a:srgbClr val="000000"/>
                        </a:solidFill>
                        <a:effectLst/>
                        <a:latin typeface="Calibri"/>
                      </a:endParaRPr>
                    </a:p>
                  </a:txBody>
                  <a:tcPr marL="1337" marR="1337" marT="1337" marB="0" anchor="ctr"/>
                </a:tc>
                <a:extLst>
                  <a:ext uri="{0D108BD9-81ED-4DB2-BD59-A6C34878D82A}">
                    <a16:rowId xmlns:a16="http://schemas.microsoft.com/office/drawing/2014/main" val="10072"/>
                  </a:ext>
                </a:extLst>
              </a:tr>
              <a:tr h="56744">
                <a:tc>
                  <a:txBody>
                    <a:bodyPr/>
                    <a:lstStyle/>
                    <a:p>
                      <a:pPr algn="l" fontAlgn="ctr"/>
                      <a:r>
                        <a:rPr lang="en-US" sz="1200" u="none" strike="noStrike">
                          <a:effectLst/>
                        </a:rPr>
                        <a:t>tto:weight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a:effectLst/>
                        </a:rPr>
                        <a:t>rdfs:range </a:t>
                      </a:r>
                      <a:endParaRPr lang="en-US" sz="1200" b="0" i="0" u="none" strike="noStrike">
                        <a:solidFill>
                          <a:srgbClr val="000000"/>
                        </a:solidFill>
                        <a:effectLst/>
                        <a:latin typeface="Calibri"/>
                      </a:endParaRPr>
                    </a:p>
                  </a:txBody>
                  <a:tcPr marL="1337" marR="1337" marT="1337" marB="0" anchor="ctr"/>
                </a:tc>
                <a:tc>
                  <a:txBody>
                    <a:bodyPr/>
                    <a:lstStyle/>
                    <a:p>
                      <a:pPr algn="l" fontAlgn="ctr"/>
                      <a:r>
                        <a:rPr lang="en-US" sz="1200" u="none" strike="noStrike" dirty="0" err="1">
                          <a:effectLst/>
                          <a:hlinkClick r:id="rId3" tooltip="&lt;http://www.w3.org/2001/XMLSchema#decimal&gt;"/>
                        </a:rPr>
                        <a:t>xsd:decimal</a:t>
                      </a:r>
                      <a:r>
                        <a:rPr lang="en-US" sz="1200" u="none" strike="noStrike" dirty="0">
                          <a:effectLst/>
                        </a:rPr>
                        <a:t> </a:t>
                      </a:r>
                      <a:endParaRPr lang="en-US" sz="1200" b="0" i="0" u="none" strike="noStrike" dirty="0">
                        <a:solidFill>
                          <a:srgbClr val="000000"/>
                        </a:solidFill>
                        <a:effectLst/>
                        <a:latin typeface="Calibri"/>
                      </a:endParaRPr>
                    </a:p>
                  </a:txBody>
                  <a:tcPr marL="1337" marR="1337" marT="1337" marB="0" anchor="ctr"/>
                </a:tc>
                <a:extLst>
                  <a:ext uri="{0D108BD9-81ED-4DB2-BD59-A6C34878D82A}">
                    <a16:rowId xmlns:a16="http://schemas.microsoft.com/office/drawing/2014/main" val="10073"/>
                  </a:ext>
                </a:extLst>
              </a:tr>
            </a:tbl>
          </a:graphicData>
        </a:graphic>
      </p:graphicFrame>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467601" y="1447800"/>
            <a:ext cx="2547135" cy="685800"/>
          </a:xfrm>
          <a:prstGeom prst="wedgeRoundRectCallout">
            <a:avLst>
              <a:gd name="adj1" fmla="val -69284"/>
              <a:gd name="adj2" fmla="val 183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is there no "FROM" clause?</a:t>
            </a:r>
          </a:p>
        </p:txBody>
      </p:sp>
      <p:sp>
        <p:nvSpPr>
          <p:cNvPr id="7" name="מציין מיקום של מספר שקופית 6">
            <a:extLst>
              <a:ext uri="{FF2B5EF4-FFF2-40B4-BE49-F238E27FC236}">
                <a16:creationId xmlns:a16="http://schemas.microsoft.com/office/drawing/2014/main" id="{A5ACD6BF-4D87-4053-B8FE-31D54EE28298}"/>
              </a:ext>
            </a:extLst>
          </p:cNvPr>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367482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all Persons</a:t>
            </a:r>
          </a:p>
        </p:txBody>
      </p:sp>
      <p:sp>
        <p:nvSpPr>
          <p:cNvPr id="3" name="Content Placeholder 2"/>
          <p:cNvSpPr>
            <a:spLocks noGrp="1"/>
          </p:cNvSpPr>
          <p:nvPr>
            <p:ph idx="1"/>
          </p:nvPr>
        </p:nvSpPr>
        <p:spPr/>
        <p:txBody>
          <a:bodyPr/>
          <a:lstStyle/>
          <a:p>
            <a:r>
              <a:rPr lang="en-US" dirty="0">
                <a:solidFill>
                  <a:srgbClr val="0070C0"/>
                </a:solidFill>
              </a:rPr>
              <a:t>SELECT ?something WHERE</a:t>
            </a:r>
          </a:p>
          <a:p>
            <a:pPr marL="0" indent="0">
              <a:buNone/>
            </a:pPr>
            <a:r>
              <a:rPr lang="en-US" dirty="0">
                <a:solidFill>
                  <a:srgbClr val="0070C0"/>
                </a:solidFill>
              </a:rPr>
              <a:t> {?something </a:t>
            </a:r>
            <a:r>
              <a:rPr lang="en-US" dirty="0" err="1">
                <a:solidFill>
                  <a:srgbClr val="0070C0"/>
                </a:solidFill>
              </a:rPr>
              <a:t>rdf:type</a:t>
            </a:r>
            <a:r>
              <a:rPr lang="en-US" dirty="0">
                <a:solidFill>
                  <a:srgbClr val="0070C0"/>
                </a:solidFill>
              </a:rPr>
              <a:t> </a:t>
            </a:r>
            <a:r>
              <a:rPr lang="en-US" dirty="0" err="1">
                <a:solidFill>
                  <a:srgbClr val="0070C0"/>
                </a:solidFill>
              </a:rPr>
              <a:t>dbo:Person</a:t>
            </a:r>
            <a:r>
              <a:rPr lang="en-US" dirty="0">
                <a:solidFill>
                  <a:srgbClr val="0070C0"/>
                </a:solidFill>
              </a:rPr>
              <a:t> .</a:t>
            </a:r>
          </a:p>
          <a:p>
            <a:pPr marL="0" indent="0">
              <a:buNone/>
            </a:pPr>
            <a:r>
              <a:rPr lang="en-US" dirty="0">
                <a:solidFill>
                  <a:srgbClr val="0070C0"/>
                </a:solidFill>
              </a:rPr>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590800"/>
            <a:ext cx="4895850" cy="336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758664982"/>
              </p:ext>
            </p:extLst>
          </p:nvPr>
        </p:nvGraphicFramePr>
        <p:xfrm>
          <a:off x="1828800" y="4038600"/>
          <a:ext cx="1762125" cy="1642654"/>
        </p:xfrm>
        <a:graphic>
          <a:graphicData uri="http://schemas.openxmlformats.org/drawingml/2006/table">
            <a:tbl>
              <a:tblPr>
                <a:tableStyleId>{5C22544A-7EE6-4342-B048-85BDC9FD1C3A}</a:tableStyleId>
              </a:tblPr>
              <a:tblGrid>
                <a:gridCol w="1762125">
                  <a:extLst>
                    <a:ext uri="{9D8B030D-6E8A-4147-A177-3AD203B41FA5}">
                      <a16:colId xmlns:a16="http://schemas.microsoft.com/office/drawing/2014/main" val="20000"/>
                    </a:ext>
                  </a:extLst>
                </a:gridCol>
              </a:tblGrid>
              <a:tr h="522514">
                <a:tc>
                  <a:txBody>
                    <a:bodyPr/>
                    <a:lstStyle/>
                    <a:p>
                      <a:pPr algn="ctr" fontAlgn="ctr"/>
                      <a:r>
                        <a:rPr lang="en-US" sz="2400" b="1" u="none" strike="noStrike" dirty="0">
                          <a:effectLst/>
                        </a:rPr>
                        <a:t>something</a:t>
                      </a:r>
                      <a:endParaRPr lang="en-US" sz="2400" b="1"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0"/>
                  </a:ext>
                </a:extLst>
              </a:tr>
              <a:tr h="359229">
                <a:tc>
                  <a:txBody>
                    <a:bodyPr/>
                    <a:lstStyle/>
                    <a:p>
                      <a:pPr algn="l" fontAlgn="ctr"/>
                      <a:r>
                        <a:rPr lang="en-US" sz="2400" u="none" strike="noStrike">
                          <a:effectLst/>
                        </a:rPr>
                        <a:t>ttr:Eve </a:t>
                      </a:r>
                      <a:endParaRPr lang="en-US" sz="24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10001"/>
                  </a:ext>
                </a:extLst>
              </a:tr>
              <a:tr h="359229">
                <a:tc>
                  <a:txBody>
                    <a:bodyPr/>
                    <a:lstStyle/>
                    <a:p>
                      <a:pPr algn="l" fontAlgn="ctr"/>
                      <a:r>
                        <a:rPr lang="en-US" sz="2400" u="none" strike="noStrike" dirty="0" err="1">
                          <a:effectLst/>
                        </a:rPr>
                        <a:t>ttr:John</a:t>
                      </a:r>
                      <a:r>
                        <a:rPr lang="en-US" sz="2400" u="none" strike="noStrike" dirty="0">
                          <a:effectLst/>
                        </a:rPr>
                        <a:t> </a:t>
                      </a:r>
                      <a:endParaRPr lang="en-US" sz="2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2"/>
                  </a:ext>
                </a:extLst>
              </a:tr>
              <a:tr h="359229">
                <a:tc>
                  <a:txBody>
                    <a:bodyPr/>
                    <a:lstStyle/>
                    <a:p>
                      <a:pPr algn="l" fontAlgn="ctr"/>
                      <a:r>
                        <a:rPr lang="en-US" sz="2400" u="none" strike="noStrike" dirty="0" err="1">
                          <a:effectLst/>
                        </a:rPr>
                        <a:t>ttr:William</a:t>
                      </a:r>
                      <a:r>
                        <a:rPr lang="en-US" sz="2400" u="none" strike="noStrike" dirty="0">
                          <a:effectLst/>
                        </a:rPr>
                        <a:t> </a:t>
                      </a:r>
                      <a:endParaRPr lang="en-US" sz="2400" b="0" i="0" u="none" strike="noStrike" dirty="0">
                        <a:solidFill>
                          <a:srgbClr val="000000"/>
                        </a:solidFill>
                        <a:effectLst/>
                        <a:latin typeface="Calibri"/>
                      </a:endParaRPr>
                    </a:p>
                  </a:txBody>
                  <a:tcPr marL="7620" marR="7620" marT="7620" marB="0" anchor="ctr"/>
                </a:tc>
                <a:extLst>
                  <a:ext uri="{0D108BD9-81ED-4DB2-BD59-A6C34878D82A}">
                    <a16:rowId xmlns:a16="http://schemas.microsoft.com/office/drawing/2014/main" val="10003"/>
                  </a:ext>
                </a:extLst>
              </a:tr>
            </a:tbl>
          </a:graphicData>
        </a:graphic>
      </p:graphicFrame>
      <p:sp>
        <p:nvSpPr>
          <p:cNvPr id="6" name="מציין מיקום של מספר שקופית 5">
            <a:extLst>
              <a:ext uri="{FF2B5EF4-FFF2-40B4-BE49-F238E27FC236}">
                <a16:creationId xmlns:a16="http://schemas.microsoft.com/office/drawing/2014/main" id="{D67C4532-F90A-470A-ABEF-2732C9245B5B}"/>
              </a:ext>
            </a:extLst>
          </p:cNvPr>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371943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all Women</a:t>
            </a:r>
          </a:p>
        </p:txBody>
      </p:sp>
      <p:sp>
        <p:nvSpPr>
          <p:cNvPr id="3" name="Content Placeholder 2"/>
          <p:cNvSpPr>
            <a:spLocks noGrp="1"/>
          </p:cNvSpPr>
          <p:nvPr>
            <p:ph idx="1"/>
          </p:nvPr>
        </p:nvSpPr>
        <p:spPr/>
        <p:txBody>
          <a:bodyPr/>
          <a:lstStyle/>
          <a:p>
            <a:r>
              <a:rPr lang="en-US" dirty="0"/>
              <a:t>SELECT ?thing WHERE {</a:t>
            </a:r>
          </a:p>
          <a:p>
            <a:pPr marL="0" indent="0">
              <a:buNone/>
            </a:pPr>
            <a:r>
              <a:rPr lang="en-US" dirty="0"/>
              <a:t>	?thing </a:t>
            </a:r>
            <a:r>
              <a:rPr lang="en-US" dirty="0" err="1">
                <a:solidFill>
                  <a:schemeClr val="accent2">
                    <a:lumMod val="75000"/>
                  </a:schemeClr>
                </a:solidFill>
              </a:rPr>
              <a:t>rdf:type</a:t>
            </a:r>
            <a:r>
              <a:rPr lang="en-US" dirty="0"/>
              <a:t> </a:t>
            </a:r>
            <a:r>
              <a:rPr lang="en-US" dirty="0" err="1"/>
              <a:t>dbo:Person</a:t>
            </a:r>
            <a:r>
              <a:rPr lang="en-US" dirty="0"/>
              <a:t> .</a:t>
            </a:r>
          </a:p>
          <a:p>
            <a:pPr marL="0" indent="0">
              <a:buNone/>
            </a:pPr>
            <a:r>
              <a:rPr lang="en-US" dirty="0"/>
              <a:t>	?thing </a:t>
            </a:r>
            <a:r>
              <a:rPr lang="en-US" dirty="0" err="1">
                <a:solidFill>
                  <a:schemeClr val="accent2">
                    <a:lumMod val="75000"/>
                  </a:schemeClr>
                </a:solidFill>
              </a:rPr>
              <a:t>tto:sex</a:t>
            </a:r>
            <a:r>
              <a:rPr lang="en-US" dirty="0"/>
              <a:t> "female" .</a:t>
            </a:r>
          </a:p>
          <a:p>
            <a:pPr marL="0" indent="0">
              <a:buNone/>
            </a:pPr>
            <a:r>
              <a:rPr lang="en-US" dirty="0"/>
              <a:t>	}</a:t>
            </a:r>
          </a:p>
        </p:txBody>
      </p:sp>
      <p:sp>
        <p:nvSpPr>
          <p:cNvPr id="5" name="Rounded Rectangular Callout 4"/>
          <p:cNvSpPr/>
          <p:nvPr/>
        </p:nvSpPr>
        <p:spPr>
          <a:xfrm>
            <a:off x="8382000" y="2667000"/>
            <a:ext cx="2133600" cy="762000"/>
          </a:xfrm>
          <a:prstGeom prst="wedgeRoundRectCallout">
            <a:avLst>
              <a:gd name="adj1" fmla="val -200383"/>
              <a:gd name="adj2" fmla="val -538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rdf:type</a:t>
            </a:r>
            <a:r>
              <a:rPr lang="en-US" dirty="0"/>
              <a:t>" can be replaced by "a"</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52401"/>
            <a:ext cx="7524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ii_jgnbcvee0_1631a779eb3650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832" y="4419600"/>
            <a:ext cx="12112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מציין מיקום של מספר שקופית 3">
            <a:extLst>
              <a:ext uri="{FF2B5EF4-FFF2-40B4-BE49-F238E27FC236}">
                <a16:creationId xmlns:a16="http://schemas.microsoft.com/office/drawing/2014/main" id="{0576DBDE-558F-49C7-BDB0-035E8964389C}"/>
              </a:ext>
            </a:extLst>
          </p:cNvPr>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21788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185511</TotalTime>
  <Words>19169</Words>
  <Application>Microsoft Office PowerPoint</Application>
  <PresentationFormat>מסך רחב</PresentationFormat>
  <Paragraphs>2223</Paragraphs>
  <Slides>122</Slides>
  <Notes>114</Notes>
  <HiddenSlides>4</HiddenSlides>
  <MMClips>0</MMClips>
  <ScaleCrop>false</ScaleCrop>
  <HeadingPairs>
    <vt:vector size="6" baseType="variant">
      <vt:variant>
        <vt:lpstr>גופנים בשימוש</vt:lpstr>
      </vt:variant>
      <vt:variant>
        <vt:i4>23</vt:i4>
      </vt:variant>
      <vt:variant>
        <vt:lpstr>ערכת נושא</vt:lpstr>
      </vt:variant>
      <vt:variant>
        <vt:i4>1</vt:i4>
      </vt:variant>
      <vt:variant>
        <vt:lpstr>כותרות שקופיות</vt:lpstr>
      </vt:variant>
      <vt:variant>
        <vt:i4>122</vt:i4>
      </vt:variant>
    </vt:vector>
  </HeadingPairs>
  <TitlesOfParts>
    <vt:vector size="146" baseType="lpstr">
      <vt:lpstr>-apple-system</vt:lpstr>
      <vt:lpstr>Arial</vt:lpstr>
      <vt:lpstr>Bitstream Vera Sans Mono</vt:lpstr>
      <vt:lpstr>Calibri</vt:lpstr>
      <vt:lpstr>Cambria Math</vt:lpstr>
      <vt:lpstr>Comic Sans MS</vt:lpstr>
      <vt:lpstr>guardian-text-oreilly</vt:lpstr>
      <vt:lpstr>heebo</vt:lpstr>
      <vt:lpstr>Helvetica Neue</vt:lpstr>
      <vt:lpstr>Helvetica Neue</vt:lpstr>
      <vt:lpstr>inherit</vt:lpstr>
      <vt:lpstr>Inter</vt:lpstr>
      <vt:lpstr>inter-regular</vt:lpstr>
      <vt:lpstr>Menlo</vt:lpstr>
      <vt:lpstr>Muli</vt:lpstr>
      <vt:lpstr>Nunito Sans</vt:lpstr>
      <vt:lpstr>Open Sans Hebrew</vt:lpstr>
      <vt:lpstr>proxima-nova</vt:lpstr>
      <vt:lpstr>Rubik</vt:lpstr>
      <vt:lpstr>Source Code Pro</vt:lpstr>
      <vt:lpstr>Symbol</vt:lpstr>
      <vt:lpstr>Times New Roman</vt:lpstr>
      <vt:lpstr>Wingdings</vt:lpstr>
      <vt:lpstr>Office Theme</vt:lpstr>
      <vt:lpstr>NoSQL Database Management Systems</vt:lpstr>
      <vt:lpstr>NoSQL</vt:lpstr>
      <vt:lpstr>The world has changed</vt:lpstr>
      <vt:lpstr>The world has changed</vt:lpstr>
      <vt:lpstr>NoSQL</vt:lpstr>
      <vt:lpstr>מצגת של PowerPoint‏</vt:lpstr>
      <vt:lpstr>Why use NoSQL?</vt:lpstr>
      <vt:lpstr>What is the Price-tag? </vt:lpstr>
      <vt:lpstr>ACID Vs BASE</vt:lpstr>
      <vt:lpstr>CAP theorem</vt:lpstr>
      <vt:lpstr>מצגת של PowerPoint‏</vt:lpstr>
      <vt:lpstr>Database management system usage (http://db-engines.com/en/ranking)</vt:lpstr>
      <vt:lpstr>SQL or NoSQL ?</vt:lpstr>
      <vt:lpstr>NoSQL database types:</vt:lpstr>
      <vt:lpstr>מצגת של PowerPoint‏</vt:lpstr>
      <vt:lpstr>Key-Value Store</vt:lpstr>
      <vt:lpstr>SET, GET, DEL</vt:lpstr>
      <vt:lpstr>INCR and INCRBY</vt:lpstr>
      <vt:lpstr>Lists (RPUSH, LPUSH, LRANGE)</vt:lpstr>
      <vt:lpstr>Hashes(HSET, HGET, HMSET, HGETALL)</vt:lpstr>
      <vt:lpstr>Get KEYS with pattern</vt:lpstr>
      <vt:lpstr>Sets and Sorted Sets</vt:lpstr>
      <vt:lpstr>EXPIRE</vt:lpstr>
      <vt:lpstr>Redis Use Case</vt:lpstr>
      <vt:lpstr>Wide-Column Store</vt:lpstr>
      <vt:lpstr>Wide-Column Store</vt:lpstr>
      <vt:lpstr>Cassandra</vt:lpstr>
      <vt:lpstr>RMDB Habits </vt:lpstr>
      <vt:lpstr>Data Model</vt:lpstr>
      <vt:lpstr>Data Model</vt:lpstr>
      <vt:lpstr>Data Model</vt:lpstr>
      <vt:lpstr>Creating a Keyspace (database)</vt:lpstr>
      <vt:lpstr>Adding new column </vt:lpstr>
      <vt:lpstr>Cassandra's storage method</vt:lpstr>
      <vt:lpstr>CQL | INSERT and SELECT</vt:lpstr>
      <vt:lpstr>CQL|WHERE</vt:lpstr>
      <vt:lpstr>Partition Key</vt:lpstr>
      <vt:lpstr>מצגת של PowerPoint‏</vt:lpstr>
      <vt:lpstr>Partition key and clustering key </vt:lpstr>
      <vt:lpstr>CQL|Advanced Querying</vt:lpstr>
      <vt:lpstr>Illegal Queries  (Require ALLOW_FILTERING)</vt:lpstr>
      <vt:lpstr>Partition Key- Summery</vt:lpstr>
      <vt:lpstr>Order of Keys  (partition and clustering)</vt:lpstr>
      <vt:lpstr>מצגת של PowerPoint‏</vt:lpstr>
      <vt:lpstr>Document Store</vt:lpstr>
      <vt:lpstr>MongoDB</vt:lpstr>
      <vt:lpstr>use and db.dropDatabase()</vt:lpstr>
      <vt:lpstr>db.createCollection(name, options)</vt:lpstr>
      <vt:lpstr>db.collection.insert(document)</vt:lpstr>
      <vt:lpstr>db.collection.insert(document)</vt:lpstr>
      <vt:lpstr>db.collection.find()</vt:lpstr>
      <vt:lpstr>db.collection.find()</vt:lpstr>
      <vt:lpstr>Inequalities in MongoDB  (Slide is provided just for completeness)</vt:lpstr>
      <vt:lpstr>and, or</vt:lpstr>
      <vt:lpstr>Select Specific Fields (Projection in Relational Algebra)</vt:lpstr>
      <vt:lpstr>update, set</vt:lpstr>
      <vt:lpstr>Map-Reduce Paradigm</vt:lpstr>
      <vt:lpstr>Map-Reduce Example</vt:lpstr>
      <vt:lpstr>mapReduce()</vt:lpstr>
      <vt:lpstr>mapReduce() (cont.)</vt:lpstr>
      <vt:lpstr>Results</vt:lpstr>
      <vt:lpstr>A more complex example of mapReduce</vt:lpstr>
      <vt:lpstr>Answer</vt:lpstr>
      <vt:lpstr>map Function</vt:lpstr>
      <vt:lpstr>reduce</vt:lpstr>
      <vt:lpstr>finalize</vt:lpstr>
      <vt:lpstr>Results</vt:lpstr>
      <vt:lpstr>Search Engine Databases</vt:lpstr>
      <vt:lpstr>Search Engine Databases</vt:lpstr>
      <vt:lpstr>Elastic Search</vt:lpstr>
      <vt:lpstr>Elastic Search Data Model terms</vt:lpstr>
      <vt:lpstr>Adding Documents (items)</vt:lpstr>
      <vt:lpstr>Adding Documents (items)</vt:lpstr>
      <vt:lpstr>GET, HEAD, DELETE</vt:lpstr>
      <vt:lpstr>UPDATE</vt:lpstr>
      <vt:lpstr>Search </vt:lpstr>
      <vt:lpstr>Search (query string as a parameter)</vt:lpstr>
      <vt:lpstr>Search (with request body)|match </vt:lpstr>
      <vt:lpstr>Search (with request body)|match_phrase</vt:lpstr>
      <vt:lpstr>Advanced Search (bool query)</vt:lpstr>
      <vt:lpstr>Advanced Search  (bool query)</vt:lpstr>
      <vt:lpstr>Scoring: Relevance</vt:lpstr>
      <vt:lpstr>Advanced Search (bool query)</vt:lpstr>
      <vt:lpstr>String Queries (cont.)</vt:lpstr>
      <vt:lpstr>Exact Phrase (Like " " in Google)</vt:lpstr>
      <vt:lpstr>Information Retrieval (TF-IDF) Document Ranking</vt:lpstr>
      <vt:lpstr>Document Ranking Example</vt:lpstr>
      <vt:lpstr>Tf-Idf</vt:lpstr>
      <vt:lpstr>Document Ranking</vt:lpstr>
      <vt:lpstr>Document Ranking</vt:lpstr>
      <vt:lpstr>Graph Databases</vt:lpstr>
      <vt:lpstr> Resource Description Framework (RDF) graph databases</vt:lpstr>
      <vt:lpstr>RDF Triples</vt:lpstr>
      <vt:lpstr>Apache Jena</vt:lpstr>
      <vt:lpstr>ARQ / SPARQL</vt:lpstr>
      <vt:lpstr>A Partial View of Our Database (Ontology + Data)</vt:lpstr>
      <vt:lpstr>SELECT *</vt:lpstr>
      <vt:lpstr>Select all Persons</vt:lpstr>
      <vt:lpstr>Select all Women</vt:lpstr>
      <vt:lpstr>Select Persons That Have Pets</vt:lpstr>
      <vt:lpstr>Select Persons That Have Cats</vt:lpstr>
      <vt:lpstr>Select Persons That do not Have any Pets</vt:lpstr>
      <vt:lpstr>Select Persons That do not Have any Cats</vt:lpstr>
      <vt:lpstr>Select Persons That do not Have any Cats</vt:lpstr>
      <vt:lpstr>A Partial View of Our Database (Ontology + Data)</vt:lpstr>
      <vt:lpstr>Select all Creatures (using UNION)</vt:lpstr>
      <vt:lpstr>Select all Creatures 2 (simpler)</vt:lpstr>
      <vt:lpstr>Select all Creatures 3 (simpler and more correct)</vt:lpstr>
      <vt:lpstr>Direct and indirect sub classes </vt:lpstr>
      <vt:lpstr>General Graph Databases</vt:lpstr>
      <vt:lpstr>Neo4J</vt:lpstr>
      <vt:lpstr>Graph Example</vt:lpstr>
      <vt:lpstr>CREATE</vt:lpstr>
      <vt:lpstr>Adding Relations</vt:lpstr>
      <vt:lpstr>Adding Relations (cont.)</vt:lpstr>
      <vt:lpstr>Queries: MATCH</vt:lpstr>
      <vt:lpstr> Variable-length pattern matching</vt:lpstr>
      <vt:lpstr>More Queries</vt:lpstr>
      <vt:lpstr>More Queries</vt:lpstr>
      <vt:lpstr>Paths</vt:lpstr>
      <vt:lpstr>WITH, ALL / ANY, IN, COLLECT,  COUNT, AND, OR</vt:lpstr>
      <vt:lpstr>Additional query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 Management Systems</dc:title>
  <dc:creator>User</dc:creator>
  <cp:lastModifiedBy>יואב שקרון</cp:lastModifiedBy>
  <cp:revision>645</cp:revision>
  <dcterms:created xsi:type="dcterms:W3CDTF">2006-08-16T00:00:00Z</dcterms:created>
  <dcterms:modified xsi:type="dcterms:W3CDTF">2021-08-10T19:21:12Z</dcterms:modified>
</cp:coreProperties>
</file>